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2" r:id="rId2"/>
  </p:sldMasterIdLst>
  <p:notesMasterIdLst>
    <p:notesMasterId r:id="rId81"/>
  </p:notesMasterIdLst>
  <p:sldIdLst>
    <p:sldId id="257" r:id="rId3"/>
    <p:sldId id="380" r:id="rId4"/>
    <p:sldId id="259" r:id="rId5"/>
    <p:sldId id="260" r:id="rId6"/>
    <p:sldId id="402" r:id="rId7"/>
    <p:sldId id="413" r:id="rId8"/>
    <p:sldId id="415" r:id="rId9"/>
    <p:sldId id="263" r:id="rId10"/>
    <p:sldId id="268" r:id="rId11"/>
    <p:sldId id="269" r:id="rId12"/>
    <p:sldId id="270" r:id="rId13"/>
    <p:sldId id="416" r:id="rId14"/>
    <p:sldId id="417" r:id="rId15"/>
    <p:sldId id="419" r:id="rId16"/>
    <p:sldId id="421" r:id="rId17"/>
    <p:sldId id="423" r:id="rId18"/>
    <p:sldId id="420" r:id="rId19"/>
    <p:sldId id="381" r:id="rId20"/>
    <p:sldId id="369" r:id="rId21"/>
    <p:sldId id="344" r:id="rId22"/>
    <p:sldId id="289" r:id="rId23"/>
    <p:sldId id="365" r:id="rId24"/>
    <p:sldId id="366" r:id="rId25"/>
    <p:sldId id="367" r:id="rId26"/>
    <p:sldId id="368" r:id="rId27"/>
    <p:sldId id="439" r:id="rId28"/>
    <p:sldId id="345" r:id="rId29"/>
    <p:sldId id="430" r:id="rId30"/>
    <p:sldId id="424" r:id="rId31"/>
    <p:sldId id="426" r:id="rId32"/>
    <p:sldId id="427" r:id="rId33"/>
    <p:sldId id="429" r:id="rId34"/>
    <p:sldId id="407" r:id="rId35"/>
    <p:sldId id="276" r:id="rId36"/>
    <p:sldId id="341" r:id="rId37"/>
    <p:sldId id="275" r:id="rId38"/>
    <p:sldId id="406" r:id="rId39"/>
    <p:sldId id="333" r:id="rId40"/>
    <p:sldId id="394" r:id="rId41"/>
    <p:sldId id="395" r:id="rId42"/>
    <p:sldId id="350" r:id="rId43"/>
    <p:sldId id="397" r:id="rId44"/>
    <p:sldId id="440" r:id="rId45"/>
    <p:sldId id="442" r:id="rId46"/>
    <p:sldId id="441" r:id="rId47"/>
    <p:sldId id="443" r:id="rId48"/>
    <p:sldId id="387" r:id="rId49"/>
    <p:sldId id="389" r:id="rId50"/>
    <p:sldId id="390" r:id="rId51"/>
    <p:sldId id="391" r:id="rId52"/>
    <p:sldId id="398" r:id="rId53"/>
    <p:sldId id="392" r:id="rId54"/>
    <p:sldId id="393" r:id="rId55"/>
    <p:sldId id="410" r:id="rId56"/>
    <p:sldId id="385" r:id="rId57"/>
    <p:sldId id="431" r:id="rId58"/>
    <p:sldId id="399" r:id="rId59"/>
    <p:sldId id="400" r:id="rId60"/>
    <p:sldId id="444" r:id="rId61"/>
    <p:sldId id="334" r:id="rId62"/>
    <p:sldId id="338" r:id="rId63"/>
    <p:sldId id="339" r:id="rId64"/>
    <p:sldId id="346" r:id="rId65"/>
    <p:sldId id="409" r:id="rId66"/>
    <p:sldId id="326" r:id="rId67"/>
    <p:sldId id="327" r:id="rId68"/>
    <p:sldId id="362" r:id="rId69"/>
    <p:sldId id="433" r:id="rId70"/>
    <p:sldId id="432" r:id="rId71"/>
    <p:sldId id="446" r:id="rId72"/>
    <p:sldId id="436" r:id="rId73"/>
    <p:sldId id="437" r:id="rId74"/>
    <p:sldId id="386" r:id="rId75"/>
    <p:sldId id="405" r:id="rId76"/>
    <p:sldId id="379" r:id="rId77"/>
    <p:sldId id="438" r:id="rId78"/>
    <p:sldId id="445" r:id="rId79"/>
    <p:sldId id="411" r:id="rId8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2B99B3"/>
    <a:srgbClr val="00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71" autoAdjust="0"/>
    <p:restoredTop sz="71278" autoAdjust="0"/>
  </p:normalViewPr>
  <p:slideViewPr>
    <p:cSldViewPr snapToGrid="0" snapToObjects="1">
      <p:cViewPr varScale="1">
        <p:scale>
          <a:sx n="44" d="100"/>
          <a:sy n="44" d="100"/>
        </p:scale>
        <p:origin x="-17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0FCF18-2899-485C-B661-C881E09C3E92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59ED8C-5A97-4008-91A4-5EF27371F147}">
      <dgm:prSet custT="1"/>
      <dgm:spPr/>
      <dgm:t>
        <a:bodyPr/>
        <a:lstStyle/>
        <a:p>
          <a:pPr rtl="0"/>
          <a:r>
            <a:rPr lang="zh-CN" sz="2000" b="1" dirty="0" smtClean="0"/>
            <a:t>确定需要收集的</a:t>
          </a:r>
          <a:endParaRPr lang="en-US" altLang="zh-CN" sz="2000" b="1" dirty="0" smtClean="0"/>
        </a:p>
        <a:p>
          <a:pPr rtl="0"/>
          <a:r>
            <a:rPr lang="zh-CN" sz="2000" b="1" dirty="0" smtClean="0"/>
            <a:t>数据</a:t>
          </a:r>
          <a:endParaRPr lang="en-US" sz="2000" b="1" dirty="0"/>
        </a:p>
      </dgm:t>
    </dgm:pt>
    <dgm:pt modelId="{E14E1B2A-4A61-4365-9BBB-EF00D9F7BB4F}" type="parTrans" cxnId="{725E7E6F-EA35-4AA7-84A1-9A3B6993F673}">
      <dgm:prSet/>
      <dgm:spPr/>
      <dgm:t>
        <a:bodyPr/>
        <a:lstStyle/>
        <a:p>
          <a:endParaRPr lang="zh-CN" altLang="en-US" sz="1800" b="1"/>
        </a:p>
      </dgm:t>
    </dgm:pt>
    <dgm:pt modelId="{815E7FFC-92F0-4D76-BF98-7B7D27D2F478}" type="sibTrans" cxnId="{725E7E6F-EA35-4AA7-84A1-9A3B6993F673}">
      <dgm:prSet/>
      <dgm:spPr/>
      <dgm:t>
        <a:bodyPr/>
        <a:lstStyle/>
        <a:p>
          <a:endParaRPr lang="zh-CN" altLang="en-US" sz="1800" b="1"/>
        </a:p>
      </dgm:t>
    </dgm:pt>
    <dgm:pt modelId="{1D356C7C-BAD9-4F3B-AC11-91FE319E4A4B}">
      <dgm:prSet custT="1"/>
      <dgm:spPr/>
      <dgm:t>
        <a:bodyPr/>
        <a:lstStyle/>
        <a:p>
          <a:pPr rtl="0"/>
          <a:r>
            <a:rPr lang="zh-CN" altLang="en-US" sz="2000" b="1" dirty="0" smtClean="0"/>
            <a:t>系统</a:t>
          </a:r>
          <a:r>
            <a:rPr lang="zh-CN" sz="2000" b="1" dirty="0" smtClean="0"/>
            <a:t>收集数据</a:t>
          </a:r>
          <a:endParaRPr lang="en-US" sz="2000" b="1" dirty="0"/>
        </a:p>
      </dgm:t>
    </dgm:pt>
    <dgm:pt modelId="{81F931C9-A9DF-48BD-8CBB-98413986EC72}" type="parTrans" cxnId="{6A1C1343-B6C3-48D1-A9B9-E11F16131E5E}">
      <dgm:prSet/>
      <dgm:spPr/>
      <dgm:t>
        <a:bodyPr/>
        <a:lstStyle/>
        <a:p>
          <a:endParaRPr lang="zh-CN" altLang="en-US" sz="1800" b="1"/>
        </a:p>
      </dgm:t>
    </dgm:pt>
    <dgm:pt modelId="{EED3FC32-210B-4965-9D43-D25D885200B5}" type="sibTrans" cxnId="{6A1C1343-B6C3-48D1-A9B9-E11F16131E5E}">
      <dgm:prSet/>
      <dgm:spPr/>
      <dgm:t>
        <a:bodyPr/>
        <a:lstStyle/>
        <a:p>
          <a:endParaRPr lang="zh-CN" altLang="en-US" sz="1800" b="1"/>
        </a:p>
      </dgm:t>
    </dgm:pt>
    <dgm:pt modelId="{C33FDD0B-A870-4397-8F10-6F9E5E0B1C73}">
      <dgm:prSet custT="1"/>
      <dgm:spPr/>
      <dgm:t>
        <a:bodyPr/>
        <a:lstStyle/>
        <a:p>
          <a:pPr rtl="0"/>
          <a:r>
            <a:rPr lang="zh-CN" sz="2000" b="1" dirty="0" smtClean="0"/>
            <a:t>整理与分析数据</a:t>
          </a:r>
          <a:endParaRPr lang="en-US" sz="2000" b="1" dirty="0"/>
        </a:p>
      </dgm:t>
    </dgm:pt>
    <dgm:pt modelId="{9D785360-E03D-4625-9EFD-10292AED0475}" type="parTrans" cxnId="{705E68CC-56C9-493B-8FFA-93E6E2ED5FEE}">
      <dgm:prSet/>
      <dgm:spPr/>
      <dgm:t>
        <a:bodyPr/>
        <a:lstStyle/>
        <a:p>
          <a:endParaRPr lang="zh-CN" altLang="en-US" sz="1800" b="1"/>
        </a:p>
      </dgm:t>
    </dgm:pt>
    <dgm:pt modelId="{11BAC74B-BB9F-4881-BD92-9CEE5F499585}" type="sibTrans" cxnId="{705E68CC-56C9-493B-8FFA-93E6E2ED5FEE}">
      <dgm:prSet/>
      <dgm:spPr/>
      <dgm:t>
        <a:bodyPr/>
        <a:lstStyle/>
        <a:p>
          <a:endParaRPr lang="zh-CN" altLang="en-US" sz="1800" b="1"/>
        </a:p>
      </dgm:t>
    </dgm:pt>
    <dgm:pt modelId="{59B1C4E3-9B5F-4717-8BF7-0B0BAEF3197A}">
      <dgm:prSet custT="1"/>
      <dgm:spPr/>
      <dgm:t>
        <a:bodyPr/>
        <a:lstStyle/>
        <a:p>
          <a:pPr rtl="0"/>
          <a:r>
            <a:rPr lang="zh-CN" sz="2000" b="1" dirty="0" smtClean="0"/>
            <a:t>基于分析结果，确定对策，采取行动</a:t>
          </a:r>
          <a:endParaRPr lang="en-US" sz="2000" b="1" dirty="0"/>
        </a:p>
      </dgm:t>
    </dgm:pt>
    <dgm:pt modelId="{87B92407-DB07-41A8-85D5-F27D226B4996}" type="parTrans" cxnId="{720DBDFE-8FD1-4985-B485-03E05E846C3B}">
      <dgm:prSet/>
      <dgm:spPr/>
      <dgm:t>
        <a:bodyPr/>
        <a:lstStyle/>
        <a:p>
          <a:endParaRPr lang="zh-CN" altLang="en-US" sz="1800" b="1"/>
        </a:p>
      </dgm:t>
    </dgm:pt>
    <dgm:pt modelId="{0BD082CE-24D9-47B8-B261-1EFEA4DE95CC}" type="sibTrans" cxnId="{720DBDFE-8FD1-4985-B485-03E05E846C3B}">
      <dgm:prSet/>
      <dgm:spPr/>
      <dgm:t>
        <a:bodyPr/>
        <a:lstStyle/>
        <a:p>
          <a:endParaRPr lang="zh-CN" altLang="en-US" sz="1800" b="1"/>
        </a:p>
      </dgm:t>
    </dgm:pt>
    <dgm:pt modelId="{1CDC5AF0-F316-4C20-9E9D-4646122E3D70}">
      <dgm:prSet custT="1"/>
      <dgm:spPr/>
      <dgm:t>
        <a:bodyPr/>
        <a:lstStyle/>
        <a:p>
          <a:pPr rtl="0"/>
          <a:r>
            <a:rPr lang="zh-CN" altLang="en-US" sz="2000" b="1" dirty="0" smtClean="0"/>
            <a:t>完善监督系统；</a:t>
          </a:r>
          <a:endParaRPr lang="en-US" altLang="zh-CN" sz="2000" b="1" dirty="0" smtClean="0"/>
        </a:p>
        <a:p>
          <a:pPr rtl="0"/>
          <a:r>
            <a:rPr lang="zh-CN" altLang="en-US" sz="2000" b="1" dirty="0" smtClean="0"/>
            <a:t>再次开展评估</a:t>
          </a:r>
          <a:endParaRPr lang="zh-CN" altLang="en-US" sz="2000" b="1" dirty="0"/>
        </a:p>
      </dgm:t>
    </dgm:pt>
    <dgm:pt modelId="{75A23C93-E0F6-4F36-8BD4-C4DB2EC88402}" type="parTrans" cxnId="{CB001FBB-B277-4E44-9BCE-34B3007F54E8}">
      <dgm:prSet/>
      <dgm:spPr/>
      <dgm:t>
        <a:bodyPr/>
        <a:lstStyle/>
        <a:p>
          <a:endParaRPr lang="zh-CN" altLang="en-US" sz="1800" b="1"/>
        </a:p>
      </dgm:t>
    </dgm:pt>
    <dgm:pt modelId="{0B387CBE-DF70-46ED-9C12-B34447894D4A}" type="sibTrans" cxnId="{CB001FBB-B277-4E44-9BCE-34B3007F54E8}">
      <dgm:prSet/>
      <dgm:spPr/>
      <dgm:t>
        <a:bodyPr/>
        <a:lstStyle/>
        <a:p>
          <a:endParaRPr lang="zh-CN" altLang="en-US" sz="1800" b="1"/>
        </a:p>
      </dgm:t>
    </dgm:pt>
    <dgm:pt modelId="{1ECDA038-59FE-4770-8404-778FBC06B53A}" type="pres">
      <dgm:prSet presAssocID="{240FCF18-2899-485C-B661-C881E09C3E9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FDD0201-0137-4153-A65E-6E82850C9CD6}" type="pres">
      <dgm:prSet presAssocID="{8659ED8C-5A97-4008-91A4-5EF27371F147}" presName="node" presStyleLbl="node1" presStyleIdx="0" presStyleCnt="5" custScaleX="1590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A91C45-9990-4B85-89EE-E0D1CD416A88}" type="pres">
      <dgm:prSet presAssocID="{8659ED8C-5A97-4008-91A4-5EF27371F147}" presName="spNode" presStyleCnt="0"/>
      <dgm:spPr/>
    </dgm:pt>
    <dgm:pt modelId="{54DF32A9-61B7-4B7F-82F1-1A836FFC8BB3}" type="pres">
      <dgm:prSet presAssocID="{815E7FFC-92F0-4D76-BF98-7B7D27D2F478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4E0B635B-547A-4387-8A0D-C3F45ABBB7F6}" type="pres">
      <dgm:prSet presAssocID="{1D356C7C-BAD9-4F3B-AC11-91FE319E4A4B}" presName="node" presStyleLbl="node1" presStyleIdx="1" presStyleCnt="5" custScaleX="163768" custRadScaleRad="112257" custRadScaleInc="316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E3AEEE-40B1-487E-8564-7EB9CAFCBB6F}" type="pres">
      <dgm:prSet presAssocID="{1D356C7C-BAD9-4F3B-AC11-91FE319E4A4B}" presName="spNode" presStyleCnt="0"/>
      <dgm:spPr/>
    </dgm:pt>
    <dgm:pt modelId="{A176035D-7AE2-4868-82AC-F318D378FCA8}" type="pres">
      <dgm:prSet presAssocID="{EED3FC32-210B-4965-9D43-D25D885200B5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2F707F13-2EF9-452B-B803-11DFA7AE96A2}" type="pres">
      <dgm:prSet presAssocID="{C33FDD0B-A870-4397-8F10-6F9E5E0B1C73}" presName="node" presStyleLbl="node1" presStyleIdx="2" presStyleCnt="5" custScaleX="183484" custRadScaleRad="122571" custRadScaleInc="-6367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7FFD31-66A5-4018-AACD-6B56366B142B}" type="pres">
      <dgm:prSet presAssocID="{C33FDD0B-A870-4397-8F10-6F9E5E0B1C73}" presName="spNode" presStyleCnt="0"/>
      <dgm:spPr/>
    </dgm:pt>
    <dgm:pt modelId="{9708881C-92E6-43A4-AE97-A12D2976296B}" type="pres">
      <dgm:prSet presAssocID="{11BAC74B-BB9F-4881-BD92-9CEE5F499585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DCB7942E-AC62-4FC6-8007-06B1E63062EC}" type="pres">
      <dgm:prSet presAssocID="{59B1C4E3-9B5F-4717-8BF7-0B0BAEF3197A}" presName="node" presStyleLbl="node1" presStyleIdx="3" presStyleCnt="5" custScaleX="169760" custRadScaleRad="111638" custRadScaleInc="442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CC7358-4A04-46DF-93FC-739D1D1FFB41}" type="pres">
      <dgm:prSet presAssocID="{59B1C4E3-9B5F-4717-8BF7-0B0BAEF3197A}" presName="spNode" presStyleCnt="0"/>
      <dgm:spPr/>
    </dgm:pt>
    <dgm:pt modelId="{2B92D545-459C-4C40-A1E4-3FA6BB7774D8}" type="pres">
      <dgm:prSet presAssocID="{0BD082CE-24D9-47B8-B261-1EFEA4DE95CC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9954B302-8E3F-4E26-950D-D8CC15DF6E72}" type="pres">
      <dgm:prSet presAssocID="{1CDC5AF0-F316-4C20-9E9D-4646122E3D70}" presName="node" presStyleLbl="node1" presStyleIdx="4" presStyleCnt="5" custScaleX="169417" custRadScaleRad="105612" custRadScaleInc="-2890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55AF0A-9F2C-4D24-ACF8-B7D87102857E}" type="pres">
      <dgm:prSet presAssocID="{1CDC5AF0-F316-4C20-9E9D-4646122E3D70}" presName="spNode" presStyleCnt="0"/>
      <dgm:spPr/>
    </dgm:pt>
    <dgm:pt modelId="{C320B636-1E60-469E-AB99-079A7CFF5086}" type="pres">
      <dgm:prSet presAssocID="{0B387CBE-DF70-46ED-9C12-B34447894D4A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2CAEABC7-D4D9-4271-AA8C-9332562ECFB7}" type="presOf" srcId="{1D356C7C-BAD9-4F3B-AC11-91FE319E4A4B}" destId="{4E0B635B-547A-4387-8A0D-C3F45ABBB7F6}" srcOrd="0" destOrd="0" presId="urn:microsoft.com/office/officeart/2005/8/layout/cycle5"/>
    <dgm:cxn modelId="{E5226C3F-DE7A-4D45-AE43-07BB598B9515}" type="presOf" srcId="{0B387CBE-DF70-46ED-9C12-B34447894D4A}" destId="{C320B636-1E60-469E-AB99-079A7CFF5086}" srcOrd="0" destOrd="0" presId="urn:microsoft.com/office/officeart/2005/8/layout/cycle5"/>
    <dgm:cxn modelId="{EDF64EC0-FF70-4656-84CB-B59232135E93}" type="presOf" srcId="{0BD082CE-24D9-47B8-B261-1EFEA4DE95CC}" destId="{2B92D545-459C-4C40-A1E4-3FA6BB7774D8}" srcOrd="0" destOrd="0" presId="urn:microsoft.com/office/officeart/2005/8/layout/cycle5"/>
    <dgm:cxn modelId="{725E7E6F-EA35-4AA7-84A1-9A3B6993F673}" srcId="{240FCF18-2899-485C-B661-C881E09C3E92}" destId="{8659ED8C-5A97-4008-91A4-5EF27371F147}" srcOrd="0" destOrd="0" parTransId="{E14E1B2A-4A61-4365-9BBB-EF00D9F7BB4F}" sibTransId="{815E7FFC-92F0-4D76-BF98-7B7D27D2F478}"/>
    <dgm:cxn modelId="{A70F7CFF-AC05-4600-8FC9-14ACEA5576C0}" type="presOf" srcId="{815E7FFC-92F0-4D76-BF98-7B7D27D2F478}" destId="{54DF32A9-61B7-4B7F-82F1-1A836FFC8BB3}" srcOrd="0" destOrd="0" presId="urn:microsoft.com/office/officeart/2005/8/layout/cycle5"/>
    <dgm:cxn modelId="{29524D67-4CA1-41C7-A93E-AD7A886F0D7A}" type="presOf" srcId="{240FCF18-2899-485C-B661-C881E09C3E92}" destId="{1ECDA038-59FE-4770-8404-778FBC06B53A}" srcOrd="0" destOrd="0" presId="urn:microsoft.com/office/officeart/2005/8/layout/cycle5"/>
    <dgm:cxn modelId="{A8E78C08-1EBB-4E51-AB48-0C96C4C115C2}" type="presOf" srcId="{11BAC74B-BB9F-4881-BD92-9CEE5F499585}" destId="{9708881C-92E6-43A4-AE97-A12D2976296B}" srcOrd="0" destOrd="0" presId="urn:microsoft.com/office/officeart/2005/8/layout/cycle5"/>
    <dgm:cxn modelId="{705E68CC-56C9-493B-8FFA-93E6E2ED5FEE}" srcId="{240FCF18-2899-485C-B661-C881E09C3E92}" destId="{C33FDD0B-A870-4397-8F10-6F9E5E0B1C73}" srcOrd="2" destOrd="0" parTransId="{9D785360-E03D-4625-9EFD-10292AED0475}" sibTransId="{11BAC74B-BB9F-4881-BD92-9CEE5F499585}"/>
    <dgm:cxn modelId="{CB001FBB-B277-4E44-9BCE-34B3007F54E8}" srcId="{240FCF18-2899-485C-B661-C881E09C3E92}" destId="{1CDC5AF0-F316-4C20-9E9D-4646122E3D70}" srcOrd="4" destOrd="0" parTransId="{75A23C93-E0F6-4F36-8BD4-C4DB2EC88402}" sibTransId="{0B387CBE-DF70-46ED-9C12-B34447894D4A}"/>
    <dgm:cxn modelId="{D80C03CF-7D79-478B-9957-3DED0965F6A2}" type="presOf" srcId="{C33FDD0B-A870-4397-8F10-6F9E5E0B1C73}" destId="{2F707F13-2EF9-452B-B803-11DFA7AE96A2}" srcOrd="0" destOrd="0" presId="urn:microsoft.com/office/officeart/2005/8/layout/cycle5"/>
    <dgm:cxn modelId="{720DBDFE-8FD1-4985-B485-03E05E846C3B}" srcId="{240FCF18-2899-485C-B661-C881E09C3E92}" destId="{59B1C4E3-9B5F-4717-8BF7-0B0BAEF3197A}" srcOrd="3" destOrd="0" parTransId="{87B92407-DB07-41A8-85D5-F27D226B4996}" sibTransId="{0BD082CE-24D9-47B8-B261-1EFEA4DE95CC}"/>
    <dgm:cxn modelId="{11E902FB-D634-461E-A985-1844BE74D65F}" type="presOf" srcId="{8659ED8C-5A97-4008-91A4-5EF27371F147}" destId="{9FDD0201-0137-4153-A65E-6E82850C9CD6}" srcOrd="0" destOrd="0" presId="urn:microsoft.com/office/officeart/2005/8/layout/cycle5"/>
    <dgm:cxn modelId="{7AA444B3-18C5-4DBF-8A6B-0EDAF9DED4FE}" type="presOf" srcId="{1CDC5AF0-F316-4C20-9E9D-4646122E3D70}" destId="{9954B302-8E3F-4E26-950D-D8CC15DF6E72}" srcOrd="0" destOrd="0" presId="urn:microsoft.com/office/officeart/2005/8/layout/cycle5"/>
    <dgm:cxn modelId="{D41F3B27-E2F9-404A-AC41-37FD01B90640}" type="presOf" srcId="{EED3FC32-210B-4965-9D43-D25D885200B5}" destId="{A176035D-7AE2-4868-82AC-F318D378FCA8}" srcOrd="0" destOrd="0" presId="urn:microsoft.com/office/officeart/2005/8/layout/cycle5"/>
    <dgm:cxn modelId="{3DFBDCAC-6181-43F1-B9A7-43C65CA83475}" type="presOf" srcId="{59B1C4E3-9B5F-4717-8BF7-0B0BAEF3197A}" destId="{DCB7942E-AC62-4FC6-8007-06B1E63062EC}" srcOrd="0" destOrd="0" presId="urn:microsoft.com/office/officeart/2005/8/layout/cycle5"/>
    <dgm:cxn modelId="{6A1C1343-B6C3-48D1-A9B9-E11F16131E5E}" srcId="{240FCF18-2899-485C-B661-C881E09C3E92}" destId="{1D356C7C-BAD9-4F3B-AC11-91FE319E4A4B}" srcOrd="1" destOrd="0" parTransId="{81F931C9-A9DF-48BD-8CBB-98413986EC72}" sibTransId="{EED3FC32-210B-4965-9D43-D25D885200B5}"/>
    <dgm:cxn modelId="{5DFB0A43-F1E6-4834-8F09-E24A4181620E}" type="presParOf" srcId="{1ECDA038-59FE-4770-8404-778FBC06B53A}" destId="{9FDD0201-0137-4153-A65E-6E82850C9CD6}" srcOrd="0" destOrd="0" presId="urn:microsoft.com/office/officeart/2005/8/layout/cycle5"/>
    <dgm:cxn modelId="{FFEEA6F9-A815-4E68-AA86-D8E9351E6994}" type="presParOf" srcId="{1ECDA038-59FE-4770-8404-778FBC06B53A}" destId="{6AA91C45-9990-4B85-89EE-E0D1CD416A88}" srcOrd="1" destOrd="0" presId="urn:microsoft.com/office/officeart/2005/8/layout/cycle5"/>
    <dgm:cxn modelId="{C889032D-B3E1-49B7-A178-1699EFB5BB9A}" type="presParOf" srcId="{1ECDA038-59FE-4770-8404-778FBC06B53A}" destId="{54DF32A9-61B7-4B7F-82F1-1A836FFC8BB3}" srcOrd="2" destOrd="0" presId="urn:microsoft.com/office/officeart/2005/8/layout/cycle5"/>
    <dgm:cxn modelId="{6B0B7860-ED54-4C38-BB25-D329221BF488}" type="presParOf" srcId="{1ECDA038-59FE-4770-8404-778FBC06B53A}" destId="{4E0B635B-547A-4387-8A0D-C3F45ABBB7F6}" srcOrd="3" destOrd="0" presId="urn:microsoft.com/office/officeart/2005/8/layout/cycle5"/>
    <dgm:cxn modelId="{6F9B5CFD-9FB3-41B2-9408-AFE6CDFCDA18}" type="presParOf" srcId="{1ECDA038-59FE-4770-8404-778FBC06B53A}" destId="{02E3AEEE-40B1-487E-8564-7EB9CAFCBB6F}" srcOrd="4" destOrd="0" presId="urn:microsoft.com/office/officeart/2005/8/layout/cycle5"/>
    <dgm:cxn modelId="{A20DD5C7-F391-4430-8753-A4C3F009E4E1}" type="presParOf" srcId="{1ECDA038-59FE-4770-8404-778FBC06B53A}" destId="{A176035D-7AE2-4868-82AC-F318D378FCA8}" srcOrd="5" destOrd="0" presId="urn:microsoft.com/office/officeart/2005/8/layout/cycle5"/>
    <dgm:cxn modelId="{E82E02B0-AA5B-4BA0-A5CF-8532B3CC1BE7}" type="presParOf" srcId="{1ECDA038-59FE-4770-8404-778FBC06B53A}" destId="{2F707F13-2EF9-452B-B803-11DFA7AE96A2}" srcOrd="6" destOrd="0" presId="urn:microsoft.com/office/officeart/2005/8/layout/cycle5"/>
    <dgm:cxn modelId="{8077CAB6-4FF1-496D-A99C-63193AEE9B9F}" type="presParOf" srcId="{1ECDA038-59FE-4770-8404-778FBC06B53A}" destId="{697FFD31-66A5-4018-AACD-6B56366B142B}" srcOrd="7" destOrd="0" presId="urn:microsoft.com/office/officeart/2005/8/layout/cycle5"/>
    <dgm:cxn modelId="{C78BCE14-8E4D-49B2-9D84-E4EEFB386CB6}" type="presParOf" srcId="{1ECDA038-59FE-4770-8404-778FBC06B53A}" destId="{9708881C-92E6-43A4-AE97-A12D2976296B}" srcOrd="8" destOrd="0" presId="urn:microsoft.com/office/officeart/2005/8/layout/cycle5"/>
    <dgm:cxn modelId="{2F38712D-2F1C-4B51-9C1B-FE90791853C0}" type="presParOf" srcId="{1ECDA038-59FE-4770-8404-778FBC06B53A}" destId="{DCB7942E-AC62-4FC6-8007-06B1E63062EC}" srcOrd="9" destOrd="0" presId="urn:microsoft.com/office/officeart/2005/8/layout/cycle5"/>
    <dgm:cxn modelId="{1E529241-D8E0-465D-80F8-EB69A938CE69}" type="presParOf" srcId="{1ECDA038-59FE-4770-8404-778FBC06B53A}" destId="{D2CC7358-4A04-46DF-93FC-739D1D1FFB41}" srcOrd="10" destOrd="0" presId="urn:microsoft.com/office/officeart/2005/8/layout/cycle5"/>
    <dgm:cxn modelId="{33856558-D297-41A5-BBC9-D0A70A1D9781}" type="presParOf" srcId="{1ECDA038-59FE-4770-8404-778FBC06B53A}" destId="{2B92D545-459C-4C40-A1E4-3FA6BB7774D8}" srcOrd="11" destOrd="0" presId="urn:microsoft.com/office/officeart/2005/8/layout/cycle5"/>
    <dgm:cxn modelId="{B25DFF1F-3568-4F7A-9E27-00722C42F0C2}" type="presParOf" srcId="{1ECDA038-59FE-4770-8404-778FBC06B53A}" destId="{9954B302-8E3F-4E26-950D-D8CC15DF6E72}" srcOrd="12" destOrd="0" presId="urn:microsoft.com/office/officeart/2005/8/layout/cycle5"/>
    <dgm:cxn modelId="{FC21633E-A674-4B59-B27F-F2CC077BFD11}" type="presParOf" srcId="{1ECDA038-59FE-4770-8404-778FBC06B53A}" destId="{6555AF0A-9F2C-4D24-ACF8-B7D87102857E}" srcOrd="13" destOrd="0" presId="urn:microsoft.com/office/officeart/2005/8/layout/cycle5"/>
    <dgm:cxn modelId="{F53E4E4D-645A-4556-895A-995E8A519D89}" type="presParOf" srcId="{1ECDA038-59FE-4770-8404-778FBC06B53A}" destId="{C320B636-1E60-469E-AB99-079A7CFF5086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96F2B-F866-440B-8CBC-9CE4F6ABF559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BC436EC9-27F1-4BF6-A2C4-6FFEE7F7EE76}">
      <dgm:prSet phldrT="[Text]" custT="1"/>
      <dgm:spPr/>
      <dgm:t>
        <a:bodyPr/>
        <a:lstStyle/>
        <a:p>
          <a:r>
            <a:rPr lang="zh-CN" altLang="en-US" sz="3200" b="1" dirty="0" smtClean="0"/>
            <a:t>县级</a:t>
          </a:r>
          <a:endParaRPr lang="en-GB" sz="3200" b="1" dirty="0"/>
        </a:p>
      </dgm:t>
    </dgm:pt>
    <dgm:pt modelId="{16C9B87D-3D8D-4C55-9A69-0F82CDC51051}" type="parTrans" cxnId="{210862C9-8847-42C0-A46E-6549ACC699B7}">
      <dgm:prSet/>
      <dgm:spPr/>
      <dgm:t>
        <a:bodyPr/>
        <a:lstStyle/>
        <a:p>
          <a:endParaRPr lang="en-GB" sz="2400" b="1"/>
        </a:p>
      </dgm:t>
    </dgm:pt>
    <dgm:pt modelId="{07AA7174-FC59-4A70-9947-6C1B751963EF}" type="sibTrans" cxnId="{210862C9-8847-42C0-A46E-6549ACC699B7}">
      <dgm:prSet/>
      <dgm:spPr/>
      <dgm:t>
        <a:bodyPr/>
        <a:lstStyle/>
        <a:p>
          <a:endParaRPr lang="en-GB" sz="2400" b="1"/>
        </a:p>
      </dgm:t>
    </dgm:pt>
    <dgm:pt modelId="{776D36B4-4967-487D-B0F9-E82D6576D7D3}">
      <dgm:prSet phldrT="[Text]" custT="1"/>
      <dgm:spPr/>
      <dgm:t>
        <a:bodyPr/>
        <a:lstStyle/>
        <a:p>
          <a:r>
            <a:rPr lang="zh-CN" altLang="en-US" sz="3200" b="1" dirty="0" smtClean="0"/>
            <a:t>地市级</a:t>
          </a:r>
          <a:endParaRPr lang="en-GB" sz="3200" b="1" dirty="0"/>
        </a:p>
      </dgm:t>
    </dgm:pt>
    <dgm:pt modelId="{2A3E4EE5-D4BE-489A-9FAC-F1D8CFF722E0}" type="parTrans" cxnId="{BE8CEF4E-1F8C-4A00-B1C9-4B545FC114CB}">
      <dgm:prSet/>
      <dgm:spPr/>
      <dgm:t>
        <a:bodyPr/>
        <a:lstStyle/>
        <a:p>
          <a:endParaRPr lang="en-GB" sz="2400" b="1"/>
        </a:p>
      </dgm:t>
    </dgm:pt>
    <dgm:pt modelId="{67996DBE-9322-458C-8B5F-51AEF257D1A4}" type="sibTrans" cxnId="{BE8CEF4E-1F8C-4A00-B1C9-4B545FC114CB}">
      <dgm:prSet/>
      <dgm:spPr/>
      <dgm:t>
        <a:bodyPr/>
        <a:lstStyle/>
        <a:p>
          <a:endParaRPr lang="en-GB" sz="2400" b="1"/>
        </a:p>
      </dgm:t>
    </dgm:pt>
    <dgm:pt modelId="{BFBD7444-0BFE-473F-A3F7-D8BB47512F7C}">
      <dgm:prSet phldrT="[Text]" custT="1"/>
      <dgm:spPr/>
      <dgm:t>
        <a:bodyPr/>
        <a:lstStyle/>
        <a:p>
          <a:r>
            <a:rPr lang="zh-CN" altLang="en-US" sz="3200" b="1" dirty="0" smtClean="0"/>
            <a:t>省级</a:t>
          </a:r>
          <a:endParaRPr lang="de-DE" sz="3200" b="1" dirty="0" smtClean="0"/>
        </a:p>
      </dgm:t>
    </dgm:pt>
    <dgm:pt modelId="{374CF579-600B-4C76-BCBB-19DB43473854}" type="parTrans" cxnId="{8137B1A4-3F9B-46D1-9A00-D1D1C4733114}">
      <dgm:prSet/>
      <dgm:spPr/>
      <dgm:t>
        <a:bodyPr/>
        <a:lstStyle/>
        <a:p>
          <a:endParaRPr lang="en-GB" sz="2400" b="1"/>
        </a:p>
      </dgm:t>
    </dgm:pt>
    <dgm:pt modelId="{5A656620-B9A8-40F7-84E9-8A5CC8EDE66F}" type="sibTrans" cxnId="{8137B1A4-3F9B-46D1-9A00-D1D1C4733114}">
      <dgm:prSet/>
      <dgm:spPr/>
      <dgm:t>
        <a:bodyPr/>
        <a:lstStyle/>
        <a:p>
          <a:endParaRPr lang="en-GB" sz="2400" b="1"/>
        </a:p>
      </dgm:t>
    </dgm:pt>
    <dgm:pt modelId="{E21C02C4-3ED1-4C31-9134-1E9C2A1E6FB5}">
      <dgm:prSet custT="1"/>
      <dgm:spPr/>
      <dgm:t>
        <a:bodyPr/>
        <a:lstStyle/>
        <a:p>
          <a:r>
            <a:rPr lang="zh-CN" altLang="en-US" sz="3200" b="1" dirty="0" smtClean="0"/>
            <a:t>国家级</a:t>
          </a:r>
          <a:endParaRPr lang="en-GB" sz="3200" b="1" dirty="0"/>
        </a:p>
      </dgm:t>
    </dgm:pt>
    <dgm:pt modelId="{2AEBDDE7-8E06-4DC2-BBD6-95EEAC9DD6F1}" type="parTrans" cxnId="{4217D614-E06B-4EF0-A9FC-42776AAEABA2}">
      <dgm:prSet/>
      <dgm:spPr/>
      <dgm:t>
        <a:bodyPr/>
        <a:lstStyle/>
        <a:p>
          <a:endParaRPr lang="en-GB" sz="2400" b="1"/>
        </a:p>
      </dgm:t>
    </dgm:pt>
    <dgm:pt modelId="{AE67CCB9-C1EF-4EE8-9481-8E1BD76DFF2F}" type="sibTrans" cxnId="{4217D614-E06B-4EF0-A9FC-42776AAEABA2}">
      <dgm:prSet/>
      <dgm:spPr/>
      <dgm:t>
        <a:bodyPr/>
        <a:lstStyle/>
        <a:p>
          <a:endParaRPr lang="en-GB" sz="2400" b="1"/>
        </a:p>
      </dgm:t>
    </dgm:pt>
    <dgm:pt modelId="{6BF70BE9-0E08-4954-B544-BE74CADD6F89}" type="pres">
      <dgm:prSet presAssocID="{DB496F2B-F866-440B-8CBC-9CE4F6ABF559}" presName="arrowDiagram" presStyleCnt="0">
        <dgm:presLayoutVars>
          <dgm:chMax val="5"/>
          <dgm:dir/>
          <dgm:resizeHandles val="exact"/>
        </dgm:presLayoutVars>
      </dgm:prSet>
      <dgm:spPr/>
    </dgm:pt>
    <dgm:pt modelId="{ED5A57BA-1FD1-461E-A9EA-55C0DD5F18E1}" type="pres">
      <dgm:prSet presAssocID="{DB496F2B-F866-440B-8CBC-9CE4F6ABF559}" presName="arrow" presStyleLbl="bgShp" presStyleIdx="0" presStyleCnt="1"/>
      <dgm:spPr>
        <a:solidFill>
          <a:schemeClr val="tx2">
            <a:lumMod val="40000"/>
            <a:lumOff val="60000"/>
          </a:schemeClr>
        </a:solidFill>
        <a:ln w="19050">
          <a:solidFill>
            <a:srgbClr val="FF0000"/>
          </a:solidFill>
        </a:ln>
      </dgm:spPr>
    </dgm:pt>
    <dgm:pt modelId="{CB45CCBE-F396-41AA-AFC4-20EF4A910353}" type="pres">
      <dgm:prSet presAssocID="{DB496F2B-F866-440B-8CBC-9CE4F6ABF559}" presName="arrowDiagram4" presStyleCnt="0"/>
      <dgm:spPr/>
    </dgm:pt>
    <dgm:pt modelId="{FF5338EB-3D5B-4689-B56C-105F1825E9C8}" type="pres">
      <dgm:prSet presAssocID="{BC436EC9-27F1-4BF6-A2C4-6FFEE7F7EE76}" presName="bullet4a" presStyleLbl="node1" presStyleIdx="0" presStyleCnt="4"/>
      <dgm:spPr/>
    </dgm:pt>
    <dgm:pt modelId="{9484CF85-6612-4105-A199-FAD9355ACBE6}" type="pres">
      <dgm:prSet presAssocID="{BC436EC9-27F1-4BF6-A2C4-6FFEE7F7EE76}" presName="textBox4a" presStyleLbl="revTx" presStyleIdx="0" presStyleCnt="4" custScaleX="122304" custLinFactNeighborX="692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00A270-DF06-4AB1-B1D4-AA0221D395C1}" type="pres">
      <dgm:prSet presAssocID="{776D36B4-4967-487D-B0F9-E82D6576D7D3}" presName="bullet4b" presStyleLbl="node1" presStyleIdx="1" presStyleCnt="4"/>
      <dgm:spPr/>
    </dgm:pt>
    <dgm:pt modelId="{5A6A1893-7A2F-4E60-B967-1A8B767E1A72}" type="pres">
      <dgm:prSet presAssocID="{776D36B4-4967-487D-B0F9-E82D6576D7D3}" presName="textBox4b" presStyleLbl="revTx" presStyleIdx="1" presStyleCnt="4" custScaleX="138636" custLinFactNeighborX="1786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2F38F9-878F-4AA3-A85F-271496E46C8A}" type="pres">
      <dgm:prSet presAssocID="{BFBD7444-0BFE-473F-A3F7-D8BB47512F7C}" presName="bullet4c" presStyleLbl="node1" presStyleIdx="2" presStyleCnt="4"/>
      <dgm:spPr/>
    </dgm:pt>
    <dgm:pt modelId="{F95A323A-1E1C-4F1F-9B43-92499E27F653}" type="pres">
      <dgm:prSet presAssocID="{BFBD7444-0BFE-473F-A3F7-D8BB47512F7C}" presName="textBox4c" presStyleLbl="revTx" presStyleIdx="2" presStyleCnt="4" custScaleX="141521" custLinFactNeighborX="188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E079FB0-8DED-46D8-8858-4C67DE448EEA}" type="pres">
      <dgm:prSet presAssocID="{E21C02C4-3ED1-4C31-9134-1E9C2A1E6FB5}" presName="bullet4d" presStyleLbl="node1" presStyleIdx="3" presStyleCnt="4"/>
      <dgm:spPr/>
    </dgm:pt>
    <dgm:pt modelId="{5346868A-D332-4062-8CB7-6485A099F1E1}" type="pres">
      <dgm:prSet presAssocID="{E21C02C4-3ED1-4C31-9134-1E9C2A1E6FB5}" presName="textBox4d" presStyleLbl="revTx" presStyleIdx="3" presStyleCnt="4" custScaleX="154471" custLinFactNeighborX="2726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200605F0-9ADC-4CAE-80D0-7CA0DCC3C4B5}" type="presOf" srcId="{E21C02C4-3ED1-4C31-9134-1E9C2A1E6FB5}" destId="{5346868A-D332-4062-8CB7-6485A099F1E1}" srcOrd="0" destOrd="0" presId="urn:microsoft.com/office/officeart/2005/8/layout/arrow2"/>
    <dgm:cxn modelId="{8137B1A4-3F9B-46D1-9A00-D1D1C4733114}" srcId="{DB496F2B-F866-440B-8CBC-9CE4F6ABF559}" destId="{BFBD7444-0BFE-473F-A3F7-D8BB47512F7C}" srcOrd="2" destOrd="0" parTransId="{374CF579-600B-4C76-BCBB-19DB43473854}" sibTransId="{5A656620-B9A8-40F7-84E9-8A5CC8EDE66F}"/>
    <dgm:cxn modelId="{4217D614-E06B-4EF0-A9FC-42776AAEABA2}" srcId="{DB496F2B-F866-440B-8CBC-9CE4F6ABF559}" destId="{E21C02C4-3ED1-4C31-9134-1E9C2A1E6FB5}" srcOrd="3" destOrd="0" parTransId="{2AEBDDE7-8E06-4DC2-BBD6-95EEAC9DD6F1}" sibTransId="{AE67CCB9-C1EF-4EE8-9481-8E1BD76DFF2F}"/>
    <dgm:cxn modelId="{E78897BD-5F0B-458B-AB9A-7AF0A4D0A11C}" type="presOf" srcId="{776D36B4-4967-487D-B0F9-E82D6576D7D3}" destId="{5A6A1893-7A2F-4E60-B967-1A8B767E1A72}" srcOrd="0" destOrd="0" presId="urn:microsoft.com/office/officeart/2005/8/layout/arrow2"/>
    <dgm:cxn modelId="{C0A1E643-4ED9-436C-96B5-D497FB0F2C1A}" type="presOf" srcId="{DB496F2B-F866-440B-8CBC-9CE4F6ABF559}" destId="{6BF70BE9-0E08-4954-B544-BE74CADD6F89}" srcOrd="0" destOrd="0" presId="urn:microsoft.com/office/officeart/2005/8/layout/arrow2"/>
    <dgm:cxn modelId="{210862C9-8847-42C0-A46E-6549ACC699B7}" srcId="{DB496F2B-F866-440B-8CBC-9CE4F6ABF559}" destId="{BC436EC9-27F1-4BF6-A2C4-6FFEE7F7EE76}" srcOrd="0" destOrd="0" parTransId="{16C9B87D-3D8D-4C55-9A69-0F82CDC51051}" sibTransId="{07AA7174-FC59-4A70-9947-6C1B751963EF}"/>
    <dgm:cxn modelId="{BE8CEF4E-1F8C-4A00-B1C9-4B545FC114CB}" srcId="{DB496F2B-F866-440B-8CBC-9CE4F6ABF559}" destId="{776D36B4-4967-487D-B0F9-E82D6576D7D3}" srcOrd="1" destOrd="0" parTransId="{2A3E4EE5-D4BE-489A-9FAC-F1D8CFF722E0}" sibTransId="{67996DBE-9322-458C-8B5F-51AEF257D1A4}"/>
    <dgm:cxn modelId="{59827E5C-F3B3-4356-9EC8-05E995B7CD64}" type="presOf" srcId="{BC436EC9-27F1-4BF6-A2C4-6FFEE7F7EE76}" destId="{9484CF85-6612-4105-A199-FAD9355ACBE6}" srcOrd="0" destOrd="0" presId="urn:microsoft.com/office/officeart/2005/8/layout/arrow2"/>
    <dgm:cxn modelId="{9E0D786D-C7DA-40DD-996E-4A417BABB037}" type="presOf" srcId="{BFBD7444-0BFE-473F-A3F7-D8BB47512F7C}" destId="{F95A323A-1E1C-4F1F-9B43-92499E27F653}" srcOrd="0" destOrd="0" presId="urn:microsoft.com/office/officeart/2005/8/layout/arrow2"/>
    <dgm:cxn modelId="{8C7F808F-69DB-453E-A472-4F8554168D68}" type="presParOf" srcId="{6BF70BE9-0E08-4954-B544-BE74CADD6F89}" destId="{ED5A57BA-1FD1-461E-A9EA-55C0DD5F18E1}" srcOrd="0" destOrd="0" presId="urn:microsoft.com/office/officeart/2005/8/layout/arrow2"/>
    <dgm:cxn modelId="{BDFDADC4-4BFA-4257-B339-D8886B11154E}" type="presParOf" srcId="{6BF70BE9-0E08-4954-B544-BE74CADD6F89}" destId="{CB45CCBE-F396-41AA-AFC4-20EF4A910353}" srcOrd="1" destOrd="0" presId="urn:microsoft.com/office/officeart/2005/8/layout/arrow2"/>
    <dgm:cxn modelId="{BCC98924-1A76-4870-9612-E29F6AD23938}" type="presParOf" srcId="{CB45CCBE-F396-41AA-AFC4-20EF4A910353}" destId="{FF5338EB-3D5B-4689-B56C-105F1825E9C8}" srcOrd="0" destOrd="0" presId="urn:microsoft.com/office/officeart/2005/8/layout/arrow2"/>
    <dgm:cxn modelId="{D2041F27-49DD-4EE2-988A-1216F7FD7FCC}" type="presParOf" srcId="{CB45CCBE-F396-41AA-AFC4-20EF4A910353}" destId="{9484CF85-6612-4105-A199-FAD9355ACBE6}" srcOrd="1" destOrd="0" presId="urn:microsoft.com/office/officeart/2005/8/layout/arrow2"/>
    <dgm:cxn modelId="{E849F11E-98A5-4A02-8941-77E2952670B7}" type="presParOf" srcId="{CB45CCBE-F396-41AA-AFC4-20EF4A910353}" destId="{2F00A270-DF06-4AB1-B1D4-AA0221D395C1}" srcOrd="2" destOrd="0" presId="urn:microsoft.com/office/officeart/2005/8/layout/arrow2"/>
    <dgm:cxn modelId="{C9AB1D23-E468-453B-A44C-F311DC71BB26}" type="presParOf" srcId="{CB45CCBE-F396-41AA-AFC4-20EF4A910353}" destId="{5A6A1893-7A2F-4E60-B967-1A8B767E1A72}" srcOrd="3" destOrd="0" presId="urn:microsoft.com/office/officeart/2005/8/layout/arrow2"/>
    <dgm:cxn modelId="{B2CA7676-583A-4BB7-8FE0-95EC701DA0D7}" type="presParOf" srcId="{CB45CCBE-F396-41AA-AFC4-20EF4A910353}" destId="{0B2F38F9-878F-4AA3-A85F-271496E46C8A}" srcOrd="4" destOrd="0" presId="urn:microsoft.com/office/officeart/2005/8/layout/arrow2"/>
    <dgm:cxn modelId="{C35CAEC6-2AEF-4D58-B866-AE51892B561D}" type="presParOf" srcId="{CB45CCBE-F396-41AA-AFC4-20EF4A910353}" destId="{F95A323A-1E1C-4F1F-9B43-92499E27F653}" srcOrd="5" destOrd="0" presId="urn:microsoft.com/office/officeart/2005/8/layout/arrow2"/>
    <dgm:cxn modelId="{7C168A09-AF58-4E5F-8056-068C7A724BDB}" type="presParOf" srcId="{CB45CCBE-F396-41AA-AFC4-20EF4A910353}" destId="{CE079FB0-8DED-46D8-8858-4C67DE448EEA}" srcOrd="6" destOrd="0" presId="urn:microsoft.com/office/officeart/2005/8/layout/arrow2"/>
    <dgm:cxn modelId="{DFD5E4F8-8CF5-4316-AA49-E3C31307F9E5}" type="presParOf" srcId="{CB45CCBE-F396-41AA-AFC4-20EF4A910353}" destId="{5346868A-D332-4062-8CB7-6485A099F1E1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2E0E6F-214A-4921-B460-BBC66C936790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DAFED0A-F24B-49EB-BC86-95359CDD4778}">
      <dgm:prSet phldrT="[Text]" custT="1"/>
      <dgm:spPr/>
      <dgm:t>
        <a:bodyPr/>
        <a:lstStyle/>
        <a:p>
          <a:r>
            <a:rPr lang="zh-CN" altLang="en-US" sz="2400" dirty="0" smtClean="0">
              <a:latin typeface="华文楷体" pitchFamily="2" charset="-122"/>
              <a:ea typeface="华文楷体" pitchFamily="2" charset="-122"/>
            </a:rPr>
            <a:t>国家级</a:t>
          </a:r>
          <a:endParaRPr lang="en-GB" sz="2400" dirty="0">
            <a:latin typeface="华文楷体" pitchFamily="2" charset="-122"/>
            <a:ea typeface="华文楷体" pitchFamily="2" charset="-122"/>
          </a:endParaRPr>
        </a:p>
      </dgm:t>
    </dgm:pt>
    <dgm:pt modelId="{8ED987FF-903A-479F-9D98-B55C2FDB8CD6}" type="parTrans" cxnId="{DB71C03D-740F-4FFE-8DF3-88FEDDCA1C02}">
      <dgm:prSet/>
      <dgm:spPr/>
      <dgm:t>
        <a:bodyPr/>
        <a:lstStyle/>
        <a:p>
          <a:endParaRPr lang="en-GB" sz="3200"/>
        </a:p>
      </dgm:t>
    </dgm:pt>
    <dgm:pt modelId="{FEC6AA61-D7DF-4E36-8C3C-A36C543D930B}" type="sibTrans" cxnId="{DB71C03D-740F-4FFE-8DF3-88FEDDCA1C02}">
      <dgm:prSet/>
      <dgm:spPr/>
      <dgm:t>
        <a:bodyPr/>
        <a:lstStyle/>
        <a:p>
          <a:endParaRPr lang="en-GB" sz="3200"/>
        </a:p>
      </dgm:t>
    </dgm:pt>
    <dgm:pt modelId="{5A7D7A40-6A1A-44ED-831A-9F9E7D64E3AC}">
      <dgm:prSet phldrT="[Text]" custT="1"/>
      <dgm:spPr/>
      <dgm:t>
        <a:bodyPr/>
        <a:lstStyle/>
        <a:p>
          <a:r>
            <a:rPr lang="zh-CN" altLang="en-US" sz="2400" dirty="0" smtClean="0">
              <a:latin typeface="华文楷体" pitchFamily="2" charset="-122"/>
              <a:ea typeface="华文楷体" pitchFamily="2" charset="-122"/>
            </a:rPr>
            <a:t>省级</a:t>
          </a:r>
          <a:endParaRPr lang="en-GB" sz="2400" dirty="0">
            <a:latin typeface="华文楷体" pitchFamily="2" charset="-122"/>
            <a:ea typeface="华文楷体" pitchFamily="2" charset="-122"/>
          </a:endParaRPr>
        </a:p>
      </dgm:t>
    </dgm:pt>
    <dgm:pt modelId="{F63CC3C7-ECDE-47E9-A7DD-48973FA08A6B}" type="parTrans" cxnId="{F694DCF9-4E59-4153-9F60-041A773ACE3E}">
      <dgm:prSet/>
      <dgm:spPr/>
      <dgm:t>
        <a:bodyPr/>
        <a:lstStyle/>
        <a:p>
          <a:endParaRPr lang="en-GB" sz="3200"/>
        </a:p>
      </dgm:t>
    </dgm:pt>
    <dgm:pt modelId="{04F8B0F7-8E3D-489D-8F5F-CEFB37DA55EF}" type="sibTrans" cxnId="{F694DCF9-4E59-4153-9F60-041A773ACE3E}">
      <dgm:prSet/>
      <dgm:spPr/>
      <dgm:t>
        <a:bodyPr/>
        <a:lstStyle/>
        <a:p>
          <a:endParaRPr lang="en-GB" sz="3200"/>
        </a:p>
      </dgm:t>
    </dgm:pt>
    <dgm:pt modelId="{6FD8B8CF-AFA0-4579-9856-E4EA7A05431B}">
      <dgm:prSet phldrT="[Text]" custT="1"/>
      <dgm:spPr/>
      <dgm:t>
        <a:bodyPr lIns="36000"/>
        <a:lstStyle/>
        <a:p>
          <a:r>
            <a:rPr lang="zh-CN" altLang="en-US" sz="2400" dirty="0" smtClean="0">
              <a:latin typeface="华文楷体" pitchFamily="2" charset="-122"/>
              <a:ea typeface="华文楷体" pitchFamily="2" charset="-122"/>
            </a:rPr>
            <a:t>地（市、州）级</a:t>
          </a:r>
          <a:endParaRPr lang="en-GB" sz="2400" dirty="0">
            <a:latin typeface="华文楷体" pitchFamily="2" charset="-122"/>
            <a:ea typeface="华文楷体" pitchFamily="2" charset="-122"/>
          </a:endParaRPr>
        </a:p>
      </dgm:t>
    </dgm:pt>
    <dgm:pt modelId="{3A417839-239B-449D-9BA5-868763B2960C}" type="parTrans" cxnId="{3904230D-9288-4B80-A009-DC38DE83388D}">
      <dgm:prSet/>
      <dgm:spPr/>
      <dgm:t>
        <a:bodyPr/>
        <a:lstStyle/>
        <a:p>
          <a:endParaRPr lang="en-GB" sz="3200"/>
        </a:p>
      </dgm:t>
    </dgm:pt>
    <dgm:pt modelId="{7C3D0CB1-E057-4895-BB94-F49D2F2E9BF5}" type="sibTrans" cxnId="{3904230D-9288-4B80-A009-DC38DE83388D}">
      <dgm:prSet/>
      <dgm:spPr/>
      <dgm:t>
        <a:bodyPr/>
        <a:lstStyle/>
        <a:p>
          <a:endParaRPr lang="en-GB" sz="3200"/>
        </a:p>
      </dgm:t>
    </dgm:pt>
    <dgm:pt modelId="{020C0E3A-E0BF-440D-832C-B02A014E6D58}">
      <dgm:prSet custT="1"/>
      <dgm:spPr/>
      <dgm:t>
        <a:bodyPr/>
        <a:lstStyle/>
        <a:p>
          <a:r>
            <a:rPr lang="zh-CN" altLang="en-US" sz="2400" dirty="0" smtClean="0">
              <a:latin typeface="华文楷体" pitchFamily="2" charset="-122"/>
              <a:ea typeface="华文楷体" pitchFamily="2" charset="-122"/>
            </a:rPr>
            <a:t>县（市、区）级</a:t>
          </a:r>
          <a:endParaRPr lang="en-GB" sz="2400" dirty="0">
            <a:latin typeface="华文楷体" pitchFamily="2" charset="-122"/>
            <a:ea typeface="华文楷体" pitchFamily="2" charset="-122"/>
          </a:endParaRPr>
        </a:p>
      </dgm:t>
    </dgm:pt>
    <dgm:pt modelId="{BAFFF10F-39FD-4807-8B68-46CAF3E65ED9}" type="parTrans" cxnId="{FF376E09-24B9-4DCB-8389-BD903621BBF2}">
      <dgm:prSet/>
      <dgm:spPr/>
      <dgm:t>
        <a:bodyPr/>
        <a:lstStyle/>
        <a:p>
          <a:endParaRPr lang="en-GB" sz="3200"/>
        </a:p>
      </dgm:t>
    </dgm:pt>
    <dgm:pt modelId="{48ABF2F8-C9CC-448C-B95B-0881E3D4BA37}" type="sibTrans" cxnId="{FF376E09-24B9-4DCB-8389-BD903621BBF2}">
      <dgm:prSet/>
      <dgm:spPr/>
      <dgm:t>
        <a:bodyPr/>
        <a:lstStyle/>
        <a:p>
          <a:endParaRPr lang="en-GB" sz="3200"/>
        </a:p>
      </dgm:t>
    </dgm:pt>
    <dgm:pt modelId="{81F60E4B-09FD-4135-9755-9E14C66411B6}" type="pres">
      <dgm:prSet presAssocID="{602E0E6F-214A-4921-B460-BBC66C936790}" presName="Name0" presStyleCnt="0">
        <dgm:presLayoutVars>
          <dgm:dir/>
          <dgm:animLvl val="lvl"/>
          <dgm:resizeHandles val="exact"/>
        </dgm:presLayoutVars>
      </dgm:prSet>
      <dgm:spPr/>
    </dgm:pt>
    <dgm:pt modelId="{38E27236-01BD-4B44-9591-33AD78F75B08}" type="pres">
      <dgm:prSet presAssocID="{6DAFED0A-F24B-49EB-BC86-95359CDD4778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07371D3-DF05-4A82-81DA-743F8257F7C6}" type="pres">
      <dgm:prSet presAssocID="{FEC6AA61-D7DF-4E36-8C3C-A36C543D930B}" presName="parTxOnlySpace" presStyleCnt="0"/>
      <dgm:spPr/>
    </dgm:pt>
    <dgm:pt modelId="{5B782F9C-A317-4988-AA53-7342777DCA57}" type="pres">
      <dgm:prSet presAssocID="{5A7D7A40-6A1A-44ED-831A-9F9E7D64E3AC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E39A253-ED5C-4184-80EE-E1B23F58BB57}" type="pres">
      <dgm:prSet presAssocID="{04F8B0F7-8E3D-489D-8F5F-CEFB37DA55EF}" presName="parTxOnlySpace" presStyleCnt="0"/>
      <dgm:spPr/>
    </dgm:pt>
    <dgm:pt modelId="{A2371772-CD07-45C4-ADCB-56EE0CBEA9BB}" type="pres">
      <dgm:prSet presAssocID="{6FD8B8CF-AFA0-4579-9856-E4EA7A05431B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A612B01-399D-4689-AE6F-2F0A92193493}" type="pres">
      <dgm:prSet presAssocID="{7C3D0CB1-E057-4895-BB94-F49D2F2E9BF5}" presName="parTxOnlySpace" presStyleCnt="0"/>
      <dgm:spPr/>
    </dgm:pt>
    <dgm:pt modelId="{13C61B69-706D-4A6F-92F1-011D33B2195B}" type="pres">
      <dgm:prSet presAssocID="{020C0E3A-E0BF-440D-832C-B02A014E6D58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B71C03D-740F-4FFE-8DF3-88FEDDCA1C02}" srcId="{602E0E6F-214A-4921-B460-BBC66C936790}" destId="{6DAFED0A-F24B-49EB-BC86-95359CDD4778}" srcOrd="0" destOrd="0" parTransId="{8ED987FF-903A-479F-9D98-B55C2FDB8CD6}" sibTransId="{FEC6AA61-D7DF-4E36-8C3C-A36C543D930B}"/>
    <dgm:cxn modelId="{CC4E9F92-96D4-4BCE-A71F-81A250C36FE7}" type="presOf" srcId="{6FD8B8CF-AFA0-4579-9856-E4EA7A05431B}" destId="{A2371772-CD07-45C4-ADCB-56EE0CBEA9BB}" srcOrd="0" destOrd="0" presId="urn:microsoft.com/office/officeart/2005/8/layout/chevron1"/>
    <dgm:cxn modelId="{F694DCF9-4E59-4153-9F60-041A773ACE3E}" srcId="{602E0E6F-214A-4921-B460-BBC66C936790}" destId="{5A7D7A40-6A1A-44ED-831A-9F9E7D64E3AC}" srcOrd="1" destOrd="0" parTransId="{F63CC3C7-ECDE-47E9-A7DD-48973FA08A6B}" sibTransId="{04F8B0F7-8E3D-489D-8F5F-CEFB37DA55EF}"/>
    <dgm:cxn modelId="{8FC5F9B8-C46B-461D-8ED7-BAFBA883C129}" type="presOf" srcId="{020C0E3A-E0BF-440D-832C-B02A014E6D58}" destId="{13C61B69-706D-4A6F-92F1-011D33B2195B}" srcOrd="0" destOrd="0" presId="urn:microsoft.com/office/officeart/2005/8/layout/chevron1"/>
    <dgm:cxn modelId="{AA9FFE0D-F1BA-406E-A85E-C39657DDC660}" type="presOf" srcId="{6DAFED0A-F24B-49EB-BC86-95359CDD4778}" destId="{38E27236-01BD-4B44-9591-33AD78F75B08}" srcOrd="0" destOrd="0" presId="urn:microsoft.com/office/officeart/2005/8/layout/chevron1"/>
    <dgm:cxn modelId="{66E8ADEF-670C-45FC-9917-389B3CFE76F9}" type="presOf" srcId="{602E0E6F-214A-4921-B460-BBC66C936790}" destId="{81F60E4B-09FD-4135-9755-9E14C66411B6}" srcOrd="0" destOrd="0" presId="urn:microsoft.com/office/officeart/2005/8/layout/chevron1"/>
    <dgm:cxn modelId="{3904230D-9288-4B80-A009-DC38DE83388D}" srcId="{602E0E6F-214A-4921-B460-BBC66C936790}" destId="{6FD8B8CF-AFA0-4579-9856-E4EA7A05431B}" srcOrd="2" destOrd="0" parTransId="{3A417839-239B-449D-9BA5-868763B2960C}" sibTransId="{7C3D0CB1-E057-4895-BB94-F49D2F2E9BF5}"/>
    <dgm:cxn modelId="{FF376E09-24B9-4DCB-8389-BD903621BBF2}" srcId="{602E0E6F-214A-4921-B460-BBC66C936790}" destId="{020C0E3A-E0BF-440D-832C-B02A014E6D58}" srcOrd="3" destOrd="0" parTransId="{BAFFF10F-39FD-4807-8B68-46CAF3E65ED9}" sibTransId="{48ABF2F8-C9CC-448C-B95B-0881E3D4BA37}"/>
    <dgm:cxn modelId="{A9E6D7DA-21B0-4FB2-B215-56ABD21B990C}" type="presOf" srcId="{5A7D7A40-6A1A-44ED-831A-9F9E7D64E3AC}" destId="{5B782F9C-A317-4988-AA53-7342777DCA57}" srcOrd="0" destOrd="0" presId="urn:microsoft.com/office/officeart/2005/8/layout/chevron1"/>
    <dgm:cxn modelId="{98F47D13-03A0-4B72-9346-2FFFC88C3F29}" type="presParOf" srcId="{81F60E4B-09FD-4135-9755-9E14C66411B6}" destId="{38E27236-01BD-4B44-9591-33AD78F75B08}" srcOrd="0" destOrd="0" presId="urn:microsoft.com/office/officeart/2005/8/layout/chevron1"/>
    <dgm:cxn modelId="{F93F0C32-BED4-4E64-9E3F-C06F873E2F21}" type="presParOf" srcId="{81F60E4B-09FD-4135-9755-9E14C66411B6}" destId="{707371D3-DF05-4A82-81DA-743F8257F7C6}" srcOrd="1" destOrd="0" presId="urn:microsoft.com/office/officeart/2005/8/layout/chevron1"/>
    <dgm:cxn modelId="{C56EECB6-61A1-4C60-B7E3-1C6EF4709151}" type="presParOf" srcId="{81F60E4B-09FD-4135-9755-9E14C66411B6}" destId="{5B782F9C-A317-4988-AA53-7342777DCA57}" srcOrd="2" destOrd="0" presId="urn:microsoft.com/office/officeart/2005/8/layout/chevron1"/>
    <dgm:cxn modelId="{F00C43B8-2283-4C65-9C40-49B6B65D158A}" type="presParOf" srcId="{81F60E4B-09FD-4135-9755-9E14C66411B6}" destId="{EE39A253-ED5C-4184-80EE-E1B23F58BB57}" srcOrd="3" destOrd="0" presId="urn:microsoft.com/office/officeart/2005/8/layout/chevron1"/>
    <dgm:cxn modelId="{00559A01-FE2C-424F-B550-C5444E952D48}" type="presParOf" srcId="{81F60E4B-09FD-4135-9755-9E14C66411B6}" destId="{A2371772-CD07-45C4-ADCB-56EE0CBEA9BB}" srcOrd="4" destOrd="0" presId="urn:microsoft.com/office/officeart/2005/8/layout/chevron1"/>
    <dgm:cxn modelId="{FC112C27-D306-41E0-9746-CEC024269786}" type="presParOf" srcId="{81F60E4B-09FD-4135-9755-9E14C66411B6}" destId="{CA612B01-399D-4689-AE6F-2F0A92193493}" srcOrd="5" destOrd="0" presId="urn:microsoft.com/office/officeart/2005/8/layout/chevron1"/>
    <dgm:cxn modelId="{5D347537-094D-4ACC-BBDF-A178A35384AE}" type="presParOf" srcId="{81F60E4B-09FD-4135-9755-9E14C66411B6}" destId="{13C61B69-706D-4A6F-92F1-011D33B2195B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DD0201-0137-4153-A65E-6E82850C9CD6}">
      <dsp:nvSpPr>
        <dsp:cNvPr id="0" name=""/>
        <dsp:cNvSpPr/>
      </dsp:nvSpPr>
      <dsp:spPr>
        <a:xfrm>
          <a:off x="2947379" y="618"/>
          <a:ext cx="2377063" cy="971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确定需要收集的</a:t>
          </a:r>
          <a:endParaRPr lang="en-US" altLang="zh-CN" sz="2000" b="1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数据</a:t>
          </a:r>
          <a:endParaRPr lang="en-US" sz="2000" b="1" kern="1200" dirty="0"/>
        </a:p>
      </dsp:txBody>
      <dsp:txXfrm>
        <a:off x="2947379" y="618"/>
        <a:ext cx="2377063" cy="971639"/>
      </dsp:txXfrm>
    </dsp:sp>
    <dsp:sp modelId="{54DF32A9-61B7-4B7F-82F1-1A836FFC8BB3}">
      <dsp:nvSpPr>
        <dsp:cNvPr id="0" name=""/>
        <dsp:cNvSpPr/>
      </dsp:nvSpPr>
      <dsp:spPr>
        <a:xfrm>
          <a:off x="2603523" y="729719"/>
          <a:ext cx="3885207" cy="3885207"/>
        </a:xfrm>
        <a:custGeom>
          <a:avLst/>
          <a:gdLst/>
          <a:ahLst/>
          <a:cxnLst/>
          <a:rect l="0" t="0" r="0" b="0"/>
          <a:pathLst>
            <a:path>
              <a:moveTo>
                <a:pt x="2906787" y="256169"/>
              </a:moveTo>
              <a:arcTo wR="1942603" hR="1942603" stAng="17985472" swAng="11277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0B635B-547A-4387-8A0D-C3F45ABBB7F6}">
      <dsp:nvSpPr>
        <dsp:cNvPr id="0" name=""/>
        <dsp:cNvSpPr/>
      </dsp:nvSpPr>
      <dsp:spPr>
        <a:xfrm>
          <a:off x="5056766" y="1549556"/>
          <a:ext cx="2448052" cy="971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系统</a:t>
          </a:r>
          <a:r>
            <a:rPr lang="zh-CN" sz="2000" b="1" kern="1200" dirty="0" smtClean="0"/>
            <a:t>收集数据</a:t>
          </a:r>
          <a:endParaRPr lang="en-US" sz="2000" b="1" kern="1200" dirty="0"/>
        </a:p>
      </dsp:txBody>
      <dsp:txXfrm>
        <a:off x="5056766" y="1549556"/>
        <a:ext cx="2448052" cy="971639"/>
      </dsp:txXfrm>
    </dsp:sp>
    <dsp:sp modelId="{A176035D-7AE2-4868-82AC-F318D378FCA8}">
      <dsp:nvSpPr>
        <dsp:cNvPr id="0" name=""/>
        <dsp:cNvSpPr/>
      </dsp:nvSpPr>
      <dsp:spPr>
        <a:xfrm>
          <a:off x="2474373" y="993882"/>
          <a:ext cx="3885207" cy="3885207"/>
        </a:xfrm>
        <a:custGeom>
          <a:avLst/>
          <a:gdLst/>
          <a:ahLst/>
          <a:cxnLst/>
          <a:rect l="0" t="0" r="0" b="0"/>
          <a:pathLst>
            <a:path>
              <a:moveTo>
                <a:pt x="3870865" y="1706985"/>
              </a:moveTo>
              <a:arcTo wR="1942603" hR="1942603" stAng="21182007" swAng="9831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707F13-2EF9-452B-B803-11DFA7AE96A2}">
      <dsp:nvSpPr>
        <dsp:cNvPr id="0" name=""/>
        <dsp:cNvSpPr/>
      </dsp:nvSpPr>
      <dsp:spPr>
        <a:xfrm>
          <a:off x="4622283" y="3432590"/>
          <a:ext cx="2742773" cy="971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整理与分析数据</a:t>
          </a:r>
          <a:endParaRPr lang="en-US" sz="2000" b="1" kern="1200" dirty="0"/>
        </a:p>
      </dsp:txBody>
      <dsp:txXfrm>
        <a:off x="4622283" y="3432590"/>
        <a:ext cx="2742773" cy="971639"/>
      </dsp:txXfrm>
    </dsp:sp>
    <dsp:sp modelId="{9708881C-92E6-43A4-AE97-A12D2976296B}">
      <dsp:nvSpPr>
        <dsp:cNvPr id="0" name=""/>
        <dsp:cNvSpPr/>
      </dsp:nvSpPr>
      <dsp:spPr>
        <a:xfrm>
          <a:off x="2410437" y="869180"/>
          <a:ext cx="3885207" cy="3885207"/>
        </a:xfrm>
        <a:custGeom>
          <a:avLst/>
          <a:gdLst/>
          <a:ahLst/>
          <a:cxnLst/>
          <a:rect l="0" t="0" r="0" b="0"/>
          <a:pathLst>
            <a:path>
              <a:moveTo>
                <a:pt x="2664482" y="3746100"/>
              </a:moveTo>
              <a:arcTo wR="1942603" hR="1942603" stAng="4091128" swAng="261774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B7942E-AC62-4FC6-8007-06B1E63062EC}">
      <dsp:nvSpPr>
        <dsp:cNvPr id="0" name=""/>
        <dsp:cNvSpPr/>
      </dsp:nvSpPr>
      <dsp:spPr>
        <a:xfrm>
          <a:off x="1290718" y="3432589"/>
          <a:ext cx="2537622" cy="971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基于分析结果，确定对策，采取行动</a:t>
          </a:r>
          <a:endParaRPr lang="en-US" sz="2000" b="1" kern="1200" dirty="0"/>
        </a:p>
      </dsp:txBody>
      <dsp:txXfrm>
        <a:off x="1290718" y="3432589"/>
        <a:ext cx="2537622" cy="971639"/>
      </dsp:txXfrm>
    </dsp:sp>
    <dsp:sp modelId="{2B92D545-459C-4C40-A1E4-3FA6BB7774D8}">
      <dsp:nvSpPr>
        <dsp:cNvPr id="0" name=""/>
        <dsp:cNvSpPr/>
      </dsp:nvSpPr>
      <dsp:spPr>
        <a:xfrm>
          <a:off x="2076531" y="773746"/>
          <a:ext cx="3885207" cy="3885207"/>
        </a:xfrm>
        <a:custGeom>
          <a:avLst/>
          <a:gdLst/>
          <a:ahLst/>
          <a:cxnLst/>
          <a:rect l="0" t="0" r="0" b="0"/>
          <a:pathLst>
            <a:path>
              <a:moveTo>
                <a:pt x="77202" y="2484811"/>
              </a:moveTo>
              <a:arcTo wR="1942603" hR="1942603" stAng="9827561" swAng="99269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54B302-8E3F-4E26-950D-D8CC15DF6E72}">
      <dsp:nvSpPr>
        <dsp:cNvPr id="0" name=""/>
        <dsp:cNvSpPr/>
      </dsp:nvSpPr>
      <dsp:spPr>
        <a:xfrm>
          <a:off x="856162" y="1549555"/>
          <a:ext cx="2532495" cy="971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完善监督系统；</a:t>
          </a:r>
          <a:endParaRPr lang="en-US" altLang="zh-CN" sz="2000" b="1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再次开展评估</a:t>
          </a:r>
          <a:endParaRPr lang="zh-CN" altLang="en-US" sz="2000" b="1" kern="1200" dirty="0"/>
        </a:p>
      </dsp:txBody>
      <dsp:txXfrm>
        <a:off x="856162" y="1549555"/>
        <a:ext cx="2532495" cy="971639"/>
      </dsp:txXfrm>
    </dsp:sp>
    <dsp:sp modelId="{C320B636-1E60-469E-AB99-079A7CFF5086}">
      <dsp:nvSpPr>
        <dsp:cNvPr id="0" name=""/>
        <dsp:cNvSpPr/>
      </dsp:nvSpPr>
      <dsp:spPr>
        <a:xfrm>
          <a:off x="1997520" y="619630"/>
          <a:ext cx="3885207" cy="3885207"/>
        </a:xfrm>
        <a:custGeom>
          <a:avLst/>
          <a:gdLst/>
          <a:ahLst/>
          <a:cxnLst/>
          <a:rect l="0" t="0" r="0" b="0"/>
          <a:pathLst>
            <a:path>
              <a:moveTo>
                <a:pt x="389832" y="775294"/>
              </a:moveTo>
              <a:arcTo wR="1942603" hR="1942603" stAng="13016059" swAng="100906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5A57BA-1FD1-461E-A9EA-55C0DD5F18E1}">
      <dsp:nvSpPr>
        <dsp:cNvPr id="0" name=""/>
        <dsp:cNvSpPr/>
      </dsp:nvSpPr>
      <dsp:spPr>
        <a:xfrm>
          <a:off x="494029" y="0"/>
          <a:ext cx="7241540" cy="4525963"/>
        </a:xfrm>
        <a:prstGeom prst="swooshArrow">
          <a:avLst>
            <a:gd name="adj1" fmla="val 25000"/>
            <a:gd name="adj2" fmla="val 25000"/>
          </a:avLst>
        </a:prstGeom>
        <a:solidFill>
          <a:schemeClr val="tx2">
            <a:lumMod val="40000"/>
            <a:lumOff val="60000"/>
          </a:schemeClr>
        </a:solidFill>
        <a:ln w="19050">
          <a:solidFill>
            <a:srgbClr val="FF00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5338EB-3D5B-4689-B56C-105F1825E9C8}">
      <dsp:nvSpPr>
        <dsp:cNvPr id="0" name=""/>
        <dsp:cNvSpPr/>
      </dsp:nvSpPr>
      <dsp:spPr>
        <a:xfrm>
          <a:off x="1207321" y="3365506"/>
          <a:ext cx="166555" cy="1665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4CF85-6612-4105-A199-FAD9355ACBE6}">
      <dsp:nvSpPr>
        <dsp:cNvPr id="0" name=""/>
        <dsp:cNvSpPr/>
      </dsp:nvSpPr>
      <dsp:spPr>
        <a:xfrm>
          <a:off x="1238243" y="3448783"/>
          <a:ext cx="1514494" cy="10771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4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县级</a:t>
          </a:r>
          <a:endParaRPr lang="en-GB" sz="3200" b="1" kern="1200" dirty="0"/>
        </a:p>
      </dsp:txBody>
      <dsp:txXfrm>
        <a:off x="1238243" y="3448783"/>
        <a:ext cx="1514494" cy="1077179"/>
      </dsp:txXfrm>
    </dsp:sp>
    <dsp:sp modelId="{2F00A270-DF06-4AB1-B1D4-AA0221D395C1}">
      <dsp:nvSpPr>
        <dsp:cNvPr id="0" name=""/>
        <dsp:cNvSpPr/>
      </dsp:nvSpPr>
      <dsp:spPr>
        <a:xfrm>
          <a:off x="2384071" y="2312767"/>
          <a:ext cx="289661" cy="2896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A1893-7A2F-4E60-B967-1A8B767E1A72}">
      <dsp:nvSpPr>
        <dsp:cNvPr id="0" name=""/>
        <dsp:cNvSpPr/>
      </dsp:nvSpPr>
      <dsp:spPr>
        <a:xfrm>
          <a:off x="2506730" y="2457597"/>
          <a:ext cx="2108270" cy="2068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486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地市级</a:t>
          </a:r>
          <a:endParaRPr lang="en-GB" sz="3200" b="1" kern="1200" dirty="0"/>
        </a:p>
      </dsp:txBody>
      <dsp:txXfrm>
        <a:off x="2506730" y="2457597"/>
        <a:ext cx="2108270" cy="2068365"/>
      </dsp:txXfrm>
    </dsp:sp>
    <dsp:sp modelId="{0B2F38F9-878F-4AA3-A85F-271496E46C8A}">
      <dsp:nvSpPr>
        <dsp:cNvPr id="0" name=""/>
        <dsp:cNvSpPr/>
      </dsp:nvSpPr>
      <dsp:spPr>
        <a:xfrm>
          <a:off x="3886691" y="1537017"/>
          <a:ext cx="383801" cy="383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5A323A-1E1C-4F1F-9B43-92499E27F653}">
      <dsp:nvSpPr>
        <dsp:cNvPr id="0" name=""/>
        <dsp:cNvSpPr/>
      </dsp:nvSpPr>
      <dsp:spPr>
        <a:xfrm>
          <a:off x="4048778" y="1728917"/>
          <a:ext cx="2152143" cy="27970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369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省级</a:t>
          </a:r>
          <a:endParaRPr lang="de-DE" sz="3200" b="1" kern="1200" dirty="0" smtClean="0"/>
        </a:p>
      </dsp:txBody>
      <dsp:txXfrm>
        <a:off x="4048778" y="1728917"/>
        <a:ext cx="2152143" cy="2797045"/>
      </dsp:txXfrm>
    </dsp:sp>
    <dsp:sp modelId="{CE079FB0-8DED-46D8-8858-4C67DE448EEA}">
      <dsp:nvSpPr>
        <dsp:cNvPr id="0" name=""/>
        <dsp:cNvSpPr/>
      </dsp:nvSpPr>
      <dsp:spPr>
        <a:xfrm>
          <a:off x="5523279" y="1023772"/>
          <a:ext cx="514149" cy="5141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46868A-D332-4062-8CB7-6485A099F1E1}">
      <dsp:nvSpPr>
        <dsp:cNvPr id="0" name=""/>
        <dsp:cNvSpPr/>
      </dsp:nvSpPr>
      <dsp:spPr>
        <a:xfrm>
          <a:off x="5780726" y="1280847"/>
          <a:ext cx="2349076" cy="32451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437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/>
            <a:t>国家级</a:t>
          </a:r>
          <a:endParaRPr lang="en-GB" sz="3200" b="1" kern="1200" dirty="0"/>
        </a:p>
      </dsp:txBody>
      <dsp:txXfrm>
        <a:off x="5780726" y="1280847"/>
        <a:ext cx="2349076" cy="324511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E27236-01BD-4B44-9591-33AD78F75B08}">
      <dsp:nvSpPr>
        <dsp:cNvPr id="0" name=""/>
        <dsp:cNvSpPr/>
      </dsp:nvSpPr>
      <dsp:spPr>
        <a:xfrm>
          <a:off x="3957" y="67876"/>
          <a:ext cx="2303806" cy="9215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楷体" pitchFamily="2" charset="-122"/>
              <a:ea typeface="华文楷体" pitchFamily="2" charset="-122"/>
            </a:rPr>
            <a:t>国家级</a:t>
          </a:r>
          <a:endParaRPr lang="en-GB" sz="2400" kern="1200" dirty="0">
            <a:latin typeface="华文楷体" pitchFamily="2" charset="-122"/>
            <a:ea typeface="华文楷体" pitchFamily="2" charset="-122"/>
          </a:endParaRPr>
        </a:p>
      </dsp:txBody>
      <dsp:txXfrm>
        <a:off x="3957" y="67876"/>
        <a:ext cx="2303806" cy="921522"/>
      </dsp:txXfrm>
    </dsp:sp>
    <dsp:sp modelId="{5B782F9C-A317-4988-AA53-7342777DCA57}">
      <dsp:nvSpPr>
        <dsp:cNvPr id="0" name=""/>
        <dsp:cNvSpPr/>
      </dsp:nvSpPr>
      <dsp:spPr>
        <a:xfrm>
          <a:off x="2077383" y="67876"/>
          <a:ext cx="2303806" cy="9215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楷体" pitchFamily="2" charset="-122"/>
              <a:ea typeface="华文楷体" pitchFamily="2" charset="-122"/>
            </a:rPr>
            <a:t>省级</a:t>
          </a:r>
          <a:endParaRPr lang="en-GB" sz="2400" kern="1200" dirty="0">
            <a:latin typeface="华文楷体" pitchFamily="2" charset="-122"/>
            <a:ea typeface="华文楷体" pitchFamily="2" charset="-122"/>
          </a:endParaRPr>
        </a:p>
      </dsp:txBody>
      <dsp:txXfrm>
        <a:off x="2077383" y="67876"/>
        <a:ext cx="2303806" cy="921522"/>
      </dsp:txXfrm>
    </dsp:sp>
    <dsp:sp modelId="{A2371772-CD07-45C4-ADCB-56EE0CBEA9BB}">
      <dsp:nvSpPr>
        <dsp:cNvPr id="0" name=""/>
        <dsp:cNvSpPr/>
      </dsp:nvSpPr>
      <dsp:spPr>
        <a:xfrm>
          <a:off x="4150809" y="67876"/>
          <a:ext cx="2303806" cy="9215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楷体" pitchFamily="2" charset="-122"/>
              <a:ea typeface="华文楷体" pitchFamily="2" charset="-122"/>
            </a:rPr>
            <a:t>地（市、州）级</a:t>
          </a:r>
          <a:endParaRPr lang="en-GB" sz="2400" kern="1200" dirty="0">
            <a:latin typeface="华文楷体" pitchFamily="2" charset="-122"/>
            <a:ea typeface="华文楷体" pitchFamily="2" charset="-122"/>
          </a:endParaRPr>
        </a:p>
      </dsp:txBody>
      <dsp:txXfrm>
        <a:off x="4150809" y="67876"/>
        <a:ext cx="2303806" cy="921522"/>
      </dsp:txXfrm>
    </dsp:sp>
    <dsp:sp modelId="{13C61B69-706D-4A6F-92F1-011D33B2195B}">
      <dsp:nvSpPr>
        <dsp:cNvPr id="0" name=""/>
        <dsp:cNvSpPr/>
      </dsp:nvSpPr>
      <dsp:spPr>
        <a:xfrm>
          <a:off x="6224235" y="67876"/>
          <a:ext cx="2303806" cy="92152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华文楷体" pitchFamily="2" charset="-122"/>
              <a:ea typeface="华文楷体" pitchFamily="2" charset="-122"/>
            </a:rPr>
            <a:t>县（市、区）级</a:t>
          </a:r>
          <a:endParaRPr lang="en-GB" sz="2400" kern="1200" dirty="0">
            <a:latin typeface="华文楷体" pitchFamily="2" charset="-122"/>
            <a:ea typeface="华文楷体" pitchFamily="2" charset="-122"/>
          </a:endParaRPr>
        </a:p>
      </dsp:txBody>
      <dsp:txXfrm>
        <a:off x="6224235" y="67876"/>
        <a:ext cx="2303806" cy="9215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8D642B7-16E4-4610-9280-650404802D48}" type="datetimeFigureOut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D0285B-5125-46F4-83A5-8EE8D55502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285B-5125-46F4-83A5-8EE8D555020B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719B939-68EA-4DEA-9757-97B30E047D22}" type="slidenum">
              <a:rPr lang="zh-CN" altLang="en-US" smtClean="0"/>
              <a:pPr/>
              <a:t>13</a:t>
            </a:fld>
            <a:endParaRPr lang="en-US" altLang="zh-CN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0C7939-1FE3-482B-8206-DB5BD8023278}" type="slidenum">
              <a:rPr lang="zh-CN" altLang="en-US" smtClean="0"/>
              <a:pPr/>
              <a:t>14</a:t>
            </a:fld>
            <a:endParaRPr lang="en-US" altLang="zh-CN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52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B375C3-0389-44E0-A09E-0E0C41477970}" type="slidenum">
              <a:rPr lang="zh-CN" altLang="en-US" smtClean="0"/>
              <a:pPr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62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C1A134-2BAF-4D21-A4C0-69936E986DA1}" type="slidenum">
              <a:rPr lang="zh-CN" altLang="en-US" smtClean="0"/>
              <a:pPr/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F50D86A-ABB3-4B0B-B683-FF44D8E199E5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512542-8C69-4A4E-9F7B-D2AB21C7DE77}" type="slidenum">
              <a:rPr lang="zh-CN" altLang="en-US" smtClean="0"/>
              <a:pPr/>
              <a:t>29</a:t>
            </a:fld>
            <a:endParaRPr lang="en-US" altLang="zh-CN" smtClean="0"/>
          </a:p>
        </p:txBody>
      </p:sp>
      <p:sp>
        <p:nvSpPr>
          <p:cNvPr id="9830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8309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51" tIns="47425" rIns="94851" bIns="47425" anchor="b"/>
          <a:lstStyle/>
          <a:p>
            <a:pPr algn="r" defTabSz="947738" eaLnBrk="0" hangingPunct="0"/>
            <a:fld id="{B3006F98-672E-4C75-8853-FB613E84DC00}" type="slidenum">
              <a:rPr lang="zh-CN" altLang="en-US" sz="1200">
                <a:latin typeface="Times New Roman" pitchFamily="18" charset="0"/>
              </a:rPr>
              <a:pPr algn="r" defTabSz="947738" eaLnBrk="0" hangingPunct="0"/>
              <a:t>29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A2FEAE-5E11-480D-A182-6156481F194A}" type="slidenum">
              <a:rPr lang="zh-CN" altLang="en-US" smtClean="0"/>
              <a:pPr/>
              <a:t>30</a:t>
            </a:fld>
            <a:endParaRPr lang="en-US" altLang="zh-CN" smtClean="0"/>
          </a:p>
        </p:txBody>
      </p:sp>
      <p:sp>
        <p:nvSpPr>
          <p:cNvPr id="9933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9333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51" tIns="47425" rIns="94851" bIns="47425" anchor="b"/>
          <a:lstStyle/>
          <a:p>
            <a:pPr algn="r" defTabSz="947738" eaLnBrk="0" hangingPunct="0"/>
            <a:fld id="{97A80954-3CEE-4DFB-BBE1-948D98C0CB0B}" type="slidenum">
              <a:rPr lang="zh-CN" altLang="en-US" sz="1200">
                <a:latin typeface="Times New Roman" pitchFamily="18" charset="0"/>
              </a:rPr>
              <a:pPr algn="r" defTabSz="947738" eaLnBrk="0" hangingPunct="0"/>
              <a:t>30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AC030A-6A68-4273-A8A4-ACBE11A448A4}" type="slidenum">
              <a:rPr lang="zh-CN" altLang="en-US" smtClean="0"/>
              <a:pPr/>
              <a:t>31</a:t>
            </a:fld>
            <a:endParaRPr lang="en-US" altLang="zh-CN" smtClean="0"/>
          </a:p>
        </p:txBody>
      </p:sp>
      <p:sp>
        <p:nvSpPr>
          <p:cNvPr id="10035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035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51" tIns="47425" rIns="94851" bIns="47425" anchor="b"/>
          <a:lstStyle/>
          <a:p>
            <a:pPr algn="r" defTabSz="947738" eaLnBrk="0" hangingPunct="0"/>
            <a:fld id="{0C18D269-AAA3-4CAF-B166-F22F968D203C}" type="slidenum">
              <a:rPr lang="zh-CN" altLang="en-US" sz="1200">
                <a:latin typeface="Times New Roman" pitchFamily="18" charset="0"/>
              </a:rPr>
              <a:pPr algn="r" defTabSz="947738" eaLnBrk="0" hangingPunct="0"/>
              <a:t>31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AE4BAF-BAE4-4FF5-B1A5-9FCC3CE9D036}" type="slidenum">
              <a:rPr lang="zh-CN" altLang="en-US" smtClean="0"/>
              <a:pPr/>
              <a:t>32</a:t>
            </a:fld>
            <a:endParaRPr lang="en-US" altLang="zh-CN" smtClean="0"/>
          </a:p>
        </p:txBody>
      </p:sp>
      <p:sp>
        <p:nvSpPr>
          <p:cNvPr id="10137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138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51" tIns="47425" rIns="94851" bIns="47425" anchor="b"/>
          <a:lstStyle/>
          <a:p>
            <a:pPr algn="r" defTabSz="947738" eaLnBrk="0" hangingPunct="0"/>
            <a:fld id="{41F4EBB5-2888-40AB-B039-0B7363BB9B89}" type="slidenum">
              <a:rPr lang="zh-CN" altLang="en-US" sz="1200">
                <a:latin typeface="Times New Roman" pitchFamily="18" charset="0"/>
              </a:rPr>
              <a:pPr algn="r" defTabSz="947738" eaLnBrk="0" hangingPunct="0"/>
              <a:t>32</a:t>
            </a:fld>
            <a:endParaRPr lang="en-US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2F7B85-1444-4CFF-A06E-2458E7C94698}" type="slidenum">
              <a:rPr lang="en-US" altLang="zh-CN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A54F6AE-73B3-4B25-B7DA-56F404A8CF14}" type="slidenum">
              <a:rPr lang="en-GB" altLang="zh-CN" smtClean="0"/>
              <a:pPr/>
              <a:t>2</a:t>
            </a:fld>
            <a:endParaRPr lang="en-GB" altLang="zh-CN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492C81E-4024-4CB8-8793-4D9F9E474B62}" type="slidenum">
              <a:rPr lang="en-US" altLang="zh-CN" smtClean="0"/>
              <a:pPr/>
              <a:t>40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ED5292-FF06-4769-A579-174EF4B1852E}" type="slidenum">
              <a:rPr lang="en-US" altLang="zh-CN" smtClean="0"/>
              <a:pPr/>
              <a:t>42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94ADC3-88D2-4E84-AF87-54CC5EDB9854}" type="slidenum">
              <a:rPr lang="en-US" altLang="zh-CN" smtClean="0"/>
              <a:pPr/>
              <a:t>48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9C81C1B-801D-433F-B1CB-6A037E6DA5C4}" type="slidenum">
              <a:rPr lang="en-US" altLang="zh-CN" smtClean="0"/>
              <a:pPr/>
              <a:t>49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ED24B69-B824-49E3-B030-7163A8574B4F}" type="slidenum">
              <a:rPr lang="en-US" altLang="zh-CN" smtClean="0"/>
              <a:pPr/>
              <a:t>50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6573A52-799C-4B5E-9AB6-DB711F059E53}" type="slidenum">
              <a:rPr lang="en-US" altLang="zh-CN" smtClean="0"/>
              <a:pPr/>
              <a:t>52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5644AAE-7AD1-4361-901D-6FF85876733D}" type="slidenum">
              <a:rPr lang="en-US" altLang="zh-CN" smtClean="0"/>
              <a:pPr/>
              <a:t>53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CE3408-61AA-48B2-AE0B-8DA0D1EEFB0B}" type="slidenum">
              <a:rPr lang="en-US" altLang="zh-CN" smtClean="0">
                <a:latin typeface="Arial" pitchFamily="34" charset="0"/>
              </a:rPr>
              <a:pPr/>
              <a:t>59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F011D1-7C86-4FE9-81B5-9D64B469BFC7}" type="slidenum">
              <a:rPr lang="en-GB" altLang="zh-CN" smtClean="0"/>
              <a:pPr/>
              <a:t>66</a:t>
            </a:fld>
            <a:endParaRPr lang="en-GB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dirty="0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D9EB811-1593-463D-9B15-CCC24CE9D69D}" type="slidenum">
              <a:rPr lang="en-GB" altLang="zh-CN" smtClean="0"/>
              <a:pPr/>
              <a:t>67</a:t>
            </a:fld>
            <a:endParaRPr lang="en-GB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9ECDD20-E24B-4EFE-940D-5754EEB7AE48}" type="slidenum">
              <a:rPr lang="en-GB" altLang="zh-CN" smtClean="0"/>
              <a:pPr/>
              <a:t>3</a:t>
            </a:fld>
            <a:endParaRPr lang="en-GB" altLang="zh-CN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9368CB-072F-4078-8354-ABF3BC677421}" type="slidenum">
              <a:rPr lang="en-GB" altLang="zh-CN" smtClean="0"/>
              <a:pPr/>
              <a:t>68</a:t>
            </a:fld>
            <a:endParaRPr lang="en-GB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6C9A143-FAD7-4FBA-B21F-485DAA2571B3}" type="slidenum">
              <a:rPr lang="en-GB" altLang="zh-CN" smtClean="0"/>
              <a:pPr/>
              <a:t>70</a:t>
            </a:fld>
            <a:endParaRPr lang="en-GB" altLang="zh-CN" smtClean="0"/>
          </a:p>
        </p:txBody>
      </p:sp>
    </p:spTree>
    <p:extLst>
      <p:ext uri="{BB962C8B-B14F-4D97-AF65-F5344CB8AC3E}">
        <p14:creationId xmlns="" xmlns:p14="http://schemas.microsoft.com/office/powerpoint/2010/main" val="27101410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5FC051C-7C8E-42DB-B37E-3D092B800136}" type="slidenum">
              <a:rPr lang="en-GB" altLang="zh-CN" smtClean="0"/>
              <a:pPr/>
              <a:t>71</a:t>
            </a:fld>
            <a:endParaRPr lang="en-GB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D3C81A-F7AA-416B-BC43-0C71644ECC3F}" type="slidenum">
              <a:rPr lang="en-GB" altLang="zh-CN" smtClean="0"/>
              <a:pPr/>
              <a:t>72</a:t>
            </a:fld>
            <a:endParaRPr lang="en-GB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E6DA22-0B6E-42FB-86A3-3596E81E44EA}" type="slidenum">
              <a:rPr lang="en-GB" altLang="zh-CN" smtClean="0"/>
              <a:pPr/>
              <a:t>75</a:t>
            </a:fld>
            <a:endParaRPr lang="en-GB" altLang="zh-CN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CB787C3-3A74-4C95-A51A-8E00814E55F6}" type="slidenum">
              <a:rPr lang="en-GB" altLang="zh-CN" smtClean="0"/>
              <a:pPr/>
              <a:t>76</a:t>
            </a:fld>
            <a:endParaRPr lang="en-GB" altLang="zh-CN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40EC10-CFC0-4FE4-B7FF-78F18341D765}" type="slidenum">
              <a:rPr lang="en-US" altLang="zh-CN" smtClean="0">
                <a:latin typeface="Arial" pitchFamily="34" charset="0"/>
              </a:rPr>
              <a:pPr/>
              <a:t>77</a:t>
            </a:fld>
            <a:endParaRPr lang="th-TH" altLang="zh-CN" smtClean="0">
              <a:latin typeface="Arial" pitchFamily="34" charset="0"/>
              <a:ea typeface="Cordia New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888" y="301625"/>
            <a:ext cx="6659562" cy="49942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3913" y="5486400"/>
            <a:ext cx="5233987" cy="30797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zh-CN" sz="18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AD8B0FB-D651-4127-9B8D-30DC473D3B91}" type="slidenum">
              <a:rPr lang="zh-CN" altLang="en-US" smtClean="0"/>
              <a:pPr/>
              <a:t>6</a:t>
            </a:fld>
            <a:endParaRPr lang="en-US" altLang="zh-CN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3DDA705-870A-4F8D-BF1C-2E88E6570B76}" type="slidenum">
              <a:rPr lang="en-GB" altLang="zh-CN" smtClean="0">
                <a:solidFill>
                  <a:srgbClr val="000000"/>
                </a:solidFill>
              </a:rPr>
              <a:pPr/>
              <a:t>8</a:t>
            </a:fld>
            <a:endParaRPr lang="en-GB" altLang="zh-CN" smtClean="0">
              <a:solidFill>
                <a:srgbClr val="000000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0138" y="676275"/>
            <a:ext cx="4605337" cy="34544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0" y="4356100"/>
            <a:ext cx="5081588" cy="41306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2177CE-B6E6-4E93-BD1D-CA3AE3A763C0}" type="slidenum">
              <a:rPr lang="en-GB" altLang="zh-CN" smtClean="0"/>
              <a:pPr/>
              <a:t>9</a:t>
            </a:fld>
            <a:endParaRPr lang="en-GB" altLang="zh-CN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632A9D-B189-4A1D-82E7-7D754252BBB6}" type="slidenum">
              <a:rPr lang="en-GB" altLang="zh-CN" smtClean="0"/>
              <a:pPr/>
              <a:t>10</a:t>
            </a:fld>
            <a:endParaRPr lang="en-GB" altLang="zh-CN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FAF6C5-A312-4F8A-9E6B-909B94AF5B4D}" type="slidenum">
              <a:rPr lang="en-GB" altLang="zh-CN" smtClean="0"/>
              <a:pPr/>
              <a:t>11</a:t>
            </a:fld>
            <a:endParaRPr lang="en-GB" altLang="zh-CN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EFB85AD-15CD-4623-A077-7E69C2E05AC2}" type="slidenum">
              <a:rPr lang="zh-CN" altLang="en-US" smtClean="0"/>
              <a:pPr/>
              <a:t>12</a:t>
            </a:fld>
            <a:endParaRPr lang="en-US" altLang="zh-CN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ECA45-750A-427C-8D46-E486299DE988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C9037-38A9-452E-9288-3162DBECCE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7A173-D825-4A46-B310-C63A09A316F9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C2B99-36CD-4834-A8E6-39FE4C2ADE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D0746-7589-4589-B9B6-EE5B20EAD767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87AEE-D367-4963-8AB4-A9643B617F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51B2-7D41-4751-BBAE-15106960DF77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ED7C5C28-403C-43A5-ACDE-D71E81CB833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F6F99-D447-4366-8FCE-D28D9523CAFD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A8097AD7-66C5-4D74-B942-D34C7AFC9C3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64A9C-A393-41DB-9BA1-B535EA6CEDEC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C6E95DC8-B4F2-422F-839F-B8A1789C6205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A71E0-4984-4E87-B93A-FAEB523BAAEA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97C06D4C-0794-4732-9B86-23910448693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8F82-0846-4B8B-8C16-F5080D948568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C81AAE96-BABC-4690-8CBB-77B0E3CCFBF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0A614-1D71-4DDE-ADB3-1F737D03AD0E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45E2B11F-7005-408D-9E45-1A589370F14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74E32-869D-4C39-B8D5-690C812D8DA5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B32EABD1-AC71-4183-AA04-E66F1576FAD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2FAE1-4562-4A90-8C2B-7F01AAD2B1F8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9508076A-56EA-4244-A9E8-DE48C9B2468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8DD4B-8703-49A0-9355-EF1424567D94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AF75-4D72-4541-A3E7-6CE4BDFCF5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C48FE-67FB-4A0D-99FE-13552FA3F540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9E19DF5F-3111-40F7-8B57-67B482D24E6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F9724-DC2F-4287-B81F-C3528C41236A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2BD921C3-9BA6-4E5E-BDA5-6C29DD025B9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8AD8B-D6B3-426C-A697-9D61DA0D694A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D2F48D06-885D-4CE1-867F-EB386F18196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D8982-5DEC-40C5-8D47-F9AECCE417E3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48C03CD1-A24D-4063-BE93-A1534D380CF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D2C5DE-C827-4486-A02C-41D87CE5890A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9D60CC83-6E60-48BD-A9E4-9513A557060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FBA90-DD56-4B62-B423-600D672454E9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351F9F29-104F-4770-94E3-8FA6D7923606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none" baseline="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34D23-9E27-41B4-89BA-AB8ABDA0D079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384D2-019E-424E-88CD-84A42AABC5E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7AFE9-4482-44B2-95CB-E91EE309D586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6D184-0D04-419A-B153-5D03BDA59C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96BA4-5017-43FD-90F2-1E193E388D2D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49-7746-48F0-BB04-F85718894C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0A9ED-0738-4C73-AD83-46F66D3A3C58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88CAC-3DD6-4B77-A788-3616A21FB6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A40D2-52F5-4ADF-B6AA-A63269697851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9CB15-2107-4463-951F-A28F642210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59C17-BAE6-4527-A9B9-28B26E477237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C8E74-8BE3-4A8A-A901-D7B7178A01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A80A0-B201-4A3C-93F0-91FF5D30DA78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BBF33-8866-4FE4-9CD3-29A36871E31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D38A3C7-6FCB-44E9-A0AE-F627CE056CFD}" type="datetime1">
              <a:rPr lang="en-US" altLang="zh-CN"/>
              <a:pPr>
                <a:defRPr/>
              </a:pPr>
              <a:t>11/17/2014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47A27A9-E2C2-453D-A8E7-B2352DC9C1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64" r:id="rId12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9C8170D4-BA1F-4C08-BF17-F2B8E4391DBF}" type="datetime1">
              <a:rPr lang="en-US" altLang="zh-CN"/>
              <a:pPr>
                <a:defRPr/>
              </a:pPr>
              <a:t>11/17/2014</a:t>
            </a:fld>
            <a:endParaRPr lang="en-GB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中国预防艾滋病、梅毒和乙肝母婴传播培训包</a:t>
            </a:r>
            <a:endParaRPr lang="en-GB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35600" y="6245225"/>
            <a:ext cx="325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GB" altLang="zh-CN"/>
              <a:t>		     	  </a:t>
            </a:r>
            <a:fld id="{ABB0D23F-A3C4-4228-9B1A-C8AC601906B9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871538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预防艾滋病、梅毒和</a:t>
            </a: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乙肝</a:t>
            </a:r>
            <a:r>
              <a:rPr lang="en-US" altLang="zh-CN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母</a:t>
            </a: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婴传播的</a:t>
            </a: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督导</a:t>
            </a:r>
            <a:r>
              <a:rPr lang="zh-CN" altLang="en-US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与评估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401638" y="3043238"/>
            <a:ext cx="8237537" cy="2900362"/>
          </a:xfrm>
        </p:spPr>
        <p:txBody>
          <a:bodyPr/>
          <a:lstStyle/>
          <a:p>
            <a:pPr eaLnBrk="1" hangingPunct="1"/>
            <a:r>
              <a:rPr lang="zh-CN" altLang="en-US" sz="28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殷丽娜</a:t>
            </a:r>
            <a:endParaRPr lang="en-US" altLang="zh-CN" sz="2800" b="1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de-DE" altLang="zh-CN" sz="3000" b="1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艾滋病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、梅毒和乙肝母婴传播培训教程</a:t>
            </a:r>
            <a:endParaRPr lang="en-US" altLang="zh-CN" sz="28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de-DE" altLang="zh-CN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月</a:t>
            </a:r>
            <a:endParaRPr lang="de-DE" sz="3000" b="1" dirty="0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本章设计用时：</a:t>
            </a:r>
            <a:r>
              <a:rPr lang="en-US" altLang="zh-CN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小时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315200" cy="12192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督导与评估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应用（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65338"/>
            <a:ext cx="8229600" cy="4060825"/>
          </a:xfrm>
        </p:spPr>
        <p:txBody>
          <a:bodyPr/>
          <a:lstStyle/>
          <a:p>
            <a:pPr marL="457200" indent="-457200" eaLnBrk="1" hangingPunct="1">
              <a:buFont typeface="Arial" pitchFamily="34" charset="0"/>
              <a:buNone/>
            </a:pP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2.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确定并改善预防艾滋病、梅毒和乙肝母婴传播工作中的问题领域</a:t>
            </a:r>
          </a:p>
        </p:txBody>
      </p:sp>
      <p:sp>
        <p:nvSpPr>
          <p:cNvPr id="144388" name="Text Box 4"/>
          <p:cNvSpPr txBox="1">
            <a:spLocks noChangeArrowheads="1"/>
          </p:cNvSpPr>
          <p:nvPr/>
        </p:nvSpPr>
        <p:spPr bwMode="auto">
          <a:xfrm>
            <a:off x="1000125" y="3341688"/>
            <a:ext cx="7305675" cy="2462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i="1" dirty="0">
                <a:solidFill>
                  <a:srgbClr val="376092"/>
                </a:solidFill>
                <a:latin typeface="华文楷体" pitchFamily="2" charset="-122"/>
                <a:ea typeface="华文楷体" pitchFamily="2" charset="-122"/>
              </a:rPr>
              <a:t>实例：</a:t>
            </a:r>
            <a:r>
              <a:rPr lang="en-GB" sz="3200" dirty="0">
                <a:solidFill>
                  <a:srgbClr val="376092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GB" sz="2800" dirty="0">
                <a:solidFill>
                  <a:srgbClr val="376092"/>
                </a:solidFill>
                <a:latin typeface="华文楷体" pitchFamily="2" charset="-122"/>
                <a:ea typeface="华文楷体" pitchFamily="2" charset="-122"/>
              </a:rPr>
              <a:t>	</a:t>
            </a:r>
          </a:p>
          <a:p>
            <a:pPr>
              <a:spcBef>
                <a:spcPts val="6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数据显示只有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50%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的孕产妇接受了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检测（远低于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90%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的目标）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6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提示：应探讨孕产妇接受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检测的障碍，提出提高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检测率的策略</a:t>
            </a: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1422C78-E6BE-4F33-A78B-2B2585E7E680}" type="slidenum">
              <a:rPr lang="en-US" altLang="zh-CN" smtClean="0">
                <a:solidFill>
                  <a:schemeClr val="tx1"/>
                </a:solidFill>
              </a:rPr>
              <a:pPr/>
              <a:t>10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314325"/>
            <a:ext cx="7239000" cy="12192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督导与评估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应用（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14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33525"/>
            <a:ext cx="8229600" cy="4822825"/>
          </a:xfrm>
        </p:spPr>
        <p:txBody>
          <a:bodyPr/>
          <a:lstStyle/>
          <a:p>
            <a:pPr marL="457200" indent="-457200" eaLnBrk="1" hangingPunct="1">
              <a:buFont typeface="Arial" pitchFamily="34" charset="0"/>
              <a:buNone/>
            </a:pP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3.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改善预防艾滋病、梅毒和乙肝母婴传播工作资源的使用效率 </a:t>
            </a:r>
          </a:p>
          <a:p>
            <a:pPr marL="457200" indent="-457200" eaLnBrk="1" hangingPunct="1">
              <a:buFont typeface="Wingdings" pitchFamily="2" charset="2"/>
              <a:buNone/>
            </a:pPr>
            <a:endParaRPr lang="en-GB" altLang="zh-CN" b="1" i="1" smtClean="0"/>
          </a:p>
          <a:p>
            <a:pPr marL="457200" indent="-457200" eaLnBrk="1" hangingPunct="1">
              <a:buFont typeface="Wingdings" pitchFamily="2" charset="2"/>
              <a:buNone/>
            </a:pPr>
            <a:endParaRPr lang="en-GB" altLang="zh-CN" b="1" i="1" smtClean="0"/>
          </a:p>
          <a:p>
            <a:pPr marL="457200" indent="-457200" eaLnBrk="1" hangingPunct="1">
              <a:buFont typeface="Wingdings" pitchFamily="2" charset="2"/>
              <a:buNone/>
            </a:pPr>
            <a:endParaRPr lang="en-GB" altLang="zh-CN" b="1" i="1" smtClean="0"/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1012825" y="2763838"/>
            <a:ext cx="7346950" cy="3514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i="1" dirty="0">
                <a:solidFill>
                  <a:srgbClr val="376092"/>
                </a:solidFill>
                <a:latin typeface="华文楷体" pitchFamily="2" charset="-122"/>
                <a:ea typeface="华文楷体" pitchFamily="2" charset="-122"/>
              </a:rPr>
              <a:t>实例：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检测的障碍可能包括：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2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  缺少提供检测前咨询及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或检测服务的人员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2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  缺少经过培训的人员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2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  缺少检测试剂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2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  没有常规地为服务对象提供检测服务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ts val="2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明确问题是解决问题的第一步</a:t>
            </a:r>
          </a:p>
        </p:txBody>
      </p:sp>
      <p:sp>
        <p:nvSpPr>
          <p:cNvPr id="14341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5FA8322-AE10-4967-9C34-733B9E7C263B}" type="slidenum">
              <a:rPr lang="en-US" altLang="zh-CN" smtClean="0">
                <a:solidFill>
                  <a:schemeClr val="tx1"/>
                </a:solidFill>
              </a:rPr>
              <a:pPr/>
              <a:t>11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相关概念（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474075" cy="4816475"/>
          </a:xfrm>
        </p:spPr>
        <p:txBody>
          <a:bodyPr/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数据</a:t>
            </a: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对客观事物的逻辑归纳，用符号、字母等方式对客观事物进行直观描述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除了数字外，也可以是文字、图像、声音等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是一种未经加工的原始资料，是客观对象的表示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定性数据、定量数据</a:t>
            </a:r>
          </a:p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信息</a:t>
            </a: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是数据内涵的意义，是数据的内容和解释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>
              <a:buFont typeface="Arial" pitchFamily="34" charset="0"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数据只有对实体行为产生影响时才成为信息</a:t>
            </a:r>
          </a:p>
        </p:txBody>
      </p:sp>
      <p:sp>
        <p:nvSpPr>
          <p:cNvPr id="15364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4DC489A-7E94-4AA4-9B8B-F2CF6ACBDAA1}" type="slidenum">
              <a:rPr lang="en-US" altLang="zh-CN" smtClean="0">
                <a:solidFill>
                  <a:schemeClr val="tx1"/>
                </a:solidFill>
              </a:rPr>
              <a:pPr/>
              <a:t>12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相关概念（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1171" name="Rectangle 3"/>
          <p:cNvSpPr>
            <a:spLocks noGrp="1" noChangeArrowheads="1"/>
          </p:cNvSpPr>
          <p:nvPr>
            <p:ph idx="1"/>
          </p:nvPr>
        </p:nvSpPr>
        <p:spPr>
          <a:xfrm>
            <a:off x="274638" y="1600200"/>
            <a:ext cx="8610600" cy="4816475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指标</a:t>
            </a:r>
          </a:p>
          <a:p>
            <a:pPr lvl="1" hangingPunct="1">
              <a:defRPr/>
            </a:pPr>
            <a:r>
              <a:rPr lang="zh-CN" altLang="zh-CN" dirty="0" smtClean="0">
                <a:latin typeface="华文楷体" pitchFamily="2" charset="-122"/>
                <a:ea typeface="华文楷体" pitchFamily="2" charset="-122"/>
              </a:rPr>
              <a:t>是衡量目标的单位或方法，可以反映工作的效率、效果和影响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lvl="1" hangingPunct="1"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绝对指标（绝对数）、相对指标（比例、率等）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lvl="2" hangingPunct="1"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效果指标：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衡量服务或活动产生的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效果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marL="1158875" lvl="2" indent="-244475" hangingPunct="1"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结果指标：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衡量服务或活动促进目标人群知识、态度、行为的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改变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服务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可获得性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变化</a:t>
            </a: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 marL="1158875" lvl="2" indent="-244475" hangingPunct="1"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过程指标：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衡量服务或活动如培训、药品和设备的供应及健康教育等的</a:t>
            </a:r>
            <a:r>
              <a:rPr lang="zh-CN" altLang="zh-CN" sz="2800" b="1" dirty="0" smtClean="0">
                <a:latin typeface="华文楷体" pitchFamily="2" charset="-122"/>
                <a:ea typeface="华文楷体" pitchFamily="2" charset="-122"/>
              </a:rPr>
              <a:t>实施情况</a:t>
            </a:r>
            <a:endParaRPr lang="zh-CN" altLang="en-US" sz="28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8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BF6928-9CE8-487C-AEA6-440A27E8C01C}" type="slidenum">
              <a:rPr lang="en-US" altLang="zh-CN" smtClean="0">
                <a:solidFill>
                  <a:schemeClr val="tx1"/>
                </a:solidFill>
              </a:rPr>
              <a:pPr/>
              <a:t>13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相关概念（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US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39763" y="1584325"/>
            <a:ext cx="8183562" cy="4816475"/>
          </a:xfrm>
        </p:spPr>
        <p:txBody>
          <a:bodyPr/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目标</a:t>
            </a:r>
          </a:p>
          <a:p>
            <a:pPr lvl="1" hangingPunct="1"/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个人、部门或整个组织所期望实现的成果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理想的目标设定应是：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2" hangingPunct="1"/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具体的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				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S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pecific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lvl="2" hangingPunct="1"/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可衡量的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			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M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easurable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lvl="2" hangingPunct="1"/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可实现的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			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ttainable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lvl="2" hangingPunct="1"/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合理的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				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R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ealistic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lvl="2" hangingPunct="1"/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有时间限制的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T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ime-targeted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BCA4C88-B925-47CF-A67E-3591E1C1853F}" type="slidenum">
              <a:rPr lang="en-US" altLang="zh-CN" smtClean="0">
                <a:solidFill>
                  <a:schemeClr val="tx1"/>
                </a:solidFill>
              </a:rPr>
              <a:pPr/>
              <a:t>14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预防母婴传播国际目标</a:t>
            </a:r>
          </a:p>
        </p:txBody>
      </p:sp>
      <p:sp>
        <p:nvSpPr>
          <p:cNvPr id="37891" name="内容占位符 2"/>
          <p:cNvSpPr>
            <a:spLocks noGrp="1"/>
          </p:cNvSpPr>
          <p:nvPr>
            <p:ph idx="1"/>
          </p:nvPr>
        </p:nvSpPr>
        <p:spPr>
          <a:xfrm>
            <a:off x="846138" y="1628775"/>
            <a:ext cx="7902575" cy="4392613"/>
          </a:xfrm>
        </p:spPr>
        <p:txBody>
          <a:bodyPr/>
          <a:lstStyle/>
          <a:p>
            <a:pPr>
              <a:lnSpc>
                <a:spcPct val="200000"/>
              </a:lnSpc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  <a:cs typeface="Times New Roman" pitchFamily="18" charset="0"/>
              </a:rPr>
              <a:t>消除儿童感染艾滋病    消除先天梅毒的发生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b="1" dirty="0" smtClean="0">
                <a:cs typeface="Times New Roman" pitchFamily="18" charset="0"/>
              </a:rPr>
              <a:t>至</a:t>
            </a:r>
            <a:r>
              <a:rPr lang="en-US" altLang="zh-CN" b="1" dirty="0" smtClean="0">
                <a:cs typeface="Times New Roman" pitchFamily="18" charset="0"/>
              </a:rPr>
              <a:t>2015</a:t>
            </a:r>
            <a:r>
              <a:rPr lang="zh-CN" altLang="zh-CN" b="1" dirty="0" smtClean="0">
                <a:cs typeface="Times New Roman" pitchFamily="18" charset="0"/>
              </a:rPr>
              <a:t>年</a:t>
            </a:r>
            <a:r>
              <a:rPr lang="zh-CN" altLang="en-US" b="1" dirty="0" smtClean="0">
                <a:cs typeface="Times New Roman" pitchFamily="18" charset="0"/>
              </a:rPr>
              <a:t>，</a:t>
            </a:r>
            <a:endParaRPr lang="en-US" altLang="zh-CN" b="1" dirty="0">
              <a:cs typeface="Times New Roman" pitchFamily="18" charset="0"/>
            </a:endParaRPr>
          </a:p>
          <a:p>
            <a:pPr lvl="1">
              <a:lnSpc>
                <a:spcPct val="150000"/>
              </a:lnSpc>
              <a:buClr>
                <a:srgbClr val="FFC000"/>
              </a:buClr>
              <a:buSzPct val="80000"/>
              <a:buFont typeface="Wingdings" pitchFamily="2" charset="2"/>
              <a:buChar char="l"/>
              <a:defRPr/>
            </a:pPr>
            <a:r>
              <a:rPr lang="zh-CN" altLang="zh-CN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艾滋病母婴传播率下降到</a:t>
            </a:r>
            <a:r>
              <a:rPr lang="en-US" altLang="zh-CN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5%</a:t>
            </a:r>
            <a:r>
              <a:rPr lang="zh-CN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以下</a:t>
            </a:r>
            <a:endParaRPr lang="en-US" altLang="zh-CN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lvl="1">
              <a:lnSpc>
                <a:spcPct val="150000"/>
              </a:lnSpc>
              <a:buClr>
                <a:srgbClr val="FFC000"/>
              </a:buClr>
              <a:buSzPct val="80000"/>
              <a:buFont typeface="Wingdings" pitchFamily="2" charset="2"/>
              <a:buChar char="l"/>
              <a:defRPr/>
            </a:pP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儿童新发感染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HIV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病例降低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90%</a:t>
            </a:r>
          </a:p>
          <a:p>
            <a:pPr lvl="1">
              <a:lnSpc>
                <a:spcPct val="150000"/>
              </a:lnSpc>
              <a:buClr>
                <a:srgbClr val="FFC000"/>
              </a:buClr>
              <a:buSzPct val="80000"/>
              <a:buFont typeface="Wingdings" pitchFamily="2" charset="2"/>
              <a:buChar char="l"/>
              <a:defRPr/>
            </a:pP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先天梅毒的发病率降至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0.5‰</a:t>
            </a:r>
            <a:endParaRPr lang="zh-CN" altLang="en-US" b="1" dirty="0">
              <a:solidFill>
                <a:schemeClr val="bg1">
                  <a:lumMod val="75000"/>
                </a:schemeClr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43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F5D827-8C0B-4506-996C-C21F2F1734F9}" type="slidenum">
              <a:rPr lang="en-US" altLang="zh-CN" smtClean="0">
                <a:solidFill>
                  <a:schemeClr val="tx1"/>
                </a:solidFill>
              </a:rPr>
              <a:pPr/>
              <a:t>15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282575" y="207963"/>
            <a:ext cx="8404225" cy="1143000"/>
          </a:xfrm>
        </p:spPr>
        <p:txBody>
          <a:bodyPr/>
          <a:lstStyle/>
          <a:p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我国预防艾滋病、梅毒母婴传播目标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4825"/>
            <a:ext cx="8431213" cy="399415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zh-CN" altLang="zh-CN" sz="35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《中国遏制与防治艾滋病“十二五”行动计划》</a:t>
            </a:r>
            <a:endParaRPr lang="en-US" altLang="zh-CN" sz="35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buSzPct val="80000"/>
              <a:buFont typeface="Wingdings" pitchFamily="2" charset="2"/>
              <a:buChar char="l"/>
              <a:defRPr/>
            </a:pP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2015</a:t>
            </a:r>
            <a:r>
              <a:rPr lang="zh-CN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年，</a:t>
            </a:r>
            <a:r>
              <a:rPr lang="zh-CN" altLang="en-US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在</a:t>
            </a:r>
            <a:r>
              <a:rPr lang="zh-CN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综合干预服务</a:t>
            </a:r>
            <a:r>
              <a:rPr lang="zh-CN" altLang="en-US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下</a:t>
            </a:r>
            <a:r>
              <a:rPr lang="zh-CN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艾滋病母婴传播率低</a:t>
            </a:r>
            <a:r>
              <a:rPr lang="zh-CN" altLang="en-US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于</a:t>
            </a: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5%</a:t>
            </a:r>
          </a:p>
          <a:p>
            <a:pPr>
              <a:lnSpc>
                <a:spcPct val="150000"/>
              </a:lnSpc>
              <a:defRPr/>
            </a:pPr>
            <a:endParaRPr lang="en-US" altLang="zh-CN" sz="500" dirty="0" smtClean="0">
              <a:latin typeface="Times New Roman" pitchFamily="18" charset="0"/>
              <a:ea typeface="仿宋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en-US" altLang="zh-CN" sz="35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《</a:t>
            </a:r>
            <a:r>
              <a:rPr lang="zh-CN" altLang="zh-CN" sz="35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中国预防与控制梅毒规划（</a:t>
            </a:r>
            <a:r>
              <a:rPr lang="en-US" altLang="zh-CN" sz="35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2010-2020</a:t>
            </a:r>
            <a:r>
              <a:rPr lang="zh-CN" altLang="zh-CN" sz="3500" dirty="0" smtClean="0"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年）》</a:t>
            </a:r>
            <a:endParaRPr lang="en-US" altLang="zh-CN" sz="3500" dirty="0" smtClean="0"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buSzPct val="80000"/>
              <a:buFont typeface="Wingdings" pitchFamily="2" charset="2"/>
              <a:buChar char="l"/>
              <a:defRPr/>
            </a:pP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2015</a:t>
            </a:r>
            <a:r>
              <a:rPr lang="zh-CN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年，先天梅毒年报告发病率在</a:t>
            </a: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30/10</a:t>
            </a:r>
            <a:r>
              <a:rPr lang="zh-CN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万活产数以下</a:t>
            </a:r>
            <a:endParaRPr lang="en-US" altLang="zh-CN" sz="33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  <a:buSzPct val="80000"/>
              <a:buFont typeface="Wingdings" pitchFamily="2" charset="2"/>
              <a:buChar char="l"/>
              <a:defRPr/>
            </a:pP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2020</a:t>
            </a:r>
            <a:r>
              <a:rPr lang="zh-CN" altLang="en-US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年，先天梅毒年报告发病率在</a:t>
            </a:r>
            <a:r>
              <a:rPr lang="en-US" altLang="zh-CN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15/10</a:t>
            </a:r>
            <a:r>
              <a:rPr lang="zh-CN" altLang="en-US" sz="33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万活产数以下</a:t>
            </a:r>
            <a:endParaRPr lang="en-US" altLang="zh-CN" sz="3000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1946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44265F-2113-4558-B0A3-5A3952CC8B9D}" type="slidenum">
              <a:rPr lang="en-US" altLang="zh-CN" smtClean="0">
                <a:solidFill>
                  <a:schemeClr val="tx1"/>
                </a:solidFill>
              </a:rPr>
              <a:pPr/>
              <a:t>16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>
          <a:xfrm>
            <a:off x="722313" y="2500313"/>
            <a:ext cx="7772400" cy="2057400"/>
          </a:xfrm>
        </p:spPr>
        <p:txBody>
          <a:bodyPr/>
          <a:lstStyle/>
          <a:p>
            <a:pPr marL="439738" indent="-439738" eaLnBrk="1" hangingPunct="1">
              <a:lnSpc>
                <a:spcPct val="150000"/>
              </a:lnSpc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二、需要督导评估的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关键干预措施？评估指标？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type="body" idx="1"/>
          </p:nvPr>
        </p:nvSpPr>
        <p:spPr>
          <a:xfrm>
            <a:off x="722313" y="1204913"/>
            <a:ext cx="7772400" cy="95726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小组讨论</a:t>
            </a:r>
          </a:p>
        </p:txBody>
      </p:sp>
      <p:sp>
        <p:nvSpPr>
          <p:cNvPr id="2048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EF4DF4F-F95A-4C41-9768-5383BC1D8891}" type="slidenum">
              <a:rPr lang="en-US" altLang="zh-CN" smtClean="0">
                <a:solidFill>
                  <a:schemeClr val="tx1"/>
                </a:solidFill>
              </a:rPr>
              <a:pPr/>
              <a:t>17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1627188" y="4989513"/>
            <a:ext cx="59832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预防</a:t>
            </a: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、梅毒、</a:t>
            </a: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HBV</a:t>
            </a:r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母婴传播</a:t>
            </a:r>
            <a:endParaRPr lang="en-US" altLang="zh-CN" sz="240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>
                <a:latin typeface="华文楷体" pitchFamily="2" charset="-122"/>
                <a:ea typeface="华文楷体" pitchFamily="2" charset="-122"/>
              </a:rPr>
              <a:t>定义？类型？来源？</a:t>
            </a:r>
            <a:r>
              <a:rPr lang="en-US" altLang="zh-CN" sz="2400"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4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1122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需要监督的关键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干预措施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954088" y="1495425"/>
            <a:ext cx="7229475" cy="4922838"/>
          </a:xfrm>
        </p:spPr>
        <p:txBody>
          <a:bodyPr/>
          <a:lstStyle/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孕产妇整合的咨询与检测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配偶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性伴检测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提供治疗或预防用药服务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安全的助产操作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婴儿喂养信息、咨询与支持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转介至治疗、关爱和支持服务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婴儿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儿童生长发育监测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婴儿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儿童的诊断检测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85750" indent="-285750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计划生育咨询与服务利用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0BC402-32A5-4B2B-8EF6-3EB48DC7D339}" type="slidenum">
              <a:rPr lang="en-US" altLang="zh-CN" smtClean="0">
                <a:solidFill>
                  <a:schemeClr val="tx1"/>
                </a:solidFill>
              </a:rPr>
              <a:pPr/>
              <a:t>18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120650"/>
            <a:ext cx="8418513" cy="960438"/>
          </a:xfrm>
        </p:spPr>
        <p:txBody>
          <a:bodyPr/>
          <a:lstStyle/>
          <a:p>
            <a:r>
              <a:rPr lang="de-DE" altLang="zh-CN" sz="4000" b="1" smtClean="0"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UNGASS</a:t>
            </a:r>
            <a:r>
              <a:rPr lang="zh-CN" altLang="en-US" sz="4000" b="1" smtClean="0"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指标和目标（</a:t>
            </a:r>
            <a:r>
              <a:rPr lang="en-GB" altLang="en-US" sz="4000" b="1" smtClean="0"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GAPR</a:t>
            </a:r>
            <a:r>
              <a:rPr lang="zh-CN" altLang="en-US" sz="4000" b="1" smtClean="0"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指标）</a:t>
            </a:r>
            <a:endParaRPr lang="en-GB" altLang="en-US" sz="4000" b="1" smtClean="0"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822325" y="1220788"/>
            <a:ext cx="7797800" cy="5297487"/>
          </a:xfrm>
        </p:spPr>
        <p:txBody>
          <a:bodyPr/>
          <a:lstStyle/>
          <a:p>
            <a:pPr marL="722313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指标</a:t>
            </a:r>
            <a:r>
              <a:rPr lang="en-GB" altLang="zh-CN" sz="2800" b="1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感染孕产妇接受抗病毒药物预防母婴传播的比例（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722313" indent="-722313" eaLnBrk="1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指标</a:t>
            </a:r>
            <a:r>
              <a:rPr lang="en-GB" altLang="zh-CN" sz="2800" b="1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GB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感染孕产妇所生儿童感染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的比例（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%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722313" indent="-722313" eaLnBrk="1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GB" altLang="zh-CN" sz="2800" b="1" smtClean="0">
                <a:latin typeface="华文楷体" pitchFamily="2" charset="-122"/>
                <a:ea typeface="华文楷体" pitchFamily="2" charset="-122"/>
              </a:rPr>
              <a:t>2005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年目标</a:t>
            </a:r>
            <a:endParaRPr lang="en-GB" sz="2800" b="1" smtClean="0">
              <a:latin typeface="华文楷体" pitchFamily="2" charset="-122"/>
              <a:ea typeface="华文楷体" pitchFamily="2" charset="-122"/>
            </a:endParaRPr>
          </a:p>
          <a:p>
            <a:pPr marL="722313" lvl="1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GB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接受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PMTCT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服务孕产妇的比例达到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50%</a:t>
            </a:r>
            <a:endParaRPr lang="en-GB" altLang="zh-CN" smtClean="0">
              <a:latin typeface="华文楷体" pitchFamily="2" charset="-122"/>
              <a:ea typeface="华文楷体" pitchFamily="2" charset="-122"/>
            </a:endParaRPr>
          </a:p>
          <a:p>
            <a:pPr marL="722313" lvl="1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新发儿童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感染率下降</a:t>
            </a: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20%</a:t>
            </a:r>
          </a:p>
          <a:p>
            <a:pPr marL="722313" indent="-722313" eaLnBrk="1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GB" altLang="zh-CN" sz="2800" b="1" smtClean="0">
                <a:latin typeface="华文楷体" pitchFamily="2" charset="-122"/>
                <a:ea typeface="华文楷体" pitchFamily="2" charset="-122"/>
              </a:rPr>
              <a:t>2010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年目标</a:t>
            </a:r>
            <a:endParaRPr lang="en-GB" sz="2800" b="1" smtClean="0">
              <a:latin typeface="华文楷体" pitchFamily="2" charset="-122"/>
              <a:ea typeface="华文楷体" pitchFamily="2" charset="-122"/>
            </a:endParaRPr>
          </a:p>
          <a:p>
            <a:pPr marL="722313" lvl="1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GB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接受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PMTCT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服务孕产妇的比例达到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80%</a:t>
            </a:r>
            <a:endParaRPr lang="en-GB" altLang="zh-CN" smtClean="0">
              <a:latin typeface="华文楷体" pitchFamily="2" charset="-122"/>
              <a:ea typeface="华文楷体" pitchFamily="2" charset="-122"/>
            </a:endParaRPr>
          </a:p>
          <a:p>
            <a:pPr marL="722313" lvl="1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新发儿童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感染率下降</a:t>
            </a:r>
            <a:r>
              <a:rPr lang="en-GB" altLang="zh-CN" smtClean="0">
                <a:latin typeface="华文楷体" pitchFamily="2" charset="-122"/>
                <a:ea typeface="华文楷体" pitchFamily="2" charset="-122"/>
              </a:rPr>
              <a:t>50%</a:t>
            </a:r>
          </a:p>
          <a:p>
            <a:pPr marL="722313" indent="-722313" eaLnBrk="1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新的全球目标（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年）</a:t>
            </a:r>
            <a:endParaRPr lang="en-GB" altLang="zh-CN" sz="2800" b="1" smtClean="0">
              <a:latin typeface="华文楷体" pitchFamily="2" charset="-122"/>
              <a:ea typeface="华文楷体" pitchFamily="2" charset="-122"/>
            </a:endParaRPr>
          </a:p>
          <a:p>
            <a:pPr marL="722313" lvl="1" indent="-722313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GB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“普遍可及”，彻底消除儿童艾滋病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532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AC19C6-6184-4B6E-84C6-5DC3ED46B55A}" type="slidenum">
              <a:rPr lang="en-US" altLang="zh-CN" smtClean="0">
                <a:solidFill>
                  <a:schemeClr val="tx1"/>
                </a:solidFill>
              </a:rPr>
              <a:pPr/>
              <a:t>19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目  的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92263"/>
            <a:ext cx="8305800" cy="4203700"/>
          </a:xfrm>
        </p:spPr>
        <p:txBody>
          <a:bodyPr/>
          <a:lstStyle/>
          <a:p>
            <a:pPr marL="457200" indent="-457200"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本章培训结束后，学员应能：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掌握督导与评估的含义和目的</a:t>
            </a: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掌握预防艾滋病、梅毒和乙肝母婴传播工作的目标和关键指标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了解常规督导评估程序，熟悉数据的系统收集</a:t>
            </a: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掌握</a:t>
            </a:r>
            <a:r>
              <a:rPr lang="en-US" altLang="zh-CN" sz="2800" dirty="0" err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工作月报表、个案登记卡及报告要求</a:t>
            </a: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熟悉现场督导评估的组织实施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50A1EF9-59F8-4014-ADC2-FE11DD8047AD}" type="slidenum">
              <a:rPr lang="en-US" altLang="zh-CN" smtClean="0">
                <a:solidFill>
                  <a:schemeClr val="tx1"/>
                </a:solidFill>
              </a:rPr>
              <a:pPr/>
              <a:t>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>
          <a:xfrm>
            <a:off x="0" y="201613"/>
            <a:ext cx="9144000" cy="712787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世界卫生组织推荐的</a:t>
            </a:r>
            <a:r>
              <a:rPr lang="de-DE" altLang="zh-CN" sz="3600" b="1" smtClean="0"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指标一览表</a:t>
            </a:r>
            <a:endParaRPr lang="en-GB" sz="36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38125" y="914400"/>
          <a:ext cx="8645235" cy="5310988"/>
        </p:xfrm>
        <a:graphic>
          <a:graphicData uri="http://schemas.openxmlformats.org/drawingml/2006/table">
            <a:tbl>
              <a:tblPr/>
              <a:tblGrid>
                <a:gridCol w="2115110"/>
                <a:gridCol w="4329953"/>
                <a:gridCol w="699247"/>
                <a:gridCol w="721659"/>
                <a:gridCol w="779266"/>
              </a:tblGrid>
              <a:tr h="548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干预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指标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2010</a:t>
                      </a:r>
                      <a:r>
                        <a:rPr lang="zh-CN" altLang="en-US" sz="2000" b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年指标估计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824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产前保健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接受至少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次产前保健孕产妇的比例（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473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HIV</a:t>
                      </a: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梅毒</a:t>
                      </a:r>
                      <a:endParaRPr lang="en-GB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乙肝</a:t>
                      </a:r>
                      <a:endParaRPr lang="en-GB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85695">
                <a:tc rowSpan="2">
                  <a:txBody>
                    <a:bodyPr/>
                    <a:lstStyle/>
                    <a:p>
                      <a:pPr marL="273050" indent="-273050"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1.	</a:t>
                      </a: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孕产妇筛查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孕产妇接受检测的比例（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75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孕产妇检测结果阳性的比例（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2353">
                <a:tc>
                  <a:txBody>
                    <a:bodyPr/>
                    <a:lstStyle/>
                    <a:p>
                      <a:pPr marL="273050" indent="-273050"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2.	</a:t>
                      </a: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提供整合的检测后咨询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孕产妇知晓感染状态的比例（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2353">
                <a:tc rowSpan="2">
                  <a:txBody>
                    <a:bodyPr/>
                    <a:lstStyle/>
                    <a:p>
                      <a:pPr marL="273050" indent="-273050"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3.	</a:t>
                      </a: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孕产妇及儿童管理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感染孕产妇接受预防母婴传播综合干预服务的比例（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7899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感染孕产妇所生儿童接受预防母婴传播综合干预服务的比例（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4433">
                <a:tc>
                  <a:txBody>
                    <a:bodyPr/>
                    <a:lstStyle/>
                    <a:p>
                      <a:pPr marL="273050" indent="-273050">
                        <a:spcAft>
                          <a:spcPts val="0"/>
                        </a:spcAft>
                      </a:pPr>
                      <a:r>
                        <a:rPr lang="en-GB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4.	</a:t>
                      </a:r>
                      <a:r>
                        <a:rPr lang="zh-CN" alt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儿童随访</a:t>
                      </a:r>
                      <a:endParaRPr lang="en-GB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暴露儿童感染比例（</a:t>
                      </a:r>
                      <a:r>
                        <a:rPr lang="en-GB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% 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Times New Roman"/>
                        </a:rPr>
                        <a:t>）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  <a:cs typeface="Times New Roman"/>
                      </a:endParaRPr>
                    </a:p>
                  </a:txBody>
                  <a:tcPr marL="65133" marR="651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611" name="灯片编号占位符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7BB197-6DA8-4891-AC45-5ED6B4503BED}" type="slidenum">
              <a:rPr lang="en-US" altLang="zh-CN" smtClean="0">
                <a:solidFill>
                  <a:schemeClr val="tx1"/>
                </a:solidFill>
              </a:rPr>
              <a:pPr/>
              <a:t>20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我国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指标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79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4DA421F-F448-4524-8E28-A29154415BFD}" type="slidenum">
              <a:rPr lang="en-US" altLang="zh-CN" smtClean="0">
                <a:solidFill>
                  <a:schemeClr val="tx1"/>
                </a:solidFill>
              </a:rPr>
              <a:pPr/>
              <a:t>21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5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检测咨询相关指标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38125" y="1285875"/>
          <a:ext cx="8448674" cy="3971923"/>
        </p:xfrm>
        <a:graphic>
          <a:graphicData uri="http://schemas.openxmlformats.org/drawingml/2006/table">
            <a:tbl>
              <a:tblPr/>
              <a:tblGrid>
                <a:gridCol w="2257619"/>
                <a:gridCol w="6191055"/>
              </a:tblGrid>
              <a:tr h="55746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接受孕期保健的孕妇中</a:t>
                      </a:r>
                      <a:endParaRPr kumimoji="0" lang="en-GB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77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整合检测与咨询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接受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、梅毒和乙肝咨询的比例（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 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78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endParaRPr kumimoji="0" lang="en-GB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	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接受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抗体检测的比例（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33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77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850" marR="0" lvl="0" indent="-4508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*HIV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抗体阳性的比例（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69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78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	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接受梅毒检测的比例（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34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77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850" marR="0" lvl="0" indent="-4508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*梅毒感染的比例（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68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778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乙肝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	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接受乙肝表面抗原（</a:t>
                      </a:r>
                      <a:r>
                        <a:rPr kumimoji="0" lang="en-US" altLang="zh-CN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）检测的比例（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77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0850" marR="0" lvl="0" indent="-45085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  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*乙肝表面抗原（</a:t>
                      </a:r>
                      <a:r>
                        <a:rPr kumimoji="0" lang="en-US" altLang="zh-CN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5629" name="TextBox 4"/>
          <p:cNvSpPr txBox="1">
            <a:spLocks noChangeArrowheads="1"/>
          </p:cNvSpPr>
          <p:nvPr/>
        </p:nvSpPr>
        <p:spPr bwMode="auto">
          <a:xfrm>
            <a:off x="457200" y="5573713"/>
            <a:ext cx="8058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华文楷体" pitchFamily="2" charset="-122"/>
                <a:ea typeface="华文楷体" pitchFamily="2" charset="-122"/>
              </a:rPr>
              <a:t>指标编号为“普遍可及”国家指标编号</a:t>
            </a:r>
            <a:endParaRPr lang="en-US" altLang="zh-CN" sz="200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>
                <a:latin typeface="华文楷体" pitchFamily="2" charset="-122"/>
                <a:ea typeface="华文楷体" pitchFamily="2" charset="-122"/>
              </a:rPr>
              <a:t>* 效果指标</a:t>
            </a:r>
            <a:endParaRPr lang="en-GB" sz="20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63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FE7CD8C-FE54-4C25-B394-F52F61E964A4}" type="slidenum">
              <a:rPr lang="en-US" altLang="zh-CN" smtClean="0">
                <a:solidFill>
                  <a:schemeClr val="tx1"/>
                </a:solidFill>
              </a:rPr>
              <a:pPr/>
              <a:t>22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干预指标：孕产妇</a:t>
            </a:r>
            <a:endParaRPr lang="en-GB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324112"/>
        </p:xfrm>
        <a:graphic>
          <a:graphicData uri="http://schemas.openxmlformats.org/drawingml/2006/table">
            <a:tbl>
              <a:tblPr/>
              <a:tblGrid>
                <a:gridCol w="1066800"/>
                <a:gridCol w="7162800"/>
              </a:tblGrid>
              <a:tr h="858883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干预指标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——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孕产妇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50599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endParaRPr kumimoji="0" lang="en-GB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感染孕产妇接受抗病毒治疗或预防应用抗病毒药物的比例（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r>
                        <a:rPr kumimoji="0" lang="en-GB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（指标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45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07315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</a:t>
                      </a:r>
                      <a:endParaRPr kumimoji="0" lang="en-GB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梅毒感染孕产妇接受规范治疗的比例（</a:t>
                      </a:r>
                      <a:r>
                        <a:rPr kumimoji="0" lang="en-GB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GB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44</a:t>
                      </a:r>
                      <a:r>
                        <a:rPr kumimoji="0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073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梅毒感染孕产妇接受治疗的比例（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664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E24F0D-B497-4BEE-B2FF-5824F649258B}" type="slidenum">
              <a:rPr lang="en-US" altLang="zh-CN" smtClean="0">
                <a:solidFill>
                  <a:schemeClr val="tx1"/>
                </a:solidFill>
              </a:rPr>
              <a:pPr/>
              <a:t>23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干预指标：暴露儿童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403350"/>
          <a:ext cx="8732838" cy="5159378"/>
        </p:xfrm>
        <a:graphic>
          <a:graphicData uri="http://schemas.openxmlformats.org/drawingml/2006/table">
            <a:tbl>
              <a:tblPr/>
              <a:tblGrid>
                <a:gridCol w="990600"/>
                <a:gridCol w="7742238"/>
              </a:tblGrid>
              <a:tr h="47813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干预指标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——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暴露儿童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74980">
                <a:tc rowSpan="5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endParaRPr kumimoji="0" lang="en-GB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感染孕产妇所生儿童出生时接受抗病毒药物预防用药的比例（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）（指标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46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82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月龄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内应用配方奶粉人工喂养的比例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49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感染孕产妇所生儿童出生后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个月内接受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感染早期诊断检测（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EID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482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感染孕产妇所生儿童满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18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月龄接受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抗体检测的比例（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4825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感染孕产妇所生儿童接受复方新诺明预防用药的比例（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813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梅毒感染孕产妇所生儿童出生时接受治疗的比例（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 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49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乙肝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乙肝感染（</a:t>
                      </a:r>
                      <a:r>
                        <a:rPr kumimoji="0" lang="en-GB" altLang="zh-CN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阳性）孕产妇所生儿童出生后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24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小时内接受第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剂乙肝疫苗和乙肝免疫球蛋白免疫接种的比例（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）。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767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2BE0BA9-2F36-4CF6-8359-73E44CE70303}" type="slidenum">
              <a:rPr lang="en-US" altLang="zh-CN" smtClean="0">
                <a:solidFill>
                  <a:schemeClr val="tx1"/>
                </a:solidFill>
              </a:rPr>
              <a:pPr/>
              <a:t>24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暴露儿童中感染的发生率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8763" y="1600200"/>
          <a:ext cx="8686800" cy="3497263"/>
        </p:xfrm>
        <a:graphic>
          <a:graphicData uri="http://schemas.openxmlformats.org/drawingml/2006/table">
            <a:tbl>
              <a:tblPr/>
              <a:tblGrid>
                <a:gridCol w="8686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效果指标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endParaRPr kumimoji="0" lang="en-GB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满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18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月龄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感染孕产妇所生儿童感染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先天梅毒</a:t>
                      </a: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318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满</a:t>
                      </a:r>
                      <a:r>
                        <a:rPr kumimoji="0" lang="en-US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12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月龄梅毒感染孕产妇所生儿童感染梅毒的比例（</a:t>
                      </a:r>
                      <a:r>
                        <a:rPr kumimoji="0" lang="en-GB" altLang="zh-CN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%</a:t>
                      </a:r>
                      <a:r>
                        <a:rPr kumimoji="0" lang="zh-CN" alt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kumimoji="0" lang="en-GB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28689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90BEDBF-CDCA-459D-94AE-4624D685871D}" type="slidenum">
              <a:rPr lang="en-US" altLang="zh-CN" smtClean="0">
                <a:solidFill>
                  <a:schemeClr val="tx1"/>
                </a:solidFill>
              </a:rPr>
              <a:pPr/>
              <a:t>25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目标人群特征</a:t>
            </a:r>
          </a:p>
        </p:txBody>
      </p:sp>
      <p:sp>
        <p:nvSpPr>
          <p:cNvPr id="29699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EDC92FF-2BAC-4198-A972-E8F40A013E06}" type="slidenum">
              <a:rPr lang="en-US" altLang="zh-CN" smtClean="0">
                <a:solidFill>
                  <a:schemeClr val="tx1"/>
                </a:solidFill>
              </a:rPr>
              <a:pPr/>
              <a:t>26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29700" name="内容占位符 5"/>
          <p:cNvSpPr>
            <a:spLocks noGrp="1"/>
          </p:cNvSpPr>
          <p:nvPr>
            <p:ph idx="1"/>
          </p:nvPr>
        </p:nvSpPr>
        <p:spPr>
          <a:xfrm>
            <a:off x="739775" y="1600200"/>
            <a:ext cx="7947025" cy="4525963"/>
          </a:xfrm>
        </p:spPr>
        <p:txBody>
          <a:bodyPr/>
          <a:lstStyle/>
          <a:p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感染孕产妇人口学特征：年龄、民族、职业、文化程度、地域分布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……</a:t>
            </a:r>
          </a:p>
          <a:p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感染途径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利用服务的情况：首次产检时间、检测时期、妊娠结局、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>
          <a:xfrm>
            <a:off x="1587500" y="3438525"/>
            <a:ext cx="5916613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常规督导与评估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type="body" idx="1"/>
          </p:nvPr>
        </p:nvSpPr>
        <p:spPr>
          <a:xfrm>
            <a:off x="550863" y="2028825"/>
            <a:ext cx="7772400" cy="8572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第二节</a:t>
            </a:r>
          </a:p>
        </p:txBody>
      </p:sp>
      <p:sp>
        <p:nvSpPr>
          <p:cNvPr id="3072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A31C8C-D871-4C00-8736-532DD62BECAC}" type="slidenum">
              <a:rPr lang="en-US" altLang="zh-CN" smtClean="0">
                <a:solidFill>
                  <a:schemeClr val="tx1"/>
                </a:solidFill>
              </a:rPr>
              <a:pPr/>
              <a:t>27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3"/>
          <p:cNvSpPr>
            <a:spLocks noGrp="1"/>
          </p:cNvSpPr>
          <p:nvPr>
            <p:ph type="title"/>
          </p:nvPr>
        </p:nvSpPr>
        <p:spPr>
          <a:xfrm>
            <a:off x="914400" y="3438525"/>
            <a:ext cx="7772400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三、常规督导程序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type="body" idx="1"/>
          </p:nvPr>
        </p:nvSpPr>
        <p:spPr>
          <a:xfrm>
            <a:off x="550863" y="2028825"/>
            <a:ext cx="7772400" cy="8572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讲座</a:t>
            </a:r>
          </a:p>
        </p:txBody>
      </p:sp>
      <p:sp>
        <p:nvSpPr>
          <p:cNvPr id="3174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200A03C-13ED-450E-AF73-F55740A60B93}" type="slidenum">
              <a:rPr lang="en-US" altLang="zh-CN" smtClean="0">
                <a:solidFill>
                  <a:schemeClr val="tx1"/>
                </a:solidFill>
              </a:rPr>
              <a:pPr/>
              <a:t>28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4000" b="1" smtClean="0">
                <a:latin typeface="华文新魏" pitchFamily="2" charset="-122"/>
                <a:ea typeface="华文新魏" pitchFamily="2" charset="-122"/>
              </a:rPr>
              <a:t>监督与评估活动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zh-CN" sz="4000" b="1" smtClean="0">
                <a:latin typeface="华文新魏" pitchFamily="2" charset="-122"/>
                <a:ea typeface="华文新魏" pitchFamily="2" charset="-122"/>
              </a:rPr>
              <a:t>程序</a:t>
            </a:r>
            <a:endParaRPr lang="zh-CN" altLang="en-US" sz="40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457200" y="1573303"/>
          <a:ext cx="8229600" cy="4551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77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CA1D5D-0FEC-4E92-9317-701742BE020D}" type="slidenum">
              <a:rPr lang="en-US" altLang="zh-CN" smtClean="0">
                <a:solidFill>
                  <a:schemeClr val="tx1"/>
                </a:solidFill>
              </a:rPr>
              <a:pPr/>
              <a:t>29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92113"/>
            <a:ext cx="8229600" cy="579437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方   法</a:t>
            </a:r>
          </a:p>
        </p:txBody>
      </p:sp>
      <p:graphicFrame>
        <p:nvGraphicFramePr>
          <p:cNvPr id="22642" name="Group 114"/>
          <p:cNvGraphicFramePr>
            <a:graphicFrameLocks noGrp="1"/>
          </p:cNvGraphicFramePr>
          <p:nvPr>
            <p:ph type="tbl" idx="1"/>
          </p:nvPr>
        </p:nvGraphicFramePr>
        <p:xfrm>
          <a:off x="319088" y="1074738"/>
          <a:ext cx="8505825" cy="5460303"/>
        </p:xfrm>
        <a:graphic>
          <a:graphicData uri="http://schemas.openxmlformats.org/drawingml/2006/table">
            <a:tbl>
              <a:tblPr/>
              <a:tblGrid>
                <a:gridCol w="762000"/>
                <a:gridCol w="1490662"/>
                <a:gridCol w="4217988"/>
                <a:gridCol w="1001712"/>
                <a:gridCol w="1033463"/>
              </a:tblGrid>
              <a:tr h="758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活动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54000" marR="54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教学方法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活动名称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幻灯片</a:t>
                      </a:r>
                      <a:endParaRPr kumimoji="0" lang="de-DE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时间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（分钟）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54000" marR="54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讲座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什么是督导与评估？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为什么督导与评估非常重要？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5-16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小组讨论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需要督导评估的</a:t>
                      </a:r>
                      <a:r>
                        <a:rPr kumimoji="0" lang="en-US" altLang="zh-CN" sz="2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iPMTCT</a:t>
                      </a:r>
                      <a:r>
                        <a:rPr kumimoji="0" lang="zh-CN" alt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关键干预措施？评估指标？</a:t>
                      </a:r>
                      <a:endParaRPr kumimoji="0" lang="en-GB" altLang="en-US" sz="2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17-26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讲座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常规督导评估程序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27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-32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4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快速反应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如何系统地收集数据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33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-36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讲座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工作月报汇总表与个案登记卡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37-57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讲座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现场督导与评估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59-63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7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小组练习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现场督导与评估的组织实施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64-68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7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8</a:t>
                      </a:r>
                    </a:p>
                  </a:txBody>
                  <a:tcPr marL="36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小结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要点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72000" marR="36195" marT="36195" marB="36195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69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-71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10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Times New Roman" pitchFamily="18" charset="0"/>
                      </a:endParaRPr>
                    </a:p>
                  </a:txBody>
                  <a:tcPr marL="36195" marR="36195" marT="36195" marB="361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1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GB" altLang="zh-CN" smtClean="0">
                <a:solidFill>
                  <a:schemeClr val="tx1"/>
                </a:solidFill>
              </a:rPr>
              <a:t>		     	  </a:t>
            </a:r>
            <a:fld id="{DA922BF3-F40D-4E25-A0B4-020B5A406D39}" type="slidenum">
              <a:rPr lang="en-GB" altLang="zh-CN" smtClean="0">
                <a:solidFill>
                  <a:schemeClr val="tx1"/>
                </a:solidFill>
              </a:rPr>
              <a:pPr/>
              <a:t>3</a:t>
            </a:fld>
            <a:endParaRPr lang="en-GB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zh-CN" sz="4000" b="1" smtClean="0">
                <a:latin typeface="华文新魏" pitchFamily="2" charset="-122"/>
                <a:ea typeface="华文新魏" pitchFamily="2" charset="-122"/>
              </a:rPr>
              <a:t>确定需要收集的基本数据</a:t>
            </a:r>
            <a:endParaRPr lang="zh-CN" altLang="en-US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795" name="内容占位符 3"/>
          <p:cNvSpPr>
            <a:spLocks noGrp="1"/>
          </p:cNvSpPr>
          <p:nvPr>
            <p:ph idx="1"/>
          </p:nvPr>
        </p:nvSpPr>
        <p:spPr>
          <a:xfrm>
            <a:off x="574675" y="1600200"/>
            <a:ext cx="8193088" cy="4781550"/>
          </a:xfrm>
        </p:spPr>
        <p:txBody>
          <a:bodyPr/>
          <a:lstStyle/>
          <a:p>
            <a:pPr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根据目标、指标确定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接受孕期保健的孕妇中接受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、梅毒和乙肝检测的比例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梅毒感染孕产妇接受规范治疗的比例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乙肝感染母亲所生儿童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小时内接受乙肝免疫球蛋白注射的比例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工作覆盖、保障措施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…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79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DD59FDA-F39E-4AB3-AA0A-026804B1564B}" type="slidenum">
              <a:rPr lang="en-US" altLang="zh-CN" smtClean="0">
                <a:solidFill>
                  <a:schemeClr val="tx1"/>
                </a:solidFill>
              </a:rPr>
              <a:pPr/>
              <a:t>30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zh-CN" sz="4000" b="1" smtClean="0">
                <a:latin typeface="华文新魏" pitchFamily="2" charset="-122"/>
                <a:ea typeface="华文新魏" pitchFamily="2" charset="-122"/>
              </a:rPr>
              <a:t>系统地收集数据</a:t>
            </a:r>
            <a:endParaRPr lang="zh-CN" altLang="en-US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1417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zh-CN" sz="4000" b="1" dirty="0">
                <a:latin typeface="华文新魏" pitchFamily="2" charset="-122"/>
                <a:ea typeface="华文新魏" pitchFamily="2" charset="-122"/>
                <a:cs typeface="+mj-cs"/>
              </a:rPr>
              <a:t>整理与分析数据</a:t>
            </a:r>
            <a:endParaRPr lang="zh-CN" altLang="en-US" sz="4000" b="1" dirty="0"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4820" name="内容占位符 2"/>
          <p:cNvSpPr>
            <a:spLocks noGrp="1"/>
          </p:cNvSpPr>
          <p:nvPr>
            <p:ph idx="1"/>
          </p:nvPr>
        </p:nvSpPr>
        <p:spPr>
          <a:xfrm>
            <a:off x="1103313" y="2560638"/>
            <a:ext cx="7394575" cy="2871787"/>
          </a:xfrm>
        </p:spPr>
        <p:txBody>
          <a:bodyPr/>
          <a:lstStyle/>
          <a:p>
            <a:pPr hangingPunct="1">
              <a:lnSpc>
                <a:spcPct val="140000"/>
              </a:lnSpc>
            </a:pPr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确定分析框架，汇总、整理数据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hangingPunct="1">
              <a:lnSpc>
                <a:spcPct val="140000"/>
              </a:lnSpc>
            </a:pPr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与确定的目标或参考值进行比较，了解指标变化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hangingPunct="1">
              <a:lnSpc>
                <a:spcPct val="140000"/>
              </a:lnSpc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结果描述与分析</a:t>
            </a:r>
          </a:p>
        </p:txBody>
      </p:sp>
      <p:sp>
        <p:nvSpPr>
          <p:cNvPr id="34821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74D0967-4877-47B6-BB40-375F5FB7F303}" type="slidenum">
              <a:rPr lang="en-US" altLang="zh-CN" smtClean="0">
                <a:solidFill>
                  <a:schemeClr val="tx1"/>
                </a:solidFill>
              </a:rPr>
              <a:pPr/>
              <a:t>31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/>
          </p:cNvSpPr>
          <p:nvPr>
            <p:ph type="title"/>
          </p:nvPr>
        </p:nvSpPr>
        <p:spPr>
          <a:xfrm>
            <a:off x="712788" y="584200"/>
            <a:ext cx="7785100" cy="1143000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zh-CN" sz="4000" b="1" smtClean="0">
                <a:latin typeface="华文新魏" pitchFamily="2" charset="-122"/>
                <a:ea typeface="华文新魏" pitchFamily="2" charset="-122"/>
              </a:rPr>
              <a:t>制定策略与措施、采取行动</a:t>
            </a:r>
            <a:endParaRPr lang="zh-CN" altLang="en-US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5843" name="内容占位符 2"/>
          <p:cNvSpPr>
            <a:spLocks noGrp="1"/>
          </p:cNvSpPr>
          <p:nvPr>
            <p:ph idx="1"/>
          </p:nvPr>
        </p:nvSpPr>
        <p:spPr>
          <a:xfrm>
            <a:off x="1398588" y="1600200"/>
            <a:ext cx="6669087" cy="2676525"/>
          </a:xfrm>
        </p:spPr>
        <p:txBody>
          <a:bodyPr/>
          <a:lstStyle/>
          <a:p>
            <a:pPr marL="342900" lvl="1" indent="-342900" hangingPunct="1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zh-CN" sz="3200" smtClean="0">
                <a:latin typeface="华文楷体" pitchFamily="2" charset="-122"/>
                <a:ea typeface="华文楷体" pitchFamily="2" charset="-122"/>
              </a:rPr>
              <a:t>发现问题，确定优先</a:t>
            </a:r>
            <a:endParaRPr lang="en-US" altLang="zh-CN" sz="3200" smtClean="0">
              <a:latin typeface="华文楷体" pitchFamily="2" charset="-122"/>
              <a:ea typeface="华文楷体" pitchFamily="2" charset="-122"/>
            </a:endParaRPr>
          </a:p>
          <a:p>
            <a:pPr marL="342900" lvl="1" indent="-342900" hangingPunct="1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zh-CN" sz="3200" smtClean="0">
                <a:latin typeface="华文楷体" pitchFamily="2" charset="-122"/>
                <a:ea typeface="华文楷体" pitchFamily="2" charset="-122"/>
              </a:rPr>
              <a:t>共享结果，争取支持</a:t>
            </a:r>
            <a:endParaRPr lang="en-US" altLang="zh-CN" sz="3200" smtClean="0">
              <a:latin typeface="华文楷体" pitchFamily="2" charset="-122"/>
              <a:ea typeface="华文楷体" pitchFamily="2" charset="-122"/>
            </a:endParaRPr>
          </a:p>
          <a:p>
            <a:pPr marL="342900" lvl="1" indent="-342900" hangingPunct="1">
              <a:lnSpc>
                <a:spcPct val="140000"/>
              </a:lnSpc>
              <a:buFont typeface="Arial" pitchFamily="34" charset="0"/>
              <a:buChar char="•"/>
            </a:pPr>
            <a:r>
              <a:rPr lang="zh-CN" altLang="zh-CN" sz="3200" smtClean="0">
                <a:latin typeface="华文楷体" pitchFamily="2" charset="-122"/>
                <a:ea typeface="华文楷体" pitchFamily="2" charset="-122"/>
              </a:rPr>
              <a:t>确定对策，开展相应服务</a:t>
            </a:r>
            <a:endParaRPr lang="zh-CN" altLang="en-US" sz="32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8363" y="4229100"/>
            <a:ext cx="6977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4000" b="1" dirty="0">
                <a:latin typeface="华文新魏" pitchFamily="2" charset="-122"/>
                <a:ea typeface="华文新魏" pitchFamily="2" charset="-122"/>
                <a:cs typeface="+mj-cs"/>
              </a:rPr>
              <a:t> </a:t>
            </a:r>
            <a:r>
              <a:rPr lang="zh-CN" altLang="zh-CN" sz="4000" b="1" dirty="0">
                <a:latin typeface="华文新魏" pitchFamily="2" charset="-122"/>
                <a:ea typeface="华文新魏" pitchFamily="2" charset="-122"/>
                <a:cs typeface="+mj-cs"/>
              </a:rPr>
              <a:t>完善监督系统，再次开展评估</a:t>
            </a:r>
            <a:endParaRPr lang="zh-CN" altLang="en-US" sz="4000" b="1" dirty="0">
              <a:latin typeface="华文新魏" pitchFamily="2" charset="-122"/>
              <a:ea typeface="华文新魏" pitchFamily="2" charset="-122"/>
              <a:cs typeface="+mj-cs"/>
            </a:endParaRPr>
          </a:p>
        </p:txBody>
      </p:sp>
      <p:sp>
        <p:nvSpPr>
          <p:cNvPr id="35845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B5C280-B898-4D91-A6F5-90F392F4D024}" type="slidenum">
              <a:rPr lang="en-US" altLang="zh-CN" smtClean="0">
                <a:solidFill>
                  <a:schemeClr val="tx1"/>
                </a:solidFill>
              </a:rPr>
              <a:pPr/>
              <a:t>32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>
          <a:xfrm>
            <a:off x="1152525" y="2605088"/>
            <a:ext cx="6673850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四、如何系统地收集数据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867" name="Content Placeholder 2"/>
          <p:cNvSpPr>
            <a:spLocks noGrp="1"/>
          </p:cNvSpPr>
          <p:nvPr>
            <p:ph type="body" idx="1"/>
          </p:nvPr>
        </p:nvSpPr>
        <p:spPr>
          <a:xfrm>
            <a:off x="722313" y="1057275"/>
            <a:ext cx="7772400" cy="88582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快速反应</a:t>
            </a:r>
          </a:p>
        </p:txBody>
      </p:sp>
      <p:sp>
        <p:nvSpPr>
          <p:cNvPr id="3686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B736DD0-D1E1-4D7E-B2EA-33FC7C7CA5CB}" type="slidenum">
              <a:rPr lang="en-US" altLang="zh-CN" smtClean="0">
                <a:solidFill>
                  <a:schemeClr val="tx1"/>
                </a:solidFill>
              </a:rPr>
              <a:pPr/>
              <a:t>33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系统地收集数据</a:t>
            </a:r>
          </a:p>
        </p:txBody>
      </p:sp>
      <p:sp>
        <p:nvSpPr>
          <p:cNvPr id="37891" name="Content Placeholder 3"/>
          <p:cNvSpPr>
            <a:spLocks noGrp="1"/>
          </p:cNvSpPr>
          <p:nvPr>
            <p:ph idx="1"/>
          </p:nvPr>
        </p:nvSpPr>
        <p:spPr>
          <a:xfrm>
            <a:off x="1049338" y="1633538"/>
            <a:ext cx="7556500" cy="4430712"/>
          </a:xfrm>
        </p:spPr>
        <p:txBody>
          <a:bodyPr/>
          <a:lstStyle/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数据来源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标准的表格、工具、方法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规定数据报告时限和程序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明确的指南和方案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确定、组织及培训收集数据的相关人员</a:t>
            </a:r>
            <a:endParaRPr lang="en-GB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定性资料收集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开展专项评估</a:t>
            </a:r>
          </a:p>
          <a:p>
            <a:pPr marL="544513" indent="-368300"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专门的调查和科学研究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marL="544513" indent="-368300" eaLnBrk="1" hangingPunct="1">
              <a:spcBef>
                <a:spcPts val="600"/>
              </a:spcBef>
            </a:pPr>
            <a:endParaRPr lang="zh-CN" altLang="en-US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89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2D4DD08-3ECA-4132-A664-4CB60AC7BB40}" type="slidenum">
              <a:rPr lang="en-US" altLang="zh-CN" smtClean="0">
                <a:solidFill>
                  <a:schemeClr val="tx1"/>
                </a:solidFill>
              </a:rPr>
              <a:pPr/>
              <a:t>34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29563" cy="7397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医务人员负责登记记录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" y="1257300"/>
            <a:ext cx="8443913" cy="50990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医疗保健机构的登记记录是监督系统的基础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记录的信息应该是完整的、准确的和实时更新的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医务人员需要确保：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marL="633413" lvl="1" indent="-279400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理解收集的数据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marL="633413" lvl="1" indent="-279400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每次接诊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位病人都应进行登记记录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marL="633413" lvl="1" indent="-279400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每次以相同的方式记录数据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marL="633413" lvl="1" indent="-279400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即使未提供服务，也要记录所有的数据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mtClean="0"/>
          </a:p>
        </p:txBody>
      </p:sp>
      <p:sp>
        <p:nvSpPr>
          <p:cNvPr id="3891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AA2089-B65F-4E36-8527-A4DB61FB3D74}" type="slidenum">
              <a:rPr lang="en-US" altLang="zh-CN" smtClean="0">
                <a:solidFill>
                  <a:schemeClr val="tx1"/>
                </a:solidFill>
              </a:rPr>
              <a:pPr/>
              <a:t>35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督导过程中的交流反馈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137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    医务人员及管理者通过交流反馈，</a:t>
            </a:r>
            <a:r>
              <a:rPr lang="ja-JP" altLang="en-US" sz="2800" smtClean="0">
                <a:latin typeface="华文楷体" pitchFamily="2" charset="-122"/>
                <a:ea typeface="华文楷体" pitchFamily="2" charset="-122"/>
              </a:rPr>
              <a:t>能够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帮助</a:t>
            </a:r>
            <a:r>
              <a:rPr lang="ja-JP" altLang="en-US" sz="2800" smtClean="0">
                <a:latin typeface="华文楷体" pitchFamily="2" charset="-122"/>
                <a:ea typeface="华文楷体" pitchFamily="2" charset="-122"/>
              </a:rPr>
              <a:t>监督过程尽可能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地</a:t>
            </a:r>
            <a:r>
              <a:rPr lang="ja-JP" altLang="en-US" sz="2800" smtClean="0">
                <a:latin typeface="华文楷体" pitchFamily="2" charset="-122"/>
                <a:ea typeface="华文楷体" pitchFamily="2" charset="-122"/>
              </a:rPr>
              <a:t>准确可靠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ja-JP" altLang="en-US" sz="2800" smtClean="0">
                <a:latin typeface="华文楷体" pitchFamily="2" charset="-122"/>
                <a:ea typeface="华文楷体" pitchFamily="2" charset="-122"/>
              </a:rPr>
              <a:t>反馈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内容包括</a:t>
            </a:r>
            <a:r>
              <a:rPr lang="ja-JP" altLang="en-US" sz="280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ja-JP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是否能够简单、准确而可靠（即每次相同）地完成表格和登记</a:t>
            </a:r>
            <a:endParaRPr lang="en-GB" i="1" smtClean="0">
              <a:latin typeface="华文楷体" pitchFamily="2" charset="-122"/>
              <a:ea typeface="华文楷体" pitchFamily="2" charset="-122"/>
            </a:endParaRP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是否所有医务人员都“标准化”地使用表格和登记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指南和填写说明是否有助于数据收集和数据管理</a:t>
            </a:r>
          </a:p>
        </p:txBody>
      </p:sp>
      <p:sp>
        <p:nvSpPr>
          <p:cNvPr id="3994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E7DE1E-DC70-46EA-921C-2F6F1737170C}" type="slidenum">
              <a:rPr lang="en-US" altLang="zh-CN" smtClean="0">
                <a:solidFill>
                  <a:schemeClr val="tx1"/>
                </a:solidFill>
              </a:rPr>
              <a:pPr/>
              <a:t>36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3"/>
          <p:cNvSpPr>
            <a:spLocks noGrp="1"/>
          </p:cNvSpPr>
          <p:nvPr>
            <p:ph type="title"/>
          </p:nvPr>
        </p:nvSpPr>
        <p:spPr>
          <a:xfrm>
            <a:off x="617538" y="2686050"/>
            <a:ext cx="8012112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五、工作月报汇总表和个案登记卡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type="body" idx="1"/>
          </p:nvPr>
        </p:nvSpPr>
        <p:spPr>
          <a:xfrm>
            <a:off x="617538" y="1271588"/>
            <a:ext cx="7772400" cy="7429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讲座</a:t>
            </a:r>
          </a:p>
        </p:txBody>
      </p:sp>
      <p:sp>
        <p:nvSpPr>
          <p:cNvPr id="4096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AADCC0-8F86-42AA-A77C-1F01A665B906}" type="slidenum">
              <a:rPr lang="en-US" altLang="zh-CN" smtClean="0">
                <a:solidFill>
                  <a:schemeClr val="tx1"/>
                </a:solidFill>
              </a:rPr>
              <a:pPr/>
              <a:t>37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460375" y="1370013"/>
            <a:ext cx="8226425" cy="4986337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是我国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工作标准的督导与评估工具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包括：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pPr lvl="1" eaLnBrk="1" hangingPunct="1"/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工作月报表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（县级收集汇总）</a:t>
            </a:r>
            <a:endParaRPr lang="zh-CN" altLang="en-US" b="1" smtClean="0">
              <a:latin typeface="华文楷体" pitchFamily="2" charset="-122"/>
              <a:ea typeface="华文楷体" pitchFamily="2" charset="-122"/>
            </a:endParaRPr>
          </a:p>
          <a:p>
            <a:pPr lvl="2"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1-I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1-II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1-III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pPr lvl="2"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2-I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2-II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pPr lvl="1" eaLnBrk="1" hangingPunct="1">
              <a:spcBef>
                <a:spcPts val="1200"/>
              </a:spcBef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个案登记卡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（各医疗保健机构收集填报）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lvl="2" eaLnBrk="1" hangingPunct="1">
              <a:spcBef>
                <a:spcPts val="12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3-I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3-II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3-III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感染婚检妇女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孕产妇个案登 记卡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lvl="2" eaLnBrk="1" hangingPunct="1">
              <a:spcBef>
                <a:spcPts val="12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en-US" sz="280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en-US" sz="2800" smtClean="0">
                <a:latin typeface="华文楷体" pitchFamily="2" charset="-122"/>
                <a:ea typeface="华文楷体" pitchFamily="2" charset="-122"/>
              </a:rPr>
              <a:t>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en-US" sz="280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en-US" sz="2800" smtClean="0">
                <a:latin typeface="华文楷体" pitchFamily="2" charset="-122"/>
                <a:ea typeface="华文楷体" pitchFamily="2" charset="-122"/>
              </a:rPr>
              <a:t>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4-III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：梅毒感染孕产妇个案登记卡</a:t>
            </a:r>
            <a:endParaRPr lang="en-US" altLang="en-US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987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96B531-4ECF-4643-9411-B0AFF68E3347}" type="slidenum">
              <a:rPr lang="en-US" altLang="zh-CN" smtClean="0">
                <a:solidFill>
                  <a:schemeClr val="tx1"/>
                </a:solidFill>
              </a:rPr>
              <a:pPr/>
              <a:t>38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41988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257175" y="0"/>
            <a:ext cx="8601075" cy="1143000"/>
          </a:xfrm>
        </p:spPr>
        <p:txBody>
          <a:bodyPr/>
          <a:lstStyle/>
          <a:p>
            <a:pPr marL="342900" indent="-342900" eaLnBrk="1" hangingPunct="1"/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工作月报表 </a:t>
            </a:r>
            <a:r>
              <a:rPr lang="en-GB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/>
            </a:r>
            <a:br>
              <a:rPr lang="en-GB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表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（由表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-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I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-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II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-</a:t>
            </a:r>
            <a:r>
              <a:rPr lang="en-GB" altLang="zh-CN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III</a:t>
            </a:r>
            <a:r>
              <a:rPr lang="zh-CN" altLang="en-US" sz="3600" b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汇总</a:t>
            </a:r>
            <a:r>
              <a:rPr lang="zh-CN" altLang="en-US" sz="3600" smtClean="0">
                <a:solidFill>
                  <a:srgbClr val="000000"/>
                </a:solidFill>
              </a:rPr>
              <a:t>）</a:t>
            </a:r>
            <a:endParaRPr lang="en-GB" sz="3600" smtClean="0">
              <a:solidFill>
                <a:srgbClr val="000000"/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257175" y="1355725"/>
            <a:ext cx="8601075" cy="5000625"/>
          </a:xfrm>
        </p:spPr>
        <p:txBody>
          <a:bodyPr/>
          <a:lstStyle/>
          <a:p>
            <a:pPr marL="271463" indent="-271463" eaLnBrk="1" hangingPunct="1">
              <a:buFont typeface="Arial" pitchFamily="34" charset="0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每月汇总预防艾滋病母婴传播数据</a:t>
            </a:r>
            <a:endParaRPr lang="en-GB" sz="2800" dirty="0" smtClean="0">
              <a:latin typeface="华文楷体" pitchFamily="2" charset="-122"/>
              <a:ea typeface="华文楷体" pitchFamily="2" charset="-122"/>
            </a:endParaRPr>
          </a:p>
          <a:p>
            <a:pPr marL="271463" indent="-271463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是汇总表，由以下表格汇总：</a:t>
            </a: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1-I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婚前保健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机构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预防艾滋病母婴传播服务情况 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1-II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：产前保健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机构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和住院分娩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预防艾滋病母婴传播服务情况 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1-III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：妇幼保健机构汇总非住院分娩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预防艾滋病母婴传播服务情况及辖区数据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 marL="1800225" lvl="1" indent="-1528763" eaLnBrk="1" hangingPunct="1">
              <a:buFont typeface="Arial" pitchFamily="34" charset="0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1-III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按照村级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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乡镇级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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县级逐级报告，由县（市、区）级汇总完成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01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AFF041-2020-40D4-A611-4CB2E46294F7}" type="slidenum">
              <a:rPr lang="en-US" altLang="zh-CN" smtClean="0">
                <a:solidFill>
                  <a:schemeClr val="tx1"/>
                </a:solidFill>
              </a:rPr>
              <a:pPr/>
              <a:t>39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722313" y="2271713"/>
            <a:ext cx="7772400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督导与评估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1" name="Content Placeholder 2"/>
          <p:cNvSpPr>
            <a:spLocks noGrp="1"/>
          </p:cNvSpPr>
          <p:nvPr>
            <p:ph type="body" idx="1"/>
          </p:nvPr>
        </p:nvSpPr>
        <p:spPr>
          <a:xfrm>
            <a:off x="722313" y="842963"/>
            <a:ext cx="7772400" cy="88582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第一节</a:t>
            </a:r>
          </a:p>
        </p:txBody>
      </p:sp>
      <p:sp>
        <p:nvSpPr>
          <p:cNvPr id="717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D95486-B1AA-4C72-AEA1-BA1422A534BF}" type="slidenum">
              <a:rPr lang="en-US" altLang="zh-CN" smtClean="0">
                <a:solidFill>
                  <a:schemeClr val="tx1"/>
                </a:solidFill>
              </a:rPr>
              <a:pPr/>
              <a:t>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40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表   </a:t>
            </a:r>
            <a:r>
              <a:rPr lang="de-DE" altLang="zh-CN" sz="4000" b="1" smtClean="0">
                <a:latin typeface="华文新魏" pitchFamily="2" charset="-122"/>
                <a:ea typeface="华文新魏" pitchFamily="2" charset="-122"/>
              </a:rPr>
              <a:t>1</a:t>
            </a:r>
            <a:endParaRPr lang="en-GB" altLang="zh-CN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457200" y="1128713"/>
            <a:ext cx="8229600" cy="4887912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1-I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接受婚检的人数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 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接受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检测、咨询人数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抗体阳性人数</a:t>
            </a:r>
            <a:endParaRPr lang="de-DE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1-II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接受初次产前保健的孕妇数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 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接受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检测、咨询孕妇数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抗体阳性孕妇数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住院分娩产妇数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仅产时接受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检测、咨询产妇数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抗体阳性产妇数</a:t>
            </a:r>
            <a:endParaRPr lang="de-DE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1-III</a:t>
            </a:r>
          </a:p>
          <a:p>
            <a:pPr eaLnBrk="1" hangingPunct="1">
              <a:spcBef>
                <a:spcPct val="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非住院分娩产妇数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孕期或仅产时接受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检测、咨询产妇数 </a:t>
            </a:r>
            <a:r>
              <a:rPr lang="de-DE" sz="280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</a:t>
            </a:r>
            <a:r>
              <a:rPr lang="de-DE" sz="280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de-DE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抗体阳性产妇数</a:t>
            </a:r>
            <a:endParaRPr lang="de-DE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03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B5DFE91-D8E7-495F-9CEC-E7F0A4BADEEB}" type="slidenum">
              <a:rPr lang="en-US" altLang="zh-CN" smtClean="0">
                <a:solidFill>
                  <a:schemeClr val="tx1"/>
                </a:solidFill>
              </a:rPr>
              <a:pPr/>
              <a:t>40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pPr marL="342900" indent="-342900" eaLnBrk="1" hangingPunct="1">
              <a:defRPr/>
            </a:pPr>
            <a:r>
              <a:rPr lang="en-US" altLang="zh-CN" sz="4000" b="1" dirty="0" err="1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工作月报表</a:t>
            </a:r>
            <a:b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表</a:t>
            </a:r>
            <a:r>
              <a:rPr lang="en-GB" altLang="zh-CN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：梅毒和乙肝（由表</a:t>
            </a:r>
            <a:r>
              <a:rPr lang="en-GB" altLang="zh-CN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2-I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en-GB" altLang="zh-CN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2-II</a:t>
            </a:r>
            <a:r>
              <a:rPr lang="zh-CN" altLang="en-US" sz="4000" b="1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汇总</a:t>
            </a:r>
            <a:r>
              <a:rPr lang="zh-CN" altLang="en-US" sz="3600" dirty="0" smtClean="0">
                <a:solidFill>
                  <a:srgbClr val="000000"/>
                </a:solidFill>
              </a:rPr>
              <a:t>）</a:t>
            </a:r>
            <a:endParaRPr lang="en-GB" sz="3600" dirty="0" smtClean="0">
              <a:solidFill>
                <a:srgbClr val="000000"/>
              </a:solidFill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211138" y="1600200"/>
            <a:ext cx="8932862" cy="4756150"/>
          </a:xfrm>
        </p:spPr>
        <p:txBody>
          <a:bodyPr/>
          <a:lstStyle/>
          <a:p>
            <a:pPr marL="271463" indent="-271463" eaLnBrk="1" hangingPunct="1"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每月汇总预防梅毒和乙肝母婴传播数据</a:t>
            </a:r>
            <a:endParaRPr lang="en-GB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271463" indent="-271463" eaLnBrk="1" hangingPunct="1">
              <a:spcBef>
                <a:spcPts val="600"/>
              </a:spcBef>
              <a:buFont typeface="Arial" pitchFamily="34" charset="0"/>
              <a:buNone/>
              <a:defRPr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是汇总表，由以下表格汇总：</a:t>
            </a:r>
          </a:p>
          <a:p>
            <a:pPr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2-I:	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产前保健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机构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和住院分娩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预防梅毒和乙肝母婴传播服务情况 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2-II:	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妇幼保健机构汇总非住院分娩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ja-JP" altLang="en-US" sz="2800" dirty="0" smtClean="0">
                <a:latin typeface="华文楷体" pitchFamily="2" charset="-122"/>
                <a:ea typeface="华文楷体" pitchFamily="2" charset="-122"/>
              </a:rPr>
              <a:t>预防梅毒和乙肝母婴传播服务情况及辖区数据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buFont typeface="Arial" pitchFamily="34" charset="0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2-II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按照村级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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乡镇级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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sym typeface="Wingdings 3" pitchFamily="18" charset="2"/>
              </a:rPr>
              <a:t>县级逐级报告，由县（市、区）级汇总完成</a:t>
            </a:r>
            <a:endParaRPr lang="en-GB" altLang="zh-CN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06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1AC1B7B-18AD-4560-9423-3D9E471836D8}" type="slidenum">
              <a:rPr lang="en-US" altLang="zh-CN" smtClean="0">
                <a:solidFill>
                  <a:schemeClr val="tx1"/>
                </a:solidFill>
              </a:rPr>
              <a:pPr/>
              <a:t>41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73075" y="274638"/>
            <a:ext cx="8229600" cy="8826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表  </a:t>
            </a:r>
            <a:r>
              <a:rPr lang="de-DE" altLang="zh-CN" sz="4000" b="1" smtClean="0">
                <a:latin typeface="华文新魏" pitchFamily="2" charset="-122"/>
                <a:ea typeface="华文新魏" pitchFamily="2" charset="-122"/>
              </a:rPr>
              <a:t>2</a:t>
            </a:r>
            <a:endParaRPr lang="en-GB" altLang="zh-CN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75" y="1157288"/>
            <a:ext cx="8008938" cy="4887912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2-I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接受初次产前保健的孕妇数 </a:t>
            </a:r>
            <a:r>
              <a:rPr lang="de-DE" dirty="0" smtClean="0">
                <a:latin typeface="华文楷体" pitchFamily="2" charset="-122"/>
                <a:ea typeface="华文楷体" pitchFamily="2" charset="-122"/>
                <a:sym typeface="Wingdings 3"/>
              </a:rPr>
              <a:t></a:t>
            </a: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接受梅毒、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检测孕妇数 </a:t>
            </a:r>
            <a:r>
              <a:rPr lang="de-DE" dirty="0" smtClean="0">
                <a:latin typeface="华文楷体" pitchFamily="2" charset="-122"/>
                <a:ea typeface="华文楷体" pitchFamily="2" charset="-122"/>
                <a:sym typeface="Wingdings 3"/>
              </a:rPr>
              <a:t></a:t>
            </a: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梅毒感染、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阳性孕妇数  </a:t>
            </a:r>
            <a:endParaRPr lang="de-DE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住院分娩产妇数 </a:t>
            </a:r>
            <a:r>
              <a:rPr lang="de-DE" dirty="0" smtClean="0">
                <a:latin typeface="华文楷体" pitchFamily="2" charset="-122"/>
                <a:ea typeface="华文楷体" pitchFamily="2" charset="-122"/>
                <a:sym typeface="Wingdings 3"/>
              </a:rPr>
              <a:t></a:t>
            </a: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仅产时接受梅毒、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检测产妇数</a:t>
            </a:r>
            <a:r>
              <a:rPr lang="de-DE" dirty="0" smtClean="0">
                <a:latin typeface="华文楷体" pitchFamily="2" charset="-122"/>
                <a:ea typeface="华文楷体" pitchFamily="2" charset="-122"/>
                <a:sym typeface="Wingdings 3"/>
              </a:rPr>
              <a:t> 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梅毒感染、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阳性产妇数</a:t>
            </a:r>
            <a:endParaRPr lang="de-DE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de-DE" dirty="0" smtClean="0">
                <a:latin typeface="华文楷体" pitchFamily="2" charset="-122"/>
                <a:ea typeface="华文楷体" pitchFamily="2" charset="-122"/>
              </a:rPr>
              <a:t>2-II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  <a:sym typeface="Wingdings 3"/>
              </a:rPr>
              <a:t>非住院分娩产妇数 </a:t>
            </a:r>
            <a:r>
              <a:rPr lang="de-DE" dirty="0" smtClean="0">
                <a:latin typeface="华文楷体" pitchFamily="2" charset="-122"/>
                <a:ea typeface="华文楷体" pitchFamily="2" charset="-122"/>
                <a:sym typeface="Wingdings 3"/>
              </a:rPr>
              <a:t>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接受梅毒、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检测产妇数</a:t>
            </a:r>
            <a:r>
              <a:rPr lang="de-DE" altLang="zh-CN" dirty="0" smtClean="0">
                <a:latin typeface="华文楷体" pitchFamily="2" charset="-122"/>
                <a:ea typeface="华文楷体" pitchFamily="2" charset="-122"/>
                <a:sym typeface="Wingdings 3"/>
              </a:rPr>
              <a:t> 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梅毒感染、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dirty="0" err="1" smtClean="0">
                <a:latin typeface="华文楷体" pitchFamily="2" charset="-122"/>
                <a:ea typeface="华文楷体" pitchFamily="2" charset="-122"/>
              </a:rPr>
              <a:t>HBsAg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阳性产妇数</a:t>
            </a:r>
            <a:endParaRPr lang="de-DE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08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25F76-2338-48AA-9FB5-0C59AA50CC07}" type="slidenum">
              <a:rPr lang="en-US" altLang="zh-CN" smtClean="0">
                <a:solidFill>
                  <a:schemeClr val="tx1"/>
                </a:solidFill>
              </a:rPr>
              <a:pPr/>
              <a:t>42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A55511-F0BD-4F79-8FED-DF3D08614796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  <p:pic>
        <p:nvPicPr>
          <p:cNvPr id="4710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9700" y="182563"/>
            <a:ext cx="6134100" cy="66722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EB9D64-23C0-4B92-990E-8D104B6CFA9A}" type="slidenum">
              <a:rPr lang="en-US" altLang="zh-CN" smtClean="0"/>
              <a:pPr/>
              <a:t>44</a:t>
            </a:fld>
            <a:endParaRPr lang="en-US" altLang="zh-CN" smtClean="0"/>
          </a:p>
        </p:txBody>
      </p:sp>
      <p:sp>
        <p:nvSpPr>
          <p:cNvPr id="48131" name="Rectangle 1"/>
          <p:cNvSpPr>
            <a:spLocks noGrp="1" noChangeArrowheads="1"/>
          </p:cNvSpPr>
          <p:nvPr>
            <p:ph idx="1"/>
          </p:nvPr>
        </p:nvSpPr>
        <p:spPr>
          <a:xfrm>
            <a:off x="715963" y="808038"/>
            <a:ext cx="7532687" cy="5354637"/>
          </a:xfrm>
        </p:spPr>
        <p:txBody>
          <a:bodyPr wrap="none" anchor="ctr">
            <a:spAutoFit/>
          </a:bodyPr>
          <a:lstStyle/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婚前保健人群艾滋病咨询率（总）：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[</a:t>
            </a: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（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Z3+Z4</a:t>
            </a: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）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/</a:t>
            </a: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（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Z1+Z2</a:t>
            </a: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）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] *100%</a:t>
            </a:r>
            <a:endParaRPr lang="en-US" altLang="zh-CN" sz="1800" b="1" smtClean="0">
              <a:latin typeface="Arial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婚前保健人群艾滋病咨询率（男）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[Z3/Z1] *100%</a:t>
            </a:r>
            <a:endParaRPr lang="en-US" altLang="zh-CN" sz="1800" b="1" smtClean="0">
              <a:latin typeface="Arial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  <a:cs typeface="Times New Roman" pitchFamily="18" charset="0"/>
              </a:rPr>
              <a:t>婚前保健人群艾滋病咨询率（女）</a:t>
            </a:r>
            <a:r>
              <a:rPr lang="en-US" altLang="zh-CN" sz="1800" b="1" smtClean="0">
                <a:latin typeface="宋体" pitchFamily="2" charset="-122"/>
                <a:cs typeface="Times New Roman" pitchFamily="18" charset="0"/>
              </a:rPr>
              <a:t>[Z4/Z2] *100%</a:t>
            </a:r>
            <a:endParaRPr lang="en-US" altLang="zh-CN" sz="1800" b="1" smtClean="0">
              <a:latin typeface="Arial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婚前保健人群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检测率（总）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Z5+Z6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Z1+Z2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婚前保健人群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检测率（男）</a:t>
            </a:r>
            <a:r>
              <a:rPr lang="en-US" altLang="zh-CN" sz="1800" b="1" smtClean="0">
                <a:latin typeface="宋体" pitchFamily="2" charset="-122"/>
              </a:rPr>
              <a:t>[Z5/Z1]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婚前保健人群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检测率（女）</a:t>
            </a:r>
            <a:r>
              <a:rPr lang="en-US" altLang="zh-CN" sz="1800" b="1" smtClean="0">
                <a:latin typeface="宋体" pitchFamily="2" charset="-122"/>
              </a:rPr>
              <a:t>[Z6/Z2]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产妇总数：</a:t>
            </a:r>
            <a:r>
              <a:rPr lang="en-US" altLang="zh-CN" sz="1800" b="1" smtClean="0">
                <a:latin typeface="宋体" pitchFamily="2" charset="-122"/>
              </a:rPr>
              <a:t>Z13+Z22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产妇咨询数：</a:t>
            </a:r>
            <a:r>
              <a:rPr lang="en-US" altLang="zh-CN" sz="1800" b="1" smtClean="0">
                <a:latin typeface="宋体" pitchFamily="2" charset="-122"/>
              </a:rPr>
              <a:t>Z14+Z16+Z23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产妇检测数：</a:t>
            </a:r>
            <a:r>
              <a:rPr lang="en-US" altLang="zh-CN" sz="1800" b="1" smtClean="0">
                <a:latin typeface="宋体" pitchFamily="2" charset="-122"/>
              </a:rPr>
              <a:t>Z15+Z17+Z24+Z25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产妇孕期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检测数：</a:t>
            </a:r>
            <a:r>
              <a:rPr lang="en-US" altLang="zh-CN" sz="1800" b="1" smtClean="0">
                <a:latin typeface="宋体" pitchFamily="2" charset="-122"/>
              </a:rPr>
              <a:t>Z15+Z24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孕产妇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咨询率：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Z14+Z16+Z23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Z13+Z22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孕产妇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Z15+Z17+Z24+Z25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Z13+Z22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住院分娩产妇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Z15+Z17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Z13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非住院分娩产妇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Z24+Z25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Z22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孕产妇孕期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检测率：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Z15+Z24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Z13+Z22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zh-CN" altLang="en-US" sz="1800" b="1" smtClean="0">
                <a:latin typeface="宋体" pitchFamily="2" charset="-122"/>
              </a:rPr>
              <a:t>孕产妇孕期</a:t>
            </a: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检测比例：</a:t>
            </a:r>
            <a:r>
              <a:rPr lang="en-US" altLang="zh-CN" sz="1800" b="1" smtClean="0">
                <a:latin typeface="宋体" pitchFamily="2" charset="-122"/>
              </a:rPr>
              <a:t>[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Z15+Z24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/</a:t>
            </a:r>
            <a:r>
              <a:rPr lang="zh-CN" altLang="en-US" sz="1800" b="1" smtClean="0">
                <a:latin typeface="宋体" pitchFamily="2" charset="-122"/>
              </a:rPr>
              <a:t>（</a:t>
            </a:r>
            <a:r>
              <a:rPr lang="en-US" altLang="zh-CN" sz="1800" b="1" smtClean="0">
                <a:latin typeface="宋体" pitchFamily="2" charset="-122"/>
              </a:rPr>
              <a:t>Z15+Z17+Z24+Z25</a:t>
            </a:r>
            <a:r>
              <a:rPr lang="zh-CN" altLang="en-US" sz="1800" b="1" smtClean="0">
                <a:latin typeface="宋体" pitchFamily="2" charset="-122"/>
              </a:rPr>
              <a:t>）</a:t>
            </a:r>
            <a:r>
              <a:rPr lang="en-US" altLang="zh-CN" sz="1800" b="1" smtClean="0">
                <a:latin typeface="宋体" pitchFamily="2" charset="-122"/>
              </a:rPr>
              <a:t>] *100%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感染孕产妇数：</a:t>
            </a:r>
            <a:r>
              <a:rPr lang="en-US" altLang="zh-CN" sz="1800" b="1" smtClean="0">
                <a:latin typeface="宋体" pitchFamily="2" charset="-122"/>
              </a:rPr>
              <a:t>Z12+Z18+Z26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Char char="•"/>
              <a:tabLst>
                <a:tab pos="800100" algn="l"/>
              </a:tabLst>
            </a:pPr>
            <a:r>
              <a:rPr lang="en-US" altLang="zh-CN" sz="1800" b="1" smtClean="0">
                <a:latin typeface="宋体" pitchFamily="2" charset="-122"/>
              </a:rPr>
              <a:t>HIV</a:t>
            </a:r>
            <a:r>
              <a:rPr lang="zh-CN" altLang="en-US" sz="1800" b="1" smtClean="0">
                <a:latin typeface="宋体" pitchFamily="2" charset="-122"/>
              </a:rPr>
              <a:t>感染产妇数：</a:t>
            </a:r>
            <a:r>
              <a:rPr lang="en-US" altLang="zh-CN" sz="1800" b="1" smtClean="0">
                <a:latin typeface="宋体" pitchFamily="2" charset="-122"/>
              </a:rPr>
              <a:t>Z19+Z27</a:t>
            </a:r>
            <a:endParaRPr lang="en-US" altLang="zh-CN" sz="1800" b="1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  <a:tabLst>
                <a:tab pos="800100" algn="l"/>
              </a:tabLst>
            </a:pPr>
            <a:r>
              <a:rPr lang="en-US" altLang="zh-CN" sz="1800" b="1" smtClean="0">
                <a:latin typeface="Arial" pitchFamily="34" charset="0"/>
              </a:rPr>
              <a:t>HIV</a:t>
            </a:r>
            <a:r>
              <a:rPr lang="zh-CN" altLang="en-US" sz="1800" b="1" smtClean="0">
                <a:latin typeface="Arial" pitchFamily="34" charset="0"/>
              </a:rPr>
              <a:t>感染产妇所娩活产数：</a:t>
            </a:r>
            <a:r>
              <a:rPr lang="en-US" altLang="zh-CN" sz="1800" b="1" smtClean="0">
                <a:latin typeface="Arial" pitchFamily="34" charset="0"/>
              </a:rPr>
              <a:t>Z21+Z29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747BC8-C722-4A9B-94F3-42A2F74BC086}" type="slidenum">
              <a:rPr lang="en-US" altLang="zh-CN" smtClean="0"/>
              <a:pPr/>
              <a:t>45</a:t>
            </a:fld>
            <a:endParaRPr lang="en-US" altLang="zh-CN" smtClean="0"/>
          </a:p>
        </p:txBody>
      </p:sp>
      <p:pic>
        <p:nvPicPr>
          <p:cNvPr id="4915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44600" y="77788"/>
            <a:ext cx="7045325" cy="67802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xfrm>
            <a:off x="457200" y="350838"/>
            <a:ext cx="8229600" cy="4525962"/>
          </a:xfrm>
        </p:spPr>
        <p:txBody>
          <a:bodyPr/>
          <a:lstStyle/>
          <a:p>
            <a:r>
              <a:rPr lang="en-US" altLang="zh-CN" sz="2400" b="1" smtClean="0"/>
              <a:t>产妇总数：Z13+Z22</a:t>
            </a:r>
          </a:p>
          <a:p>
            <a:endParaRPr lang="zh-CN" altLang="zh-CN" sz="2400" b="1" smtClean="0"/>
          </a:p>
          <a:p>
            <a:r>
              <a:rPr lang="en-US" altLang="zh-CN" sz="2400" b="1" smtClean="0"/>
              <a:t>孕产妇梅毒检测率：[（S6+S7+S17）/（Z13+Z22）]*100%</a:t>
            </a:r>
          </a:p>
          <a:p>
            <a:endParaRPr lang="en-US" altLang="zh-CN" sz="2400" b="1" smtClean="0"/>
          </a:p>
          <a:p>
            <a:r>
              <a:rPr lang="en-US" altLang="zh-CN" sz="2400" b="1" smtClean="0"/>
              <a:t>孕产妇孕期梅毒检测率：[S2/S1]*100%</a:t>
            </a:r>
          </a:p>
          <a:p>
            <a:endParaRPr lang="zh-CN" altLang="zh-CN" sz="2400" b="1" smtClean="0"/>
          </a:p>
          <a:p>
            <a:r>
              <a:rPr lang="en-US" altLang="zh-CN" sz="2400" b="1" smtClean="0"/>
              <a:t>孕产妇乙肝表面抗原检测率：[（S11+S12+S20）/（Z13+Z22）]*100%</a:t>
            </a:r>
          </a:p>
          <a:p>
            <a:endParaRPr lang="zh-CN" altLang="zh-CN" sz="2400" b="1" smtClean="0"/>
          </a:p>
          <a:p>
            <a:r>
              <a:rPr lang="en-US" altLang="zh-CN" sz="2400" b="1" smtClean="0"/>
              <a:t>孕产妇孕期乙肝表面抗原检测率：[S4/S1]*100%</a:t>
            </a:r>
          </a:p>
          <a:p>
            <a:endParaRPr lang="zh-CN" altLang="zh-CN" sz="2400" b="1" smtClean="0"/>
          </a:p>
          <a:p>
            <a:r>
              <a:rPr lang="en-US" altLang="zh-CN" sz="2400" b="1" smtClean="0"/>
              <a:t>乙肝表面抗原阳性孕产妇所生新生儿注射乙肝免疫球蛋白的比例，计算公式：（S16+S23）/（S15+S22）*100%</a:t>
            </a:r>
            <a:endParaRPr lang="zh-CN" altLang="zh-CN" sz="2400" b="1" smtClean="0"/>
          </a:p>
          <a:p>
            <a:endParaRPr lang="zh-CN" altLang="en-US" sz="2400" b="1" smtClean="0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E9B7418-5290-492E-9B83-9579905F175D}" type="slidenum">
              <a:rPr lang="en-US" altLang="zh-CN" smtClean="0"/>
              <a:pPr/>
              <a:t>46</a:t>
            </a:fld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274638"/>
            <a:ext cx="7693025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de-DE" altLang="zh-CN" sz="3600" b="1" dirty="0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感染个案登记卡：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表</a:t>
            </a:r>
            <a:r>
              <a:rPr lang="de-DE" altLang="zh-CN" sz="3600" b="1" dirty="0" smtClean="0">
                <a:latin typeface="华文新魏" pitchFamily="2" charset="-122"/>
                <a:ea typeface="华文新魏" pitchFamily="2" charset="-122"/>
              </a:rPr>
              <a:t>3-I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de-DE" altLang="zh-CN" sz="3600" b="1" dirty="0" smtClean="0">
                <a:latin typeface="华文新魏" pitchFamily="2" charset="-122"/>
                <a:ea typeface="华文新魏" pitchFamily="2" charset="-122"/>
              </a:rPr>
              <a:t>3-II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de-DE" altLang="zh-CN" sz="3600" b="1" dirty="0" smtClean="0">
                <a:latin typeface="华文新魏" pitchFamily="2" charset="-122"/>
                <a:ea typeface="华文新魏" pitchFamily="2" charset="-122"/>
              </a:rPr>
              <a:t>3-III</a:t>
            </a:r>
            <a:endParaRPr lang="en-GB" altLang="zh-CN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527050" y="1600200"/>
            <a:ext cx="8159750" cy="49768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3-I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感染孕产妇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婚检妇女基本情况登记卡（数据来源：婚前保健机构、产前保健门诊、助产机构）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3-II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感染孕产妇妊娠及所生儿童登记卡（数据来源：助产机构）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sz="2800" b="1" smtClean="0">
                <a:latin typeface="华文楷体" pitchFamily="2" charset="-122"/>
                <a:ea typeface="华文楷体" pitchFamily="2" charset="-122"/>
              </a:rPr>
              <a:t>3-III</a:t>
            </a:r>
            <a:r>
              <a:rPr lang="zh-CN" altLang="en-US" sz="2800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感染产妇及所生儿童随访登记卡（数据来源：随访机构、妇幼保健机构）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0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149960-373F-45A5-A7E2-41129FDC61FD}" type="slidenum">
              <a:rPr lang="en-US" altLang="zh-CN" smtClean="0">
                <a:solidFill>
                  <a:schemeClr val="tx1"/>
                </a:solidFill>
              </a:rPr>
              <a:pPr/>
              <a:t>47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zh-CN" sz="4000" b="1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感染个案登记卡：表</a:t>
            </a:r>
            <a:r>
              <a:rPr lang="de-DE" altLang="zh-CN" sz="4000" b="1" smtClean="0">
                <a:latin typeface="华文新魏" pitchFamily="2" charset="-122"/>
                <a:ea typeface="华文新魏" pitchFamily="2" charset="-122"/>
              </a:rPr>
              <a:t>3-I</a:t>
            </a:r>
            <a:endParaRPr lang="en-GB" altLang="zh-CN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感染孕产妇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婚检妇女基本情况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感染相关情况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配偶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性伴侣</a:t>
            </a:r>
          </a:p>
          <a:p>
            <a:pPr marL="514350" indent="-514350" eaLnBrk="1" hangingPunct="1">
              <a:buFont typeface="Calibri" pitchFamily="34" charset="0"/>
              <a:buAutoNum type="arabicPeriod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本次接受与否艾滋病母婴传播服务情况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222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C65470C-6635-48A0-A813-E69460946EFC}" type="slidenum">
              <a:rPr lang="en-US" altLang="zh-CN" smtClean="0">
                <a:solidFill>
                  <a:schemeClr val="tx1"/>
                </a:solidFill>
              </a:rPr>
              <a:pPr/>
              <a:t>48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感染个案登记卡：表</a:t>
            </a:r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3-II</a:t>
            </a:r>
            <a:endParaRPr lang="en-GB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本次妊娠、孕产期保健及分娩情况</a:t>
            </a: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孕产妇抗艾滋病病毒药物应用情况</a:t>
            </a: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孕产妇复方新诺明用药情况</a:t>
            </a: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孕产妇相关检测情况</a:t>
            </a: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新生婴儿情况</a:t>
            </a:r>
          </a:p>
          <a:p>
            <a:pPr marL="514350" indent="-514350"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新生婴儿抗艾滋病病毒药物应用情况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25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BE27A8A-C8A8-40F1-973A-A83C287496E9}" type="slidenum">
              <a:rPr lang="en-US" altLang="zh-CN" smtClean="0">
                <a:solidFill>
                  <a:schemeClr val="tx1"/>
                </a:solidFill>
              </a:rPr>
              <a:pPr/>
              <a:t>49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>
          <a:xfrm>
            <a:off x="722313" y="2500313"/>
            <a:ext cx="7772400" cy="2057400"/>
          </a:xfrm>
        </p:spPr>
        <p:txBody>
          <a:bodyPr/>
          <a:lstStyle/>
          <a:p>
            <a:pPr marL="439738" indent="-439738" eaLnBrk="1" hangingPunct="1">
              <a:lnSpc>
                <a:spcPct val="150000"/>
              </a:lnSpc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一、什么是督导与评估？</a:t>
            </a:r>
            <a:br>
              <a:rPr lang="zh-CN" altLang="en-US" b="1" smtClean="0">
                <a:latin typeface="华文楷体" pitchFamily="2" charset="-122"/>
                <a:ea typeface="华文楷体" pitchFamily="2" charset="-122"/>
              </a:rPr>
            </a:b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为什么督导与评估很重要？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type="body" idx="1"/>
          </p:nvPr>
        </p:nvSpPr>
        <p:spPr>
          <a:xfrm>
            <a:off x="722313" y="900113"/>
            <a:ext cx="7772400" cy="95726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讲座</a:t>
            </a:r>
          </a:p>
        </p:txBody>
      </p:sp>
      <p:sp>
        <p:nvSpPr>
          <p:cNvPr id="819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50E0C0-E086-4370-A527-F42BD23DA8ED}" type="slidenum">
              <a:rPr lang="en-US" altLang="zh-CN" smtClean="0">
                <a:solidFill>
                  <a:schemeClr val="tx1"/>
                </a:solidFill>
              </a:rPr>
              <a:pPr/>
              <a:t>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感染个案登记卡：表</a:t>
            </a:r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3-III</a:t>
            </a:r>
            <a:endParaRPr lang="en-GB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771525" y="1600200"/>
            <a:ext cx="7243763" cy="4525963"/>
          </a:xfrm>
        </p:spPr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 eaLnBrk="1" hangingPunct="1">
              <a:lnSpc>
                <a:spcPct val="150000"/>
              </a:lnSpc>
            </a:pP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感染妇女随访情况</a:t>
            </a:r>
          </a:p>
          <a:p>
            <a:pPr marL="514350" indent="-514350" eaLnBrk="1" hangingPunct="1">
              <a:lnSpc>
                <a:spcPct val="150000"/>
              </a:lnSpc>
            </a:pP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暴露儿童随访情况</a:t>
            </a:r>
          </a:p>
          <a:p>
            <a:pPr marL="514350" indent="-514350" eaLnBrk="1" hangingPunct="1">
              <a:lnSpc>
                <a:spcPct val="150000"/>
              </a:lnSpc>
            </a:pPr>
            <a:endParaRPr lang="en-GB" altLang="zh-CN" smtClean="0"/>
          </a:p>
        </p:txBody>
      </p:sp>
      <p:sp>
        <p:nvSpPr>
          <p:cNvPr id="5427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BAC6A55-52F0-4027-A70C-731E83F8C38E}" type="slidenum">
              <a:rPr lang="en-US" altLang="zh-CN" smtClean="0">
                <a:solidFill>
                  <a:schemeClr val="tx1"/>
                </a:solidFill>
              </a:rPr>
              <a:pPr/>
              <a:t>50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梅毒感染个案登记卡：表</a:t>
            </a:r>
            <a:r>
              <a:rPr lang="de-DE" altLang="zh-CN" sz="3600" b="1" smtClean="0">
                <a:latin typeface="华文新魏" pitchFamily="2" charset="-122"/>
                <a:ea typeface="华文新魏" pitchFamily="2" charset="-122"/>
              </a:rPr>
              <a:t>4-I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de-DE" altLang="zh-CN" sz="3600" b="1" smtClean="0">
                <a:latin typeface="华文新魏" pitchFamily="2" charset="-122"/>
                <a:ea typeface="华文新魏" pitchFamily="2" charset="-122"/>
              </a:rPr>
              <a:t>4-II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、表</a:t>
            </a:r>
            <a:r>
              <a:rPr lang="de-DE" altLang="zh-CN" sz="3600" b="1" smtClean="0">
                <a:latin typeface="华文新魏" pitchFamily="2" charset="-122"/>
                <a:ea typeface="华文新魏" pitchFamily="2" charset="-122"/>
              </a:rPr>
              <a:t>4-III</a:t>
            </a:r>
            <a:endParaRPr lang="en-GB" altLang="zh-CN" sz="36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682625" y="1379538"/>
            <a:ext cx="7561263" cy="4976812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ja-JP" altLang="en-US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4-I</a:t>
            </a:r>
            <a:r>
              <a:rPr lang="ja-JP" altLang="en-US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梅毒感染孕产妇登记卡（数据来源：产前保健门诊、助产机构） </a:t>
            </a:r>
          </a:p>
          <a:p>
            <a:pPr>
              <a:buFont typeface="Arial" pitchFamily="34" charset="0"/>
              <a:buNone/>
            </a:pPr>
            <a:r>
              <a:rPr lang="ja-JP" altLang="en-US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4-II</a:t>
            </a:r>
            <a:r>
              <a:rPr lang="ja-JP" altLang="en-US" b="1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梅毒感染产妇及所生婴儿登记卡（数据来源：助产机构、随访机构、妇幼保健机构）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表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4-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III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：梅毒感染孕产妇及所生儿童随访登记卡（数据来源：随访机构、妇幼保健机构）</a:t>
            </a:r>
          </a:p>
        </p:txBody>
      </p:sp>
      <p:sp>
        <p:nvSpPr>
          <p:cNvPr id="5530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F9FCD6-6821-4DB0-94BA-81798BE16A13}" type="slidenum">
              <a:rPr lang="en-US" altLang="zh-CN" smtClean="0">
                <a:solidFill>
                  <a:schemeClr val="tx1"/>
                </a:solidFill>
              </a:rPr>
              <a:pPr/>
              <a:t>51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梅毒感染个案登记卡：表</a:t>
            </a:r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4-I</a:t>
            </a:r>
            <a:endParaRPr lang="en-GB" altLang="zh-CN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 eaLnBrk="1" hangingPunct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梅毒感染孕产妇基本情况</a:t>
            </a:r>
          </a:p>
          <a:p>
            <a:pPr marL="514350" indent="-514350" eaLnBrk="1" hangingPunct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梅毒感染相关情况</a:t>
            </a:r>
          </a:p>
          <a:p>
            <a:pPr marL="514350" indent="-514350" eaLnBrk="1" hangingPunct="1">
              <a:lnSpc>
                <a:spcPct val="150000"/>
              </a:lnSpc>
              <a:buFont typeface="Calibri" pitchFamily="34" charset="0"/>
              <a:buAutoNum type="arabicPeriod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孕产妇本次妊娠梅毒诊断检测情况</a:t>
            </a:r>
          </a:p>
        </p:txBody>
      </p:sp>
      <p:sp>
        <p:nvSpPr>
          <p:cNvPr id="5632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3931651-73F6-4F73-AA58-7C1CCD2136BE}" type="slidenum">
              <a:rPr lang="en-US" altLang="zh-CN" smtClean="0">
                <a:solidFill>
                  <a:schemeClr val="tx1"/>
                </a:solidFill>
              </a:rPr>
              <a:pPr/>
              <a:t>52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梅毒感染个案登记卡：表</a:t>
            </a:r>
            <a:r>
              <a:rPr lang="de-DE" altLang="zh-CN" sz="4000" b="1" smtClean="0">
                <a:latin typeface="华文新魏" pitchFamily="2" charset="-122"/>
                <a:ea typeface="华文新魏" pitchFamily="2" charset="-122"/>
              </a:rPr>
              <a:t>4-II</a:t>
            </a:r>
            <a:endParaRPr lang="en-GB" altLang="zh-CN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  <a:r>
              <a:rPr lang="en-US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孕产妇本次妊娠及分娩情况 </a:t>
            </a: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孕产妇梅毒药物应用情况 </a:t>
            </a: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孕产妇及所生婴儿出生时梅毒检测情况 </a:t>
            </a:r>
            <a:endParaRPr lang="zh-CN" altLang="en-US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梅毒感染孕产妇所生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新生儿</a:t>
            </a:r>
            <a:r>
              <a:rPr lang="ja-JP" altLang="en-US" dirty="0" smtClean="0">
                <a:latin typeface="华文楷体" pitchFamily="2" charset="-122"/>
                <a:ea typeface="华文楷体" pitchFamily="2" charset="-122"/>
              </a:rPr>
              <a:t>情况，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预防性治疗情况 </a:t>
            </a:r>
          </a:p>
          <a:p>
            <a:pPr marL="514350" indent="-514350" eaLnBrk="1" hangingPunct="1">
              <a:defRPr/>
            </a:pPr>
            <a:endParaRPr lang="en-GB" dirty="0" smtClean="0"/>
          </a:p>
        </p:txBody>
      </p:sp>
      <p:sp>
        <p:nvSpPr>
          <p:cNvPr id="5734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BD867E-EDD8-4A5B-A92A-887DB34ECAB5}" type="slidenum">
              <a:rPr lang="en-US" altLang="zh-CN" smtClean="0">
                <a:solidFill>
                  <a:schemeClr val="tx1"/>
                </a:solidFill>
              </a:rPr>
              <a:pPr/>
              <a:t>53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smtClean="0">
                <a:latin typeface="华文新魏" pitchFamily="2" charset="-122"/>
                <a:ea typeface="华文新魏" pitchFamily="2" charset="-122"/>
              </a:rPr>
              <a:t>梅毒感染个案登记卡：表</a:t>
            </a:r>
            <a:r>
              <a:rPr lang="de-DE" altLang="zh-CN" b="1" smtClean="0">
                <a:latin typeface="华文新魏" pitchFamily="2" charset="-122"/>
                <a:ea typeface="华文新魏" pitchFamily="2" charset="-122"/>
              </a:rPr>
              <a:t>4-III</a:t>
            </a:r>
            <a:endParaRPr lang="zh-CN" altLang="en-US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83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本表收集下列相关信息：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梅毒感染产妇所生儿童生长发育情况、相关疾病与症状，梅毒检测情况；</a:t>
            </a:r>
          </a:p>
          <a:p>
            <a:pPr>
              <a:lnSpc>
                <a:spcPct val="150000"/>
              </a:lnSpc>
            </a:pPr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梅毒感染孕产妇所生儿童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诊断情况</a:t>
            </a:r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，包括临床体检、实验室检测结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；以及感染后的治疗情况等</a:t>
            </a:r>
          </a:p>
        </p:txBody>
      </p:sp>
      <p:sp>
        <p:nvSpPr>
          <p:cNvPr id="5837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C64EF2-5572-4FE2-8288-39DA828C67BA}" type="slidenum">
              <a:rPr lang="en-US" altLang="zh-CN" smtClean="0">
                <a:solidFill>
                  <a:schemeClr val="tx1"/>
                </a:solidFill>
              </a:rPr>
              <a:pPr/>
              <a:t>54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iPMTCT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数据报告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b="1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数据流</a:t>
            </a:r>
            <a:endParaRPr lang="en-GB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939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3F60B1B-1F73-4566-9268-E1F1F8A020D0}" type="slidenum">
              <a:rPr lang="en-US" altLang="zh-CN" smtClean="0">
                <a:solidFill>
                  <a:schemeClr val="tx1"/>
                </a:solidFill>
              </a:rPr>
              <a:pPr/>
              <a:t>55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时限要求（</a:t>
            </a: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mtClean="0"/>
          </a:p>
        </p:txBody>
      </p:sp>
      <p:sp>
        <p:nvSpPr>
          <p:cNvPr id="60419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42C7B3-44FD-46F9-ADBA-5F3B96769390}" type="slidenum">
              <a:rPr lang="en-US" altLang="zh-CN" smtClean="0">
                <a:solidFill>
                  <a:schemeClr val="tx1"/>
                </a:solidFill>
              </a:rPr>
              <a:pPr/>
              <a:t>56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graphicFrame>
        <p:nvGraphicFramePr>
          <p:cNvPr id="5" name="Table 6"/>
          <p:cNvGraphicFramePr>
            <a:graphicFrameLocks noGrp="1"/>
          </p:cNvGraphicFramePr>
          <p:nvPr>
            <p:ph idx="1"/>
          </p:nvPr>
        </p:nvGraphicFramePr>
        <p:xfrm>
          <a:off x="941388" y="2503488"/>
          <a:ext cx="7355541" cy="294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3612"/>
                <a:gridCol w="2891929"/>
              </a:tblGrid>
              <a:tr h="79887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级别</a:t>
                      </a:r>
                      <a:endParaRPr kumimoji="0" lang="en-GB" altLang="en-US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报告时限</a:t>
                      </a:r>
                      <a:endParaRPr kumimoji="0" lang="en-GB" altLang="en-US" sz="2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anchor="ctr"/>
                </a:tc>
              </a:tr>
              <a:tr h="714783">
                <a:tc>
                  <a:txBody>
                    <a:bodyPr/>
                    <a:lstStyle/>
                    <a:p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各级医疗保健机构到县级</a:t>
                      </a:r>
                      <a:endParaRPr lang="de-DE" sz="28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每月</a:t>
                      </a:r>
                      <a:r>
                        <a:rPr lang="de-DE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日以前</a:t>
                      </a:r>
                      <a:endParaRPr lang="en-GB" sz="28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71478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县级到省级</a:t>
                      </a:r>
                      <a:endParaRPr lang="de-DE" sz="28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每月</a:t>
                      </a:r>
                      <a:r>
                        <a:rPr lang="de-DE" altLang="zh-CN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10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日以前</a:t>
                      </a:r>
                      <a:endParaRPr lang="en-GB" altLang="zh-CN" sz="28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71478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省级到国家级</a:t>
                      </a:r>
                      <a:endParaRPr lang="en-GB" sz="2800" dirty="0" smtClean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每月</a:t>
                      </a:r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lang="de-DE" altLang="zh-CN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日以前</a:t>
                      </a:r>
                      <a:endParaRPr lang="en-GB" altLang="zh-CN" sz="2800" dirty="0">
                        <a:solidFill>
                          <a:schemeClr val="tx1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0437" name="TextBox 5"/>
          <p:cNvSpPr txBox="1">
            <a:spLocks noChangeArrowheads="1"/>
          </p:cNvSpPr>
          <p:nvPr/>
        </p:nvSpPr>
        <p:spPr bwMode="auto">
          <a:xfrm>
            <a:off x="941388" y="1492250"/>
            <a:ext cx="48593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工作月报表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时限要求</a:t>
            </a:r>
            <a:endParaRPr lang="en-GB" altLang="zh-CN" sz="40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865438"/>
          <a:ext cx="8229600" cy="2634223"/>
        </p:xfrm>
        <a:graphic>
          <a:graphicData uri="http://schemas.openxmlformats.org/drawingml/2006/table">
            <a:tbl>
              <a:tblPr/>
              <a:tblGrid>
                <a:gridCol w="1308100"/>
                <a:gridCol w="1987550"/>
                <a:gridCol w="2759075"/>
                <a:gridCol w="2174875"/>
              </a:tblGrid>
              <a:tr h="756360"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表</a:t>
                      </a:r>
                      <a:r>
                        <a:rPr kumimoji="0" lang="de-DE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3-I</a:t>
                      </a:r>
                      <a:endParaRPr kumimoji="0" lang="en-GB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表</a:t>
                      </a:r>
                      <a:r>
                        <a:rPr kumimoji="0" lang="de-DE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3-II</a:t>
                      </a:r>
                      <a:endParaRPr kumimoji="0" lang="en-GB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表</a:t>
                      </a:r>
                      <a:r>
                        <a:rPr kumimoji="0" lang="de-DE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3-III</a:t>
                      </a:r>
                      <a:endParaRPr kumimoji="0" lang="en-GB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8778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日内完成：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孕产妇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婚检妇女确诊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de-DE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感染孕产妇：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产后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周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人工终止妊娠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自然流产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暴露儿童满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6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9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12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、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18</a:t>
                      </a: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月随访</a:t>
                      </a: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6146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30EA0D-78CE-473C-A9D5-AF3537566513}" type="slidenum">
              <a:rPr lang="en-US" altLang="zh-CN" smtClean="0">
                <a:solidFill>
                  <a:schemeClr val="tx1"/>
                </a:solidFill>
              </a:rPr>
              <a:pPr/>
              <a:t>57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61461" name="TextBox 5"/>
          <p:cNvSpPr txBox="1">
            <a:spLocks noChangeArrowheads="1"/>
          </p:cNvSpPr>
          <p:nvPr/>
        </p:nvSpPr>
        <p:spPr bwMode="auto">
          <a:xfrm>
            <a:off x="698500" y="1371600"/>
            <a:ext cx="7531100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婚检妇女、感染孕产妇及所生儿童个案卡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28663" y="1706563"/>
          <a:ext cx="7958137" cy="3901440"/>
        </p:xfrm>
        <a:graphic>
          <a:graphicData uri="http://schemas.openxmlformats.org/drawingml/2006/table">
            <a:tbl>
              <a:tblPr/>
              <a:tblGrid>
                <a:gridCol w="840025"/>
                <a:gridCol w="1208458"/>
                <a:gridCol w="2770610"/>
                <a:gridCol w="3139044"/>
              </a:tblGrid>
              <a:tr h="371475">
                <a:tc>
                  <a:txBody>
                    <a:bodyPr/>
                    <a:lstStyle/>
                    <a:p>
                      <a:pPr marL="0" marR="0" lvl="0" indent="0" algn="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表</a:t>
                      </a:r>
                      <a:r>
                        <a:rPr kumimoji="0" lang="de-DE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4-I</a:t>
                      </a:r>
                      <a:endParaRPr kumimoji="0" lang="en-GB" alt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表</a:t>
                      </a:r>
                      <a:r>
                        <a:rPr kumimoji="0" lang="de-DE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4-II</a:t>
                      </a:r>
                      <a:endParaRPr kumimoji="0" lang="en-GB" alt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表</a:t>
                      </a:r>
                      <a:r>
                        <a:rPr kumimoji="0" lang="en-US" altLang="zh-CN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4-III</a:t>
                      </a:r>
                      <a:endParaRPr kumimoji="0" lang="en-GB" altLang="zh-CN" sz="2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5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日内完成：</a:t>
                      </a:r>
                      <a:endParaRPr kumimoji="0" lang="en-GB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孕产妇诊断梅毒感染</a:t>
                      </a:r>
                      <a:endParaRPr kumimoji="0" lang="en-GB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死胎死产或新生儿死亡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产妇分娩后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28</a:t>
                      </a: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天</a:t>
                      </a:r>
                      <a:endParaRPr kumimoji="0" lang="de-DE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孕产妇人工终止妊娠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AutoNum type="alphaLcPeriod"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自然流产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352425" marR="0" lvl="0" indent="-352425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a.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梅毒感染孕产妇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所生儿童满</a:t>
                      </a: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3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、</a:t>
                      </a: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6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、</a:t>
                      </a: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9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、</a:t>
                      </a: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12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、</a:t>
                      </a:r>
                      <a:r>
                        <a:rPr lang="en-GB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15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、</a:t>
                      </a: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18</a:t>
                      </a:r>
                      <a:r>
                        <a:rPr lang="ja-JP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月龄进行随访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，随访后</a:t>
                      </a:r>
                      <a:r>
                        <a:rPr lang="en-GB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5</a:t>
                      </a:r>
                      <a:r>
                        <a:rPr lang="zh-CN" altLang="en-US" sz="2400" kern="1200" dirty="0" smtClean="0">
                          <a:solidFill>
                            <a:schemeClr val="tx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日内上报，一旦诊断为先天梅毒、或排先天梅毒感染，或儿童随访过程中死亡，或明确失访后结案。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6248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6F57777-B261-4AD0-AEE4-234BFEA3216E}" type="slidenum">
              <a:rPr lang="en-US" altLang="zh-CN" smtClean="0">
                <a:solidFill>
                  <a:schemeClr val="tx1"/>
                </a:solidFill>
              </a:rPr>
              <a:pPr/>
              <a:t>58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sp>
        <p:nvSpPr>
          <p:cNvPr id="62484" name="TextBox 5"/>
          <p:cNvSpPr txBox="1">
            <a:spLocks noChangeArrowheads="1"/>
          </p:cNvSpPr>
          <p:nvPr/>
        </p:nvSpPr>
        <p:spPr bwMode="auto">
          <a:xfrm>
            <a:off x="741363" y="657225"/>
            <a:ext cx="75311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梅毒感染孕产妇及所生儿童个案卡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r>
              <a:rPr lang="zh-CN" altLang="en-US" sz="3500" smtClean="0">
                <a:latin typeface="微软雅黑" pitchFamily="34" charset="-122"/>
              </a:rPr>
              <a:t>数据信息收集、整理与上报流程</a:t>
            </a:r>
          </a:p>
        </p:txBody>
      </p:sp>
      <p:sp>
        <p:nvSpPr>
          <p:cNvPr id="63491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54B158-FDDB-4453-9003-3041EBE712E4}" type="slidenum">
              <a:rPr lang="en-US" altLang="zh-CN" smtClean="0"/>
              <a:pPr/>
              <a:t>59</a:t>
            </a:fld>
            <a:endParaRPr lang="en-US" altLang="zh-CN" smtClean="0"/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663" y="1092200"/>
            <a:ext cx="8686800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smtClean="0">
                <a:latin typeface="华文新魏" pitchFamily="2" charset="-122"/>
                <a:ea typeface="华文新魏" pitchFamily="2" charset="-122"/>
              </a:rPr>
              <a:t>督导与评估</a:t>
            </a:r>
            <a:r>
              <a:rPr lang="zh-CN" altLang="en-US" sz="3400" b="1" smtClean="0"/>
              <a:t>	</a:t>
            </a:r>
            <a:r>
              <a:rPr lang="en-US" altLang="zh-CN" sz="3400" b="1" smtClean="0"/>
              <a:t>Monitoring and Evaluation</a:t>
            </a:r>
          </a:p>
        </p:txBody>
      </p:sp>
      <p:sp>
        <p:nvSpPr>
          <p:cNvPr id="391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督导，监督指导</a:t>
            </a: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系统地、持续不断地收集与工作进展有关的信息，旨在提高工作效率和改善工作效果。（通过持续记录、定期报告的形式，对工作的关键部分进行常规追踪的过程。）</a:t>
            </a:r>
          </a:p>
          <a:p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评估，评价</a:t>
            </a: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定期对正在实施的工作或已完成的工作进行系统、客观的评价，旨在（评价干预或工作相应</a:t>
            </a:r>
            <a:r>
              <a:rPr lang="zh-CN" altLang="en-US" i="1" smtClean="0">
                <a:latin typeface="华文楷体" pitchFamily="2" charset="-122"/>
                <a:ea typeface="华文楷体" pitchFamily="2" charset="-122"/>
              </a:rPr>
              <a:t>指标 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测量值的变化）。</a:t>
            </a:r>
          </a:p>
        </p:txBody>
      </p:sp>
      <p:sp>
        <p:nvSpPr>
          <p:cNvPr id="922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81DEBD-EB0D-457A-A846-72AC1A27A13D}" type="slidenum">
              <a:rPr lang="en-US" altLang="zh-CN" smtClean="0">
                <a:solidFill>
                  <a:schemeClr val="tx1"/>
                </a:solidFill>
              </a:rPr>
              <a:pPr/>
              <a:t>6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Content Placeholder 5"/>
          <p:cNvSpPr>
            <a:spLocks noGrp="1"/>
          </p:cNvSpPr>
          <p:nvPr>
            <p:ph idx="1"/>
          </p:nvPr>
        </p:nvSpPr>
        <p:spPr>
          <a:xfrm>
            <a:off x="457200" y="792163"/>
            <a:ext cx="8442325" cy="100171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de-DE" altLang="zh-CN" b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管理信息系统：电子化网络直报系统</a:t>
            </a:r>
            <a:endParaRPr lang="de-DE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515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942FCBC-47C7-4A8A-8FC4-D41B832F732C}" type="slidenum">
              <a:rPr lang="en-US" altLang="zh-CN" smtClean="0">
                <a:solidFill>
                  <a:schemeClr val="tx1"/>
                </a:solidFill>
              </a:rPr>
              <a:pPr/>
              <a:t>60</a:t>
            </a:fld>
            <a:endParaRPr lang="en-US" altLang="zh-CN" smtClean="0">
              <a:solidFill>
                <a:schemeClr val="tx1"/>
              </a:solidFill>
            </a:endParaRP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" y="1641475"/>
            <a:ext cx="85979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9691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信息管理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5507038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信息管理包括：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核对数据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必要时进行数据修改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/</a:t>
            </a:r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订正 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  <a:p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必要时进行数据补报 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  <a:p>
            <a:r>
              <a:rPr lang="ja-JP" altLang="en-US" smtClean="0">
                <a:latin typeface="华文楷体" pitchFamily="2" charset="-122"/>
                <a:ea typeface="华文楷体" pitchFamily="2" charset="-122"/>
              </a:rPr>
              <a:t>进行数据查重</a:t>
            </a:r>
            <a:endParaRPr lang="zh-CN" altLang="en-US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不同地区、不同机构同一时期内阳性孕产妇的重复上报</a:t>
            </a:r>
            <a:endParaRPr lang="zh-CN" altLang="en-US" sz="360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同一个</a:t>
            </a: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感染孕产妇的相关咨询检测信息不能再孕期和产时多次报告</a:t>
            </a:r>
            <a:endParaRPr lang="zh-CN" altLang="en-US" sz="3600" smtClean="0">
              <a:latin typeface="华文楷体" pitchFamily="2" charset="-122"/>
              <a:ea typeface="华文楷体" pitchFamily="2" charset="-122"/>
            </a:endParaRPr>
          </a:p>
          <a:p>
            <a:pPr lvl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定期质控</a:t>
            </a:r>
            <a:endParaRPr lang="zh-CN" altLang="en-US" sz="36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54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79ECA8-6846-4131-919B-0010C85F81D3}" type="slidenum">
              <a:rPr lang="en-US" altLang="zh-CN" smtClean="0">
                <a:solidFill>
                  <a:schemeClr val="tx1"/>
                </a:solidFill>
              </a:rPr>
              <a:pPr/>
              <a:t>61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3978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数据储存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672013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个案登记卡必须在医疗保健机构妥善保管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始终确保个案登记卡和工作月报表的保密性，各类报表、特别是个案登记卡不能向任何无相应权限（无关）人员公开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研究或其他目的使用数据前，必须首先获得相应的权限</a:t>
            </a:r>
            <a:endParaRPr lang="de-DE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必须常规备份电子数据，安全保存</a:t>
            </a:r>
            <a:endParaRPr lang="en-GB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56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144D806-A0F0-48FE-BFA2-310B7AA54C9E}" type="slidenum">
              <a:rPr lang="en-US" altLang="zh-CN" smtClean="0">
                <a:solidFill>
                  <a:schemeClr val="tx1"/>
                </a:solidFill>
              </a:rPr>
              <a:pPr/>
              <a:t>62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3"/>
          <p:cNvSpPr>
            <a:spLocks noGrp="1"/>
          </p:cNvSpPr>
          <p:nvPr>
            <p:ph type="title"/>
          </p:nvPr>
        </p:nvSpPr>
        <p:spPr>
          <a:xfrm>
            <a:off x="1304925" y="2971800"/>
            <a:ext cx="6777038" cy="900113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现场督导与评估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type="body" idx="1"/>
          </p:nvPr>
        </p:nvSpPr>
        <p:spPr>
          <a:xfrm>
            <a:off x="658813" y="1758950"/>
            <a:ext cx="6858000" cy="97155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第三节</a:t>
            </a:r>
          </a:p>
        </p:txBody>
      </p:sp>
      <p:sp>
        <p:nvSpPr>
          <p:cNvPr id="6758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E6C5A0-8FCA-431D-B2FD-B059244A5AF6}" type="slidenum">
              <a:rPr lang="en-US" altLang="zh-CN" smtClean="0">
                <a:solidFill>
                  <a:schemeClr val="tx1"/>
                </a:solidFill>
              </a:rPr>
              <a:pPr/>
              <a:t>63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81125" y="2374900"/>
            <a:ext cx="6673850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六、现场督导与评估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611" name="Text Placeholder 2"/>
          <p:cNvSpPr>
            <a:spLocks noGrp="1"/>
          </p:cNvSpPr>
          <p:nvPr>
            <p:ph type="body" idx="1"/>
          </p:nvPr>
        </p:nvSpPr>
        <p:spPr>
          <a:xfrm>
            <a:off x="722313" y="814388"/>
            <a:ext cx="7772400" cy="90646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讲座</a:t>
            </a:r>
            <a:endParaRPr lang="en-GB" sz="4000" b="1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861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62316C-FBCF-48B2-B731-DCBC60D191E1}" type="slidenum">
              <a:rPr lang="en-US" altLang="zh-CN" smtClean="0">
                <a:solidFill>
                  <a:schemeClr val="tx1"/>
                </a:solidFill>
              </a:rPr>
              <a:pPr/>
              <a:t>64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现场督导与评估的目的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8513" y="1628775"/>
            <a:ext cx="7834312" cy="4248150"/>
          </a:xfrm>
        </p:spPr>
        <p:txBody>
          <a:bodyPr/>
          <a:lstStyle/>
          <a:p>
            <a:pPr marL="263525" indent="-263525"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现场督导与评估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671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是督导评估的重要组成部分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671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可补充常规督导信息的不足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671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旨在发现服务提供的经验和需要改进的方面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671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可以发现问题的原因，为工作改善提供依据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409575" indent="-366713" eaLnBrk="1" hangingPunct="1">
              <a:spcBef>
                <a:spcPts val="600"/>
              </a:spcBef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各级均应定期或不定期开展现场督导评估：县级、省级和国家级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263525" indent="-263525" eaLnBrk="1" hangingPunct="1">
              <a:spcBef>
                <a:spcPct val="10000"/>
              </a:spcBef>
              <a:defRPr/>
            </a:pPr>
            <a:endParaRPr lang="en-GB" dirty="0" smtClean="0"/>
          </a:p>
        </p:txBody>
      </p:sp>
      <p:sp>
        <p:nvSpPr>
          <p:cNvPr id="69636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225B13D-E2EA-406B-BDA4-996494710F9C}" type="slidenum">
              <a:rPr lang="en-US" altLang="zh-CN" smtClean="0">
                <a:solidFill>
                  <a:schemeClr val="tx1"/>
                </a:solidFill>
              </a:rPr>
              <a:pPr/>
              <a:t>65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现场督导与评估的关键问题（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2313" y="1412875"/>
            <a:ext cx="7964487" cy="4368800"/>
          </a:xfrm>
        </p:spPr>
        <p:txBody>
          <a:bodyPr/>
          <a:lstStyle/>
          <a:p>
            <a:pPr marL="268288" indent="-268288" eaLnBrk="1" hangingPunct="1">
              <a:spcBef>
                <a:spcPts val="600"/>
              </a:spcBef>
              <a:buFont typeface="Arial" pitchFamily="34" charset="0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现场督导与评估关注经验、成功之处，同时也关注问题，目的是确定解决相关问题的机制和办法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268288" indent="-268288" eaLnBrk="1" hangingPunct="1">
              <a:spcBef>
                <a:spcPts val="600"/>
              </a:spcBef>
              <a:buFont typeface="Wingdings" pitchFamily="2" charset="2"/>
              <a:buNone/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督导与管理关注：</a:t>
            </a:r>
            <a:endParaRPr lang="en-GB" sz="280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组织管理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  <a:buFont typeface="华文楷体" pitchFamily="2" charset="-122"/>
              <a:buChar char="−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管理机制、资金管理、物资采供、信息管理与督导评估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能力建设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  <a:buFont typeface="华文楷体" pitchFamily="2" charset="-122"/>
              <a:buChar char="−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人员培训、实验室建设、服务能力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措施落实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  <a:buFont typeface="华文楷体" pitchFamily="2" charset="-122"/>
              <a:buChar char="−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健康教育、咨询检测、综合干预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工作成效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660" name="灯片编号占位符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34365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605F7FE5-3DC8-4EFB-8F59-AE7FF4000E87}" type="slidenum">
              <a:rPr lang="en-US" altLang="zh-CN" smtClean="0">
                <a:solidFill>
                  <a:schemeClr val="tx1"/>
                </a:solidFill>
              </a:rPr>
              <a:pPr/>
              <a:t>66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现场督导与评估的关键问题（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1313" y="1412875"/>
            <a:ext cx="8435975" cy="5229225"/>
          </a:xfrm>
        </p:spPr>
        <p:txBody>
          <a:bodyPr rtlCol="0">
            <a:normAutofit/>
          </a:bodyPr>
          <a:lstStyle/>
          <a:p>
            <a:pPr marL="268288" indent="-268288" eaLnBrk="1" fontAlgn="auto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与医务人员有关的督导与管理问题：</a:t>
            </a:r>
            <a:endParaRPr lang="en-GB" sz="28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1950" eaLnBrk="1" fontAlgn="auto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支持性的工作环境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361950" eaLnBrk="1" fontAlgn="auto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培训和职业发展</a:t>
            </a:r>
            <a:endParaRPr lang="en-GB" dirty="0" smtClean="0">
              <a:latin typeface="华文楷体" pitchFamily="2" charset="-122"/>
              <a:ea typeface="华文楷体" pitchFamily="2" charset="-122"/>
            </a:endParaRPr>
          </a:p>
          <a:p>
            <a:pPr marL="409575" indent="-361950" eaLnBrk="1" fontAlgn="auto" hangingPunct="1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为使医务人员达到最好的工作状态，需要创造支持性的工作环境，支持他们的需要</a:t>
            </a:r>
            <a:endParaRPr lang="de-DE" sz="2800" dirty="0" smtClean="0">
              <a:latin typeface="华文楷体" pitchFamily="2" charset="-122"/>
              <a:ea typeface="华文楷体" pitchFamily="2" charset="-122"/>
            </a:endParaRPr>
          </a:p>
          <a:p>
            <a:pPr marL="409575" indent="-361950" eaLnBrk="1" fontAlgn="auto" hangingPunct="1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医务人员应能感觉到，高质量的工作获得认可，并能获得进一步的培训、会议或适当的激励</a:t>
            </a:r>
            <a:endParaRPr lang="de-DE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68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528191-B8D3-4A02-89A7-67A5884A7D4E}" type="slidenum">
              <a:rPr lang="en-US" altLang="zh-CN" smtClean="0">
                <a:solidFill>
                  <a:schemeClr val="tx1"/>
                </a:solidFill>
              </a:rPr>
              <a:pPr/>
              <a:t>67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3286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现场督导与评估信息收集方法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803400"/>
            <a:ext cx="7010400" cy="4368800"/>
          </a:xfrm>
        </p:spPr>
        <p:txBody>
          <a:bodyPr/>
          <a:lstStyle/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文献回顾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资料、档案回顾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问卷调查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访谈、关键人员访谈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观察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案例分析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专题小组讨论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  <a:buFont typeface="Arial" pitchFamily="34" charset="0"/>
              <a:buChar char="•"/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会议、报告、座谈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708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878679-D66F-4807-BC94-74702ED26E56}" type="slidenum">
              <a:rPr lang="en-US" altLang="zh-CN" smtClean="0">
                <a:solidFill>
                  <a:schemeClr val="tx1"/>
                </a:solidFill>
              </a:rPr>
              <a:pPr/>
              <a:t>68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60475" y="3303588"/>
            <a:ext cx="7305675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七、现场督导评估的组织与实施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731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20850"/>
            <a:ext cx="7772400" cy="906463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小组练习</a:t>
            </a:r>
            <a:endParaRPr lang="en-GB" sz="4000" b="1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373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2FCDFD5-3B0A-4B82-B2D3-010E8650E1E5}" type="slidenum">
              <a:rPr lang="en-US" altLang="zh-CN" smtClean="0">
                <a:solidFill>
                  <a:schemeClr val="tx1"/>
                </a:solidFill>
              </a:rPr>
              <a:pPr/>
              <a:t>69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smtClean="0">
                <a:latin typeface="华文新魏" pitchFamily="2" charset="-122"/>
                <a:ea typeface="华文新魏" pitchFamily="2" charset="-122"/>
              </a:rPr>
              <a:t>督导与评估</a:t>
            </a:r>
            <a:r>
              <a:rPr lang="en-US" altLang="zh-CN" sz="3400" b="1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400" b="1" smtClean="0">
                <a:latin typeface="华文新魏" pitchFamily="2" charset="-122"/>
                <a:ea typeface="华文新魏" pitchFamily="2" charset="-122"/>
              </a:rPr>
              <a:t>区别与联系</a:t>
            </a:r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66837E6-E697-44DA-A563-D1A5CD29BA9C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graphicFrame>
        <p:nvGraphicFramePr>
          <p:cNvPr id="5" name="Group 140"/>
          <p:cNvGraphicFramePr>
            <a:graphicFrameLocks noGrp="1"/>
          </p:cNvGraphicFramePr>
          <p:nvPr>
            <p:ph idx="1"/>
          </p:nvPr>
        </p:nvGraphicFramePr>
        <p:xfrm>
          <a:off x="115888" y="1506538"/>
          <a:ext cx="8925059" cy="5123438"/>
        </p:xfrm>
        <a:graphic>
          <a:graphicData uri="http://schemas.openxmlformats.org/drawingml/2006/table">
            <a:tbl>
              <a:tblPr/>
              <a:tblGrid>
                <a:gridCol w="4301545"/>
                <a:gridCol w="4623514"/>
              </a:tblGrid>
              <a:tr h="538092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监督，督导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评估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505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连续的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定期的：在工作开展的重要阶段，如实施中期、终期或结束后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240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追踪；监督管理；分析并记录进展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深入分析；将实际的成效与计划相比较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942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关注投入、活动、产出、实施过程、是否适宜继续开展、可能的结果</a:t>
                      </a:r>
                    </a:p>
                  </a:txBody>
                  <a:tcPr marL="36000" marR="18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关注相对于投入的产出；相对于成本的成效；取得结果的过程；整体适宜性；效果；可持续性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337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回答：开展了什么活动、取得了什么结果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回答：为什么以及如何取得成效。为理论和模式的建立提供建议。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3935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提醒管理者出现的问题以及修正行动的可能方法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为管理者提供策略和政策的选择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3169"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项目管理者、监管人员、社区利益相关群体、捐助（资）方的自我评估</a:t>
                      </a:r>
                    </a:p>
                  </a:txBody>
                  <a:tcPr marL="18000" marR="180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项目管理者、监管人员、社区利益相关群体、捐助（资）方以及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或者外部评估者的内部和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  <a:cs typeface="Times New Roman" pitchFamily="18" charset="0"/>
                        </a:rPr>
                        <a:t>或外部分析</a:t>
                      </a:r>
                    </a:p>
                  </a:txBody>
                  <a:tcPr marL="36000" marR="36000"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70647" y="94129"/>
            <a:ext cx="8229600" cy="941294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现场督导与评估流程（</a:t>
            </a:r>
            <a:r>
              <a:rPr lang="en-US" altLang="zh-CN" sz="4000" b="1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dirty="0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GB" sz="4000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9587" y="1290917"/>
            <a:ext cx="7906871" cy="5226797"/>
          </a:xfrm>
        </p:spPr>
        <p:txBody>
          <a:bodyPr/>
          <a:lstStyle/>
          <a:p>
            <a:pPr marL="409575" indent="-409575" eaLnBrk="1" hangingPunct="1">
              <a:spcBef>
                <a:spcPts val="300"/>
              </a:spcBef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督导前准备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确定督导评估目的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选择督导评估的现场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督导现场的常规督导数据信息分析，提示可能存在的问题；相关政策方案、工作要求、资金分配等资料收集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确定并邀请相关人员参加督导评估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确定现场督导的方法和工具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督导人员统一培训、明确分工、熟悉背景信息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与现场沟通督导目的、内容、时间和行程等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后勤保障：下发督导通知、相关材料准备、会议室、人员配合、交通、食宿安排等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66C9EFB6-D5A3-46B9-AAC9-AD8CF64BEB0E}" type="slidenum">
              <a:rPr lang="en-US" altLang="zh-CN" smtClean="0">
                <a:solidFill>
                  <a:schemeClr val="tx1"/>
                </a:solidFill>
              </a:rPr>
              <a:pPr>
                <a:defRPr/>
              </a:pPr>
              <a:t>70</a:t>
            </a:fld>
            <a:endParaRPr lang="en-US" altLang="zh-CN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3286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现场督导与评估流程（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2650" y="1654175"/>
            <a:ext cx="7804150" cy="4370388"/>
          </a:xfrm>
        </p:spPr>
        <p:txBody>
          <a:bodyPr/>
          <a:lstStyle/>
          <a:p>
            <a:pPr marL="409575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现场督导活动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根据既定计划和安排，到达现场，开始督导评估活动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采用多种方法收集相关信息，及时记录整理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相关机构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相关人员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督导人员信息交流、汇总意见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现场督导反馈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780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597CC68-C972-4E84-88DE-61DD530C5D31}" type="slidenum">
              <a:rPr lang="en-US" altLang="zh-CN" smtClean="0">
                <a:solidFill>
                  <a:schemeClr val="tx1"/>
                </a:solidFill>
              </a:rPr>
              <a:pPr/>
              <a:t>71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9900" y="3286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现场督导与评估流程（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2963" y="1654175"/>
            <a:ext cx="7615237" cy="4370388"/>
          </a:xfrm>
        </p:spPr>
        <p:txBody>
          <a:bodyPr/>
          <a:lstStyle/>
          <a:p>
            <a:pPr marL="409575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现场督导活动后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深入分析现场督导评估时收集的信息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撰写督导评估报告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</a:pPr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可包括下述章节：题目、目录、致谢、要点概述、前言、评估目标、评估方法、结果与结论、建议、经验教训、附录等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</a:pPr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应简短、准确，表述应流畅，并能引发阅读者的兴趣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1209675" lvl="2" indent="-409575" eaLnBrk="1" hangingPunct="1">
              <a:spcBef>
                <a:spcPts val="300"/>
              </a:spcBef>
            </a:pPr>
            <a:r>
              <a:rPr lang="zh-CN" altLang="zh-CN" smtClean="0">
                <a:latin typeface="华文楷体" pitchFamily="2" charset="-122"/>
                <a:ea typeface="华文楷体" pitchFamily="2" charset="-122"/>
              </a:rPr>
              <a:t>可在评估的最初阶段开始准备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809625" lvl="1" indent="-409575" eaLnBrk="1" hangingPunct="1">
              <a:spcBef>
                <a:spcPts val="300"/>
              </a:spcBef>
            </a:pP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发布、利用督导评估结果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804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355B28-FED4-4315-8491-5B433FDF3F16}" type="slidenum">
              <a:rPr lang="en-US" altLang="zh-CN" smtClean="0">
                <a:solidFill>
                  <a:schemeClr val="tx1"/>
                </a:solidFill>
              </a:rPr>
              <a:pPr/>
              <a:t>72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2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现场督导与评估</a:t>
            </a:r>
            <a:endParaRPr lang="en-GB" sz="4000" b="1" smtClean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26085" y="1345425"/>
          <a:ext cx="8532000" cy="1057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7828" name="TextBox 6"/>
          <p:cNvSpPr txBox="1">
            <a:spLocks noChangeArrowheads="1"/>
          </p:cNvSpPr>
          <p:nvPr/>
        </p:nvSpPr>
        <p:spPr bwMode="auto">
          <a:xfrm>
            <a:off x="595313" y="2608263"/>
            <a:ext cx="82264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3525" indent="-263525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280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定期或不定期开展现场督导，由行政或技术部门抽调的相关人员实施；必要时，可适当增加现场督导频度</a:t>
            </a:r>
            <a:endParaRPr lang="en-US" altLang="zh-CN" sz="280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263525" indent="-263525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每次现场督导应完成督导评估表</a:t>
            </a:r>
            <a:endParaRPr lang="en-GB" altLang="zh-CN" sz="2800">
              <a:latin typeface="华文楷体" pitchFamily="2" charset="-122"/>
              <a:ea typeface="华文楷体" pitchFamily="2" charset="-122"/>
            </a:endParaRPr>
          </a:p>
          <a:p>
            <a:pPr marL="263525" indent="-263525">
              <a:spcBef>
                <a:spcPts val="600"/>
              </a:spcBef>
              <a:buFont typeface="Arial" pitchFamily="34" charset="0"/>
              <a:buChar char="•"/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每次现场督导结束时应对当地机构进行反馈，应肯定成绩经验，指出需要改进的地方，提出正面建议</a:t>
            </a:r>
            <a:endParaRPr lang="en-GB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829" name="TextBox 7"/>
          <p:cNvSpPr txBox="1">
            <a:spLocks noChangeArrowheads="1"/>
          </p:cNvSpPr>
          <p:nvPr/>
        </p:nvSpPr>
        <p:spPr bwMode="auto">
          <a:xfrm>
            <a:off x="628650" y="5945188"/>
            <a:ext cx="84169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3525" indent="-263525">
              <a:lnSpc>
                <a:spcPct val="90000"/>
              </a:lnSpc>
              <a:spcBef>
                <a:spcPts val="600"/>
              </a:spcBef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注意：</a:t>
            </a:r>
            <a:r>
              <a:rPr lang="zh-CN" altLang="en-US" sz="2000">
                <a:latin typeface="华文楷体" pitchFamily="2" charset="-122"/>
                <a:ea typeface="华文楷体" pitchFamily="2" charset="-122"/>
              </a:rPr>
              <a:t>实验室相关质量控制应由合适的、经过培训的实验室人员进行</a:t>
            </a:r>
            <a:endParaRPr lang="en-GB" sz="20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830" name="灯片编号占位符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02F3F84-C5E6-493B-B12E-93A73FC12566}" type="slidenum">
              <a:rPr lang="en-US" altLang="zh-CN" smtClean="0">
                <a:solidFill>
                  <a:schemeClr val="tx1"/>
                </a:solidFill>
              </a:rPr>
              <a:pPr/>
              <a:t>73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893763" y="2457450"/>
            <a:ext cx="7772400" cy="13620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八、要点</a:t>
            </a:r>
            <a:endParaRPr lang="en-GB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8851" name="Text Placeholder 2"/>
          <p:cNvSpPr>
            <a:spLocks noGrp="1"/>
          </p:cNvSpPr>
          <p:nvPr>
            <p:ph type="body" idx="1"/>
          </p:nvPr>
        </p:nvSpPr>
        <p:spPr>
          <a:xfrm>
            <a:off x="722313" y="628650"/>
            <a:ext cx="7772400" cy="1500188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小结</a:t>
            </a:r>
            <a:endParaRPr lang="en-GB" sz="4000" b="1" smtClean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8852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1EF9B40-0BDA-4158-B982-388360FA33BC}" type="slidenum">
              <a:rPr lang="en-US" altLang="zh-CN" smtClean="0">
                <a:solidFill>
                  <a:schemeClr val="tx1"/>
                </a:solidFill>
              </a:rPr>
              <a:pPr/>
              <a:t>74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876300" y="328613"/>
            <a:ext cx="7391400" cy="92233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要点（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1771650"/>
            <a:ext cx="8443912" cy="4279900"/>
          </a:xfrm>
        </p:spPr>
        <p:txBody>
          <a:bodyPr rtlCol="0">
            <a:noAutofit/>
          </a:bodyPr>
          <a:lstStyle/>
          <a:p>
            <a:pPr marL="269875" indent="-269875" eaLnBrk="1" fontAlgn="auto" hangingPunct="1"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督导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是常规追踪工作信息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评估是评价干预或工作产生的指标测量值的变化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 marL="269875" indent="-269875" eaLnBrk="1" fontAlgn="auto" hangingPunct="1"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督导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与评估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对于评价</a:t>
            </a:r>
            <a:r>
              <a:rPr lang="en-GB" altLang="zh-CN" sz="2800" dirty="0" err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工作目标方面取得的进展、确定需要改进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的问题和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可采取的策略措施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等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非常关键</a:t>
            </a:r>
            <a:endParaRPr lang="en-GB" sz="2800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我国</a:t>
            </a:r>
            <a:r>
              <a:rPr lang="en-US" altLang="zh-CN" sz="2800" dirty="0" err="1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目标包括，至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年艾滋病母婴传播率降低到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5%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以下，先天梅毒年报告率在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30/10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万活产儿以下；指标的设定需要针对关键干预措施</a:t>
            </a:r>
          </a:p>
        </p:txBody>
      </p:sp>
      <p:sp>
        <p:nvSpPr>
          <p:cNvPr id="79876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E94570D-5455-407F-8314-23A477D8E42D}" type="slidenum">
              <a:rPr lang="en-US" altLang="zh-CN" smtClean="0">
                <a:solidFill>
                  <a:schemeClr val="tx1"/>
                </a:solidFill>
              </a:rPr>
              <a:pPr/>
              <a:t>75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342900"/>
            <a:ext cx="7391400" cy="8001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要点（</a:t>
            </a:r>
            <a:r>
              <a:rPr lang="en-US" altLang="zh-CN" sz="4000" b="1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1663700"/>
            <a:ext cx="8443912" cy="3849688"/>
          </a:xfrm>
        </p:spPr>
        <p:txBody>
          <a:bodyPr/>
          <a:lstStyle/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常规督导的程序：确定需要收集的数据、系统收集数据、整理与分析数据、根据结果确定策略措施采取行动、重新评估完善督导系统</a:t>
            </a:r>
            <a:endParaRPr lang="en-US" altLang="zh-CN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我国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工作督导与评估工具包括工作月汇总报表和系列个案卡</a:t>
            </a:r>
            <a:endParaRPr lang="zh-CN" altLang="zh-CN" sz="280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各级均应定期或不定期开展现场督导评估活动，发现问题及原因，以改进工作实施</a:t>
            </a:r>
            <a:endParaRPr lang="en-GB" altLang="en-US" sz="280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0900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5363BF5-7CEB-4513-8C04-10EC317C5FF0}" type="slidenum">
              <a:rPr lang="en-US" altLang="zh-CN" smtClean="0">
                <a:solidFill>
                  <a:schemeClr val="tx1"/>
                </a:solidFill>
              </a:rPr>
              <a:pPr/>
              <a:t>76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2362200" y="1447800"/>
            <a:ext cx="4572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计划</a:t>
            </a:r>
            <a:endParaRPr lang="en-US" sz="3200" b="1" dirty="0">
              <a:latin typeface="微软雅黑" pitchFamily="34" charset="-122"/>
              <a:ea typeface="微软雅黑" pitchFamily="34" charset="-122"/>
              <a:cs typeface="Cordia New" pitchFamily="34" charset="-34"/>
            </a:endParaRPr>
          </a:p>
        </p:txBody>
      </p:sp>
      <p:sp>
        <p:nvSpPr>
          <p:cNvPr id="37892" name="Rectangle 3"/>
          <p:cNvSpPr>
            <a:spLocks noChangeArrowheads="1"/>
          </p:cNvSpPr>
          <p:nvPr/>
        </p:nvSpPr>
        <p:spPr bwMode="auto">
          <a:xfrm>
            <a:off x="2317750" y="2971800"/>
            <a:ext cx="4648200" cy="838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实施</a:t>
            </a:r>
            <a:r>
              <a:rPr lang="en-US" sz="24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/>
            </a:r>
            <a:br>
              <a:rPr lang="en-US" sz="24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</a:b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投入</a:t>
            </a:r>
            <a:r>
              <a:rPr lang="en-US" sz="20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       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活动</a:t>
            </a:r>
            <a:r>
              <a:rPr lang="en-US" sz="20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      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产出</a:t>
            </a:r>
            <a:endParaRPr lang="en-US" sz="2000" b="1" dirty="0">
              <a:latin typeface="微软雅黑" pitchFamily="34" charset="-122"/>
              <a:ea typeface="微软雅黑" pitchFamily="34" charset="-122"/>
              <a:cs typeface="Cordia New" pitchFamily="34" charset="-34"/>
            </a:endParaRP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2438400" y="4724400"/>
            <a:ext cx="42672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结果</a:t>
            </a:r>
            <a:endParaRPr lang="en-US" sz="3200" b="1" dirty="0">
              <a:latin typeface="微软雅黑" pitchFamily="34" charset="-122"/>
              <a:ea typeface="微软雅黑" pitchFamily="34" charset="-122"/>
              <a:cs typeface="Cordia New" pitchFamily="34" charset="-34"/>
            </a:endParaRPr>
          </a:p>
        </p:txBody>
      </p:sp>
      <p:sp>
        <p:nvSpPr>
          <p:cNvPr id="81925" name="AutoShape 6"/>
          <p:cNvSpPr>
            <a:spLocks noChangeArrowheads="1"/>
          </p:cNvSpPr>
          <p:nvPr/>
        </p:nvSpPr>
        <p:spPr bwMode="auto">
          <a:xfrm rot="5400000">
            <a:off x="4413250" y="2254250"/>
            <a:ext cx="355600" cy="2667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F0000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26" name="Line 7"/>
          <p:cNvSpPr>
            <a:spLocks noChangeShapeType="1"/>
          </p:cNvSpPr>
          <p:nvPr/>
        </p:nvSpPr>
        <p:spPr bwMode="auto">
          <a:xfrm>
            <a:off x="0" y="1295400"/>
            <a:ext cx="9144000" cy="0"/>
          </a:xfrm>
          <a:prstGeom prst="line">
            <a:avLst/>
          </a:prstGeom>
          <a:noFill/>
          <a:ln w="9525">
            <a:solidFill>
              <a:srgbClr val="FFCCC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7" name="Rectangle 8"/>
          <p:cNvSpPr>
            <a:spLocks noChangeArrowheads="1"/>
          </p:cNvSpPr>
          <p:nvPr/>
        </p:nvSpPr>
        <p:spPr bwMode="auto">
          <a:xfrm>
            <a:off x="2514600" y="6096000"/>
            <a:ext cx="41910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200" b="1" dirty="0">
                <a:latin typeface="微软雅黑" pitchFamily="34" charset="-122"/>
                <a:ea typeface="微软雅黑" pitchFamily="34" charset="-122"/>
                <a:cs typeface="Cordia New" pitchFamily="34" charset="-34"/>
              </a:rPr>
              <a:t>影响</a:t>
            </a:r>
            <a:endParaRPr lang="en-US" sz="3200" b="1" dirty="0">
              <a:latin typeface="微软雅黑" pitchFamily="34" charset="-122"/>
              <a:ea typeface="微软雅黑" pitchFamily="34" charset="-122"/>
              <a:cs typeface="Cordia New" pitchFamily="34" charset="-34"/>
            </a:endParaRPr>
          </a:p>
        </p:txBody>
      </p:sp>
      <p:sp>
        <p:nvSpPr>
          <p:cNvPr id="81928" name="AutoShape 9"/>
          <p:cNvSpPr>
            <a:spLocks noChangeArrowheads="1"/>
          </p:cNvSpPr>
          <p:nvPr/>
        </p:nvSpPr>
        <p:spPr bwMode="auto">
          <a:xfrm rot="5400000">
            <a:off x="4451350" y="5530850"/>
            <a:ext cx="355600" cy="2667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F0000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29" name="Text Box 11"/>
          <p:cNvSpPr txBox="1">
            <a:spLocks noChangeArrowheads="1"/>
          </p:cNvSpPr>
          <p:nvPr/>
        </p:nvSpPr>
        <p:spPr bwMode="auto">
          <a:xfrm rot="-5400000">
            <a:off x="504825" y="2695575"/>
            <a:ext cx="923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Cordia New"/>
              </a:rPr>
              <a:t>信息反馈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Cordia New"/>
            </a:endParaRPr>
          </a:p>
          <a:p>
            <a:pPr algn="ctr"/>
            <a:r>
              <a:rPr lang="en-US" altLang="zh-CN" sz="2400" b="1">
                <a:latin typeface="微软雅黑" pitchFamily="34" charset="-122"/>
                <a:ea typeface="微软雅黑" pitchFamily="34" charset="-122"/>
                <a:cs typeface="Cordia New"/>
              </a:rPr>
              <a:t>/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Cordia New"/>
              </a:rPr>
              <a:t>利用</a:t>
            </a:r>
          </a:p>
        </p:txBody>
      </p:sp>
      <p:sp>
        <p:nvSpPr>
          <p:cNvPr id="81930" name="AutoShape 13"/>
          <p:cNvSpPr>
            <a:spLocks noChangeArrowheads="1"/>
          </p:cNvSpPr>
          <p:nvPr/>
        </p:nvSpPr>
        <p:spPr bwMode="auto">
          <a:xfrm rot="5400000">
            <a:off x="4451350" y="4108450"/>
            <a:ext cx="355600" cy="2667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F0000"/>
          </a:solidFill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931" name="Group 14"/>
          <p:cNvGrpSpPr>
            <a:grpSpLocks/>
          </p:cNvGrpSpPr>
          <p:nvPr/>
        </p:nvGrpSpPr>
        <p:grpSpPr bwMode="auto">
          <a:xfrm>
            <a:off x="5029200" y="1752600"/>
            <a:ext cx="2286000" cy="795338"/>
            <a:chOff x="3168" y="1104"/>
            <a:chExt cx="1440" cy="501"/>
          </a:xfrm>
        </p:grpSpPr>
        <p:sp>
          <p:nvSpPr>
            <p:cNvPr id="37917" name="Text Box 15"/>
            <p:cNvSpPr txBox="1">
              <a:spLocks noChangeArrowheads="1"/>
            </p:cNvSpPr>
            <p:nvPr/>
          </p:nvSpPr>
          <p:spPr bwMode="auto">
            <a:xfrm>
              <a:off x="3168" y="1392"/>
              <a:ext cx="816" cy="21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  <a:cs typeface="Cordia New" pitchFamily="34" charset="-34"/>
                </a:rPr>
                <a:t>督导与评估</a:t>
              </a:r>
              <a:endParaRPr lang="en-US" sz="1600" b="1" dirty="0">
                <a:latin typeface="微软雅黑" pitchFamily="34" charset="-122"/>
                <a:ea typeface="微软雅黑" pitchFamily="34" charset="-122"/>
                <a:cs typeface="Cordia New" pitchFamily="34" charset="-34"/>
              </a:endParaRPr>
            </a:p>
          </p:txBody>
        </p:sp>
        <p:grpSp>
          <p:nvGrpSpPr>
            <p:cNvPr id="81950" name="Group 16"/>
            <p:cNvGrpSpPr>
              <a:grpSpLocks/>
            </p:cNvGrpSpPr>
            <p:nvPr/>
          </p:nvGrpSpPr>
          <p:grpSpPr bwMode="auto">
            <a:xfrm>
              <a:off x="3984" y="1104"/>
              <a:ext cx="624" cy="480"/>
              <a:chOff x="3984" y="1104"/>
              <a:chExt cx="624" cy="480"/>
            </a:xfrm>
          </p:grpSpPr>
          <p:sp>
            <p:nvSpPr>
              <p:cNvPr id="81951" name="Line 17"/>
              <p:cNvSpPr>
                <a:spLocks noChangeShapeType="1"/>
              </p:cNvSpPr>
              <p:nvPr/>
            </p:nvSpPr>
            <p:spPr bwMode="auto">
              <a:xfrm>
                <a:off x="3984" y="1584"/>
                <a:ext cx="624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52" name="Line 18"/>
              <p:cNvSpPr>
                <a:spLocks noChangeShapeType="1"/>
              </p:cNvSpPr>
              <p:nvPr/>
            </p:nvSpPr>
            <p:spPr bwMode="auto">
              <a:xfrm flipV="1">
                <a:off x="4560" y="1104"/>
                <a:ext cx="0" cy="48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53" name="Line 19"/>
              <p:cNvSpPr>
                <a:spLocks noChangeShapeType="1"/>
              </p:cNvSpPr>
              <p:nvPr/>
            </p:nvSpPr>
            <p:spPr bwMode="auto">
              <a:xfrm flipH="1">
                <a:off x="4392" y="1152"/>
                <a:ext cx="120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1932" name="Group 20"/>
          <p:cNvGrpSpPr>
            <a:grpSpLocks/>
          </p:cNvGrpSpPr>
          <p:nvPr/>
        </p:nvGrpSpPr>
        <p:grpSpPr bwMode="auto">
          <a:xfrm>
            <a:off x="5105400" y="1524000"/>
            <a:ext cx="2286000" cy="2828925"/>
            <a:chOff x="3216" y="960"/>
            <a:chExt cx="1440" cy="1782"/>
          </a:xfrm>
        </p:grpSpPr>
        <p:sp>
          <p:nvSpPr>
            <p:cNvPr id="37911" name="Text Box 21"/>
            <p:cNvSpPr txBox="1">
              <a:spLocks noChangeArrowheads="1"/>
            </p:cNvSpPr>
            <p:nvPr/>
          </p:nvSpPr>
          <p:spPr bwMode="auto">
            <a:xfrm>
              <a:off x="3216" y="2529"/>
              <a:ext cx="816" cy="21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  <a:cs typeface="Cordia New" pitchFamily="34" charset="-34"/>
                </a:rPr>
                <a:t>督导与评估</a:t>
              </a:r>
              <a:endParaRPr lang="en-US" altLang="zh-CN" sz="1600" b="1" dirty="0">
                <a:latin typeface="微软雅黑" pitchFamily="34" charset="-122"/>
                <a:ea typeface="微软雅黑" pitchFamily="34" charset="-122"/>
                <a:cs typeface="Cordia New" pitchFamily="34" charset="-34"/>
              </a:endParaRPr>
            </a:p>
          </p:txBody>
        </p:sp>
        <p:grpSp>
          <p:nvGrpSpPr>
            <p:cNvPr id="81944" name="Group 22"/>
            <p:cNvGrpSpPr>
              <a:grpSpLocks/>
            </p:cNvGrpSpPr>
            <p:nvPr/>
          </p:nvGrpSpPr>
          <p:grpSpPr bwMode="auto">
            <a:xfrm>
              <a:off x="4032" y="960"/>
              <a:ext cx="624" cy="1632"/>
              <a:chOff x="4032" y="960"/>
              <a:chExt cx="624" cy="1632"/>
            </a:xfrm>
          </p:grpSpPr>
          <p:sp>
            <p:nvSpPr>
              <p:cNvPr id="81945" name="Line 23"/>
              <p:cNvSpPr>
                <a:spLocks noChangeShapeType="1"/>
              </p:cNvSpPr>
              <p:nvPr/>
            </p:nvSpPr>
            <p:spPr bwMode="auto">
              <a:xfrm>
                <a:off x="4032" y="2592"/>
                <a:ext cx="624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6" name="Line 24"/>
              <p:cNvSpPr>
                <a:spLocks noChangeShapeType="1"/>
              </p:cNvSpPr>
              <p:nvPr/>
            </p:nvSpPr>
            <p:spPr bwMode="auto">
              <a:xfrm flipV="1">
                <a:off x="4656" y="960"/>
                <a:ext cx="0" cy="1632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7" name="Line 25"/>
              <p:cNvSpPr>
                <a:spLocks noChangeShapeType="1"/>
              </p:cNvSpPr>
              <p:nvPr/>
            </p:nvSpPr>
            <p:spPr bwMode="auto">
              <a:xfrm flipH="1">
                <a:off x="4440" y="2064"/>
                <a:ext cx="216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8" name="Line 26"/>
              <p:cNvSpPr>
                <a:spLocks noChangeShapeType="1"/>
              </p:cNvSpPr>
              <p:nvPr/>
            </p:nvSpPr>
            <p:spPr bwMode="auto">
              <a:xfrm flipH="1">
                <a:off x="4392" y="1008"/>
                <a:ext cx="216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 type="triangle" w="lg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1933" name="Group 27"/>
          <p:cNvGrpSpPr>
            <a:grpSpLocks/>
          </p:cNvGrpSpPr>
          <p:nvPr/>
        </p:nvGrpSpPr>
        <p:grpSpPr bwMode="auto">
          <a:xfrm>
            <a:off x="1736725" y="1676400"/>
            <a:ext cx="2454275" cy="4071938"/>
            <a:chOff x="1094" y="1056"/>
            <a:chExt cx="1546" cy="2565"/>
          </a:xfrm>
        </p:grpSpPr>
        <p:sp>
          <p:nvSpPr>
            <p:cNvPr id="37904" name="Text Box 28"/>
            <p:cNvSpPr txBox="1">
              <a:spLocks noChangeArrowheads="1"/>
            </p:cNvSpPr>
            <p:nvPr/>
          </p:nvSpPr>
          <p:spPr bwMode="auto">
            <a:xfrm>
              <a:off x="1824" y="3408"/>
              <a:ext cx="816" cy="21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  <a:cs typeface="Cordia New" pitchFamily="34" charset="-34"/>
                </a:rPr>
                <a:t>督导与评估</a:t>
              </a:r>
              <a:endParaRPr lang="en-US" altLang="zh-CN" sz="1600" b="1" dirty="0">
                <a:latin typeface="微软雅黑" pitchFamily="34" charset="-122"/>
                <a:ea typeface="微软雅黑" pitchFamily="34" charset="-122"/>
                <a:cs typeface="Cordia New" pitchFamily="34" charset="-34"/>
              </a:endParaRPr>
            </a:p>
          </p:txBody>
        </p:sp>
        <p:grpSp>
          <p:nvGrpSpPr>
            <p:cNvPr id="81937" name="Group 29"/>
            <p:cNvGrpSpPr>
              <a:grpSpLocks/>
            </p:cNvGrpSpPr>
            <p:nvPr/>
          </p:nvGrpSpPr>
          <p:grpSpPr bwMode="auto">
            <a:xfrm>
              <a:off x="1094" y="1056"/>
              <a:ext cx="730" cy="2496"/>
              <a:chOff x="1094" y="1056"/>
              <a:chExt cx="730" cy="2496"/>
            </a:xfrm>
          </p:grpSpPr>
          <p:sp>
            <p:nvSpPr>
              <p:cNvPr id="81938" name="Line 30"/>
              <p:cNvSpPr>
                <a:spLocks noChangeShapeType="1"/>
              </p:cNvSpPr>
              <p:nvPr/>
            </p:nvSpPr>
            <p:spPr bwMode="auto">
              <a:xfrm>
                <a:off x="1104" y="3552"/>
                <a:ext cx="720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39" name="Line 31"/>
              <p:cNvSpPr>
                <a:spLocks noChangeShapeType="1"/>
              </p:cNvSpPr>
              <p:nvPr/>
            </p:nvSpPr>
            <p:spPr bwMode="auto">
              <a:xfrm flipV="1">
                <a:off x="1094" y="1056"/>
                <a:ext cx="0" cy="2496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0" name="Line 32"/>
              <p:cNvSpPr>
                <a:spLocks noChangeShapeType="1"/>
              </p:cNvSpPr>
              <p:nvPr/>
            </p:nvSpPr>
            <p:spPr bwMode="auto">
              <a:xfrm flipH="1">
                <a:off x="1104" y="1056"/>
                <a:ext cx="384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 type="triangle" w="lg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1" name="Line 33"/>
              <p:cNvSpPr>
                <a:spLocks noChangeShapeType="1"/>
              </p:cNvSpPr>
              <p:nvPr/>
            </p:nvSpPr>
            <p:spPr bwMode="auto">
              <a:xfrm flipH="1">
                <a:off x="1104" y="2160"/>
                <a:ext cx="384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 type="triangle" w="lg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42" name="Line 34"/>
              <p:cNvSpPr>
                <a:spLocks noChangeShapeType="1"/>
              </p:cNvSpPr>
              <p:nvPr/>
            </p:nvSpPr>
            <p:spPr bwMode="auto">
              <a:xfrm flipH="1">
                <a:off x="1104" y="3168"/>
                <a:ext cx="384" cy="0"/>
              </a:xfrm>
              <a:prstGeom prst="line">
                <a:avLst/>
              </a:prstGeom>
              <a:noFill/>
              <a:ln w="38100" cap="rnd">
                <a:solidFill>
                  <a:srgbClr val="002060"/>
                </a:solidFill>
                <a:prstDash val="sysDot"/>
                <a:round/>
                <a:headEnd type="triangle" w="lg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1934" name="Text Box 11"/>
          <p:cNvSpPr txBox="1">
            <a:spLocks noChangeArrowheads="1"/>
          </p:cNvSpPr>
          <p:nvPr/>
        </p:nvSpPr>
        <p:spPr bwMode="auto">
          <a:xfrm rot="-5400000">
            <a:off x="7667625" y="2695575"/>
            <a:ext cx="923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Cordia New"/>
              </a:rPr>
              <a:t>信息反馈</a:t>
            </a:r>
            <a:endParaRPr lang="en-US" altLang="zh-CN" sz="2400" b="1">
              <a:latin typeface="微软雅黑" pitchFamily="34" charset="-122"/>
              <a:ea typeface="微软雅黑" pitchFamily="34" charset="-122"/>
              <a:cs typeface="Cordia New"/>
            </a:endParaRPr>
          </a:p>
          <a:p>
            <a:pPr algn="ctr"/>
            <a:r>
              <a:rPr lang="en-US" altLang="zh-CN" sz="2400" b="1">
                <a:latin typeface="微软雅黑" pitchFamily="34" charset="-122"/>
                <a:ea typeface="微软雅黑" pitchFamily="34" charset="-122"/>
                <a:cs typeface="Cordia New"/>
              </a:rPr>
              <a:t>/ 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  <a:cs typeface="Cordia New"/>
              </a:rPr>
              <a:t>利用</a:t>
            </a:r>
          </a:p>
        </p:txBody>
      </p:sp>
      <p:sp>
        <p:nvSpPr>
          <p:cNvPr id="81935" name="标题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961" y="1985963"/>
            <a:ext cx="6290427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谢   谢！</a:t>
            </a:r>
          </a:p>
        </p:txBody>
      </p:sp>
      <p:sp>
        <p:nvSpPr>
          <p:cNvPr id="82947" name="灯片编号占位符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C684DB-5E3A-47F4-A6E2-1655FD03BF52}" type="slidenum">
              <a:rPr lang="en-US" altLang="zh-CN" smtClean="0">
                <a:solidFill>
                  <a:schemeClr val="tx1"/>
                </a:solidFill>
              </a:rPr>
              <a:pPr/>
              <a:t>78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900113" y="944563"/>
            <a:ext cx="7369175" cy="5451475"/>
            <a:chOff x="626" y="614"/>
            <a:chExt cx="4457" cy="3299"/>
          </a:xfrm>
        </p:grpSpPr>
        <p:sp>
          <p:nvSpPr>
            <p:cNvPr id="18443" name="Freeform 3"/>
            <p:cNvSpPr>
              <a:spLocks/>
            </p:cNvSpPr>
            <p:nvPr/>
          </p:nvSpPr>
          <p:spPr bwMode="auto">
            <a:xfrm>
              <a:off x="1075" y="614"/>
              <a:ext cx="4008" cy="2352"/>
            </a:xfrm>
            <a:custGeom>
              <a:avLst/>
              <a:gdLst>
                <a:gd name="T0" fmla="*/ 2668 w 4008"/>
                <a:gd name="T1" fmla="*/ 1465 h 2352"/>
                <a:gd name="T2" fmla="*/ 2628 w 4008"/>
                <a:gd name="T3" fmla="*/ 1302 h 2352"/>
                <a:gd name="T4" fmla="*/ 2535 w 4008"/>
                <a:gd name="T5" fmla="*/ 1114 h 2352"/>
                <a:gd name="T6" fmla="*/ 2323 w 4008"/>
                <a:gd name="T7" fmla="*/ 916 h 2352"/>
                <a:gd name="T8" fmla="*/ 1925 w 4008"/>
                <a:gd name="T9" fmla="*/ 768 h 2352"/>
                <a:gd name="T10" fmla="*/ 1545 w 4008"/>
                <a:gd name="T11" fmla="*/ 790 h 2352"/>
                <a:gd name="T12" fmla="*/ 1197 w 4008"/>
                <a:gd name="T13" fmla="*/ 958 h 2352"/>
                <a:gd name="T14" fmla="*/ 1061 w 4008"/>
                <a:gd name="T15" fmla="*/ 1088 h 2352"/>
                <a:gd name="T16" fmla="*/ 945 w 4008"/>
                <a:gd name="T17" fmla="*/ 1282 h 2352"/>
                <a:gd name="T18" fmla="*/ 931 w 4008"/>
                <a:gd name="T19" fmla="*/ 1392 h 2352"/>
                <a:gd name="T20" fmla="*/ 894 w 4008"/>
                <a:gd name="T21" fmla="*/ 1590 h 2352"/>
                <a:gd name="T22" fmla="*/ 0 w 4008"/>
                <a:gd name="T23" fmla="*/ 1721 h 2352"/>
                <a:gd name="T24" fmla="*/ 34 w 4008"/>
                <a:gd name="T25" fmla="*/ 1326 h 2352"/>
                <a:gd name="T26" fmla="*/ 165 w 4008"/>
                <a:gd name="T27" fmla="*/ 944 h 2352"/>
                <a:gd name="T28" fmla="*/ 395 w 4008"/>
                <a:gd name="T29" fmla="*/ 603 h 2352"/>
                <a:gd name="T30" fmla="*/ 720 w 4008"/>
                <a:gd name="T31" fmla="*/ 316 h 2352"/>
                <a:gd name="T32" fmla="*/ 1033 w 4008"/>
                <a:gd name="T33" fmla="*/ 150 h 2352"/>
                <a:gd name="T34" fmla="*/ 1369 w 4008"/>
                <a:gd name="T35" fmla="*/ 42 h 2352"/>
                <a:gd name="T36" fmla="*/ 1709 w 4008"/>
                <a:gd name="T37" fmla="*/ 0 h 2352"/>
                <a:gd name="T38" fmla="*/ 2052 w 4008"/>
                <a:gd name="T39" fmla="*/ 14 h 2352"/>
                <a:gd name="T40" fmla="*/ 2386 w 4008"/>
                <a:gd name="T41" fmla="*/ 96 h 2352"/>
                <a:gd name="T42" fmla="*/ 2697 w 4008"/>
                <a:gd name="T43" fmla="*/ 231 h 2352"/>
                <a:gd name="T44" fmla="*/ 2993 w 4008"/>
                <a:gd name="T45" fmla="*/ 422 h 2352"/>
                <a:gd name="T46" fmla="*/ 3229 w 4008"/>
                <a:gd name="T47" fmla="*/ 671 h 2352"/>
                <a:gd name="T48" fmla="*/ 3380 w 4008"/>
                <a:gd name="T49" fmla="*/ 893 h 2352"/>
                <a:gd name="T50" fmla="*/ 3479 w 4008"/>
                <a:gd name="T51" fmla="*/ 1115 h 2352"/>
                <a:gd name="T52" fmla="*/ 3543 w 4008"/>
                <a:gd name="T53" fmla="*/ 1362 h 2352"/>
                <a:gd name="T54" fmla="*/ 3576 w 4008"/>
                <a:gd name="T55" fmla="*/ 1529 h 2352"/>
                <a:gd name="T56" fmla="*/ 3667 w 4008"/>
                <a:gd name="T57" fmla="*/ 1813 h 2352"/>
                <a:gd name="T58" fmla="*/ 2826 w 4008"/>
                <a:gd name="T59" fmla="*/ 2078 h 2352"/>
                <a:gd name="T60" fmla="*/ 2213 w 4008"/>
                <a:gd name="T61" fmla="*/ 1538 h 2352"/>
                <a:gd name="T62" fmla="*/ 2669 w 4008"/>
                <a:gd name="T63" fmla="*/ 1518 h 235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008"/>
                <a:gd name="T97" fmla="*/ 0 h 2352"/>
                <a:gd name="T98" fmla="*/ 4008 w 4008"/>
                <a:gd name="T99" fmla="*/ 2352 h 235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008" h="2352">
                  <a:moveTo>
                    <a:pt x="2672" y="1517"/>
                  </a:moveTo>
                  <a:lnTo>
                    <a:pt x="2668" y="1465"/>
                  </a:lnTo>
                  <a:lnTo>
                    <a:pt x="2659" y="1406"/>
                  </a:lnTo>
                  <a:lnTo>
                    <a:pt x="2628" y="1302"/>
                  </a:lnTo>
                  <a:lnTo>
                    <a:pt x="2593" y="1216"/>
                  </a:lnTo>
                  <a:lnTo>
                    <a:pt x="2535" y="1114"/>
                  </a:lnTo>
                  <a:lnTo>
                    <a:pt x="2430" y="1001"/>
                  </a:lnTo>
                  <a:lnTo>
                    <a:pt x="2323" y="916"/>
                  </a:lnTo>
                  <a:lnTo>
                    <a:pt x="2157" y="826"/>
                  </a:lnTo>
                  <a:lnTo>
                    <a:pt x="1925" y="768"/>
                  </a:lnTo>
                  <a:lnTo>
                    <a:pt x="1773" y="754"/>
                  </a:lnTo>
                  <a:lnTo>
                    <a:pt x="1545" y="790"/>
                  </a:lnTo>
                  <a:lnTo>
                    <a:pt x="1337" y="860"/>
                  </a:lnTo>
                  <a:lnTo>
                    <a:pt x="1197" y="958"/>
                  </a:lnTo>
                  <a:lnTo>
                    <a:pt x="1131" y="1014"/>
                  </a:lnTo>
                  <a:lnTo>
                    <a:pt x="1061" y="1088"/>
                  </a:lnTo>
                  <a:lnTo>
                    <a:pt x="1005" y="1184"/>
                  </a:lnTo>
                  <a:lnTo>
                    <a:pt x="945" y="1282"/>
                  </a:lnTo>
                  <a:lnTo>
                    <a:pt x="919" y="1380"/>
                  </a:lnTo>
                  <a:lnTo>
                    <a:pt x="931" y="1392"/>
                  </a:lnTo>
                  <a:lnTo>
                    <a:pt x="904" y="1491"/>
                  </a:lnTo>
                  <a:lnTo>
                    <a:pt x="894" y="1590"/>
                  </a:lnTo>
                  <a:lnTo>
                    <a:pt x="897" y="1693"/>
                  </a:lnTo>
                  <a:lnTo>
                    <a:pt x="0" y="1721"/>
                  </a:lnTo>
                  <a:lnTo>
                    <a:pt x="0" y="1518"/>
                  </a:lnTo>
                  <a:lnTo>
                    <a:pt x="34" y="1326"/>
                  </a:lnTo>
                  <a:lnTo>
                    <a:pt x="88" y="1132"/>
                  </a:lnTo>
                  <a:lnTo>
                    <a:pt x="165" y="944"/>
                  </a:lnTo>
                  <a:lnTo>
                    <a:pt x="267" y="765"/>
                  </a:lnTo>
                  <a:lnTo>
                    <a:pt x="395" y="603"/>
                  </a:lnTo>
                  <a:lnTo>
                    <a:pt x="543" y="451"/>
                  </a:lnTo>
                  <a:lnTo>
                    <a:pt x="720" y="316"/>
                  </a:lnTo>
                  <a:lnTo>
                    <a:pt x="873" y="222"/>
                  </a:lnTo>
                  <a:lnTo>
                    <a:pt x="1033" y="150"/>
                  </a:lnTo>
                  <a:lnTo>
                    <a:pt x="1193" y="86"/>
                  </a:lnTo>
                  <a:lnTo>
                    <a:pt x="1369" y="42"/>
                  </a:lnTo>
                  <a:lnTo>
                    <a:pt x="1534" y="14"/>
                  </a:lnTo>
                  <a:lnTo>
                    <a:pt x="1709" y="0"/>
                  </a:lnTo>
                  <a:lnTo>
                    <a:pt x="1880" y="2"/>
                  </a:lnTo>
                  <a:lnTo>
                    <a:pt x="2052" y="14"/>
                  </a:lnTo>
                  <a:lnTo>
                    <a:pt x="2220" y="50"/>
                  </a:lnTo>
                  <a:lnTo>
                    <a:pt x="2386" y="96"/>
                  </a:lnTo>
                  <a:lnTo>
                    <a:pt x="2549" y="158"/>
                  </a:lnTo>
                  <a:lnTo>
                    <a:pt x="2697" y="231"/>
                  </a:lnTo>
                  <a:lnTo>
                    <a:pt x="2851" y="321"/>
                  </a:lnTo>
                  <a:lnTo>
                    <a:pt x="2993" y="422"/>
                  </a:lnTo>
                  <a:lnTo>
                    <a:pt x="3115" y="537"/>
                  </a:lnTo>
                  <a:lnTo>
                    <a:pt x="3229" y="671"/>
                  </a:lnTo>
                  <a:lnTo>
                    <a:pt x="3310" y="781"/>
                  </a:lnTo>
                  <a:lnTo>
                    <a:pt x="3380" y="893"/>
                  </a:lnTo>
                  <a:lnTo>
                    <a:pt x="3436" y="1011"/>
                  </a:lnTo>
                  <a:lnTo>
                    <a:pt x="3479" y="1115"/>
                  </a:lnTo>
                  <a:lnTo>
                    <a:pt x="3515" y="1259"/>
                  </a:lnTo>
                  <a:lnTo>
                    <a:pt x="3543" y="1362"/>
                  </a:lnTo>
                  <a:lnTo>
                    <a:pt x="3554" y="1439"/>
                  </a:lnTo>
                  <a:lnTo>
                    <a:pt x="3576" y="1529"/>
                  </a:lnTo>
                  <a:lnTo>
                    <a:pt x="4008" y="1529"/>
                  </a:lnTo>
                  <a:lnTo>
                    <a:pt x="3667" y="1813"/>
                  </a:lnTo>
                  <a:lnTo>
                    <a:pt x="3109" y="2352"/>
                  </a:lnTo>
                  <a:lnTo>
                    <a:pt x="2826" y="2078"/>
                  </a:lnTo>
                  <a:lnTo>
                    <a:pt x="2542" y="1831"/>
                  </a:lnTo>
                  <a:lnTo>
                    <a:pt x="2213" y="1538"/>
                  </a:lnTo>
                  <a:lnTo>
                    <a:pt x="2634" y="1520"/>
                  </a:lnTo>
                  <a:lnTo>
                    <a:pt x="2669" y="1518"/>
                  </a:lnTo>
                </a:path>
              </a:pathLst>
            </a:custGeom>
            <a:gradFill flip="none" rotWithShape="1">
              <a:gsLst>
                <a:gs pos="0">
                  <a:srgbClr val="00CC00">
                    <a:shade val="30000"/>
                    <a:satMod val="115000"/>
                  </a:srgbClr>
                </a:gs>
                <a:gs pos="50000">
                  <a:srgbClr val="00CC00">
                    <a:shade val="67500"/>
                    <a:satMod val="115000"/>
                  </a:srgbClr>
                </a:gs>
                <a:gs pos="100000">
                  <a:srgbClr val="00CC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952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altLang="zh-CN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8444" name="Freeform 4"/>
            <p:cNvSpPr>
              <a:spLocks/>
            </p:cNvSpPr>
            <p:nvPr/>
          </p:nvSpPr>
          <p:spPr bwMode="auto">
            <a:xfrm>
              <a:off x="626" y="1561"/>
              <a:ext cx="3974" cy="2352"/>
            </a:xfrm>
            <a:custGeom>
              <a:avLst/>
              <a:gdLst>
                <a:gd name="T0" fmla="*/ 899 w 3974"/>
                <a:gd name="T1" fmla="*/ 0 h 2352"/>
                <a:gd name="T2" fmla="*/ 1182 w 3974"/>
                <a:gd name="T3" fmla="*/ 274 h 2352"/>
                <a:gd name="T4" fmla="*/ 1466 w 3974"/>
                <a:gd name="T5" fmla="*/ 521 h 2352"/>
                <a:gd name="T6" fmla="*/ 1795 w 3974"/>
                <a:gd name="T7" fmla="*/ 814 h 2352"/>
                <a:gd name="T8" fmla="*/ 1374 w 3974"/>
                <a:gd name="T9" fmla="*/ 832 h 2352"/>
                <a:gd name="T10" fmla="*/ 1396 w 3974"/>
                <a:gd name="T11" fmla="*/ 1018 h 2352"/>
                <a:gd name="T12" fmla="*/ 1428 w 3974"/>
                <a:gd name="T13" fmla="*/ 1079 h 2352"/>
                <a:gd name="T14" fmla="*/ 1459 w 3974"/>
                <a:gd name="T15" fmla="*/ 1139 h 2352"/>
                <a:gd name="T16" fmla="*/ 1502 w 3974"/>
                <a:gd name="T17" fmla="*/ 1193 h 2352"/>
                <a:gd name="T18" fmla="*/ 1627 w 3974"/>
                <a:gd name="T19" fmla="*/ 1319 h 2352"/>
                <a:gd name="T20" fmla="*/ 1764 w 3974"/>
                <a:gd name="T21" fmla="*/ 1411 h 2352"/>
                <a:gd name="T22" fmla="*/ 1921 w 3974"/>
                <a:gd name="T23" fmla="*/ 1486 h 2352"/>
                <a:gd name="T24" fmla="*/ 2090 w 3974"/>
                <a:gd name="T25" fmla="*/ 1522 h 2352"/>
                <a:gd name="T26" fmla="*/ 2261 w 3974"/>
                <a:gd name="T27" fmla="*/ 1534 h 2352"/>
                <a:gd name="T28" fmla="*/ 2434 w 3974"/>
                <a:gd name="T29" fmla="*/ 1506 h 2352"/>
                <a:gd name="T30" fmla="*/ 2596 w 3974"/>
                <a:gd name="T31" fmla="*/ 1456 h 2352"/>
                <a:gd name="T32" fmla="*/ 2756 w 3974"/>
                <a:gd name="T33" fmla="*/ 1372 h 2352"/>
                <a:gd name="T34" fmla="*/ 2842 w 3974"/>
                <a:gd name="T35" fmla="*/ 1305 h 2352"/>
                <a:gd name="T36" fmla="*/ 2916 w 3974"/>
                <a:gd name="T37" fmla="*/ 1225 h 2352"/>
                <a:gd name="T38" fmla="*/ 2981 w 3974"/>
                <a:gd name="T39" fmla="*/ 1143 h 2352"/>
                <a:gd name="T40" fmla="*/ 3038 w 3974"/>
                <a:gd name="T41" fmla="*/ 1053 h 2352"/>
                <a:gd name="T42" fmla="*/ 3082 w 3974"/>
                <a:gd name="T43" fmla="*/ 951 h 2352"/>
                <a:gd name="T44" fmla="*/ 3550 w 3974"/>
                <a:gd name="T45" fmla="*/ 1375 h 2352"/>
                <a:gd name="T46" fmla="*/ 3974 w 3974"/>
                <a:gd name="T47" fmla="*/ 991 h 2352"/>
                <a:gd name="T48" fmla="*/ 3920 w 3974"/>
                <a:gd name="T49" fmla="*/ 1220 h 2352"/>
                <a:gd name="T50" fmla="*/ 3843 w 3974"/>
                <a:gd name="T51" fmla="*/ 1408 h 2352"/>
                <a:gd name="T52" fmla="*/ 3741 w 3974"/>
                <a:gd name="T53" fmla="*/ 1587 h 2352"/>
                <a:gd name="T54" fmla="*/ 3613 w 3974"/>
                <a:gd name="T55" fmla="*/ 1749 h 2352"/>
                <a:gd name="T56" fmla="*/ 3465 w 3974"/>
                <a:gd name="T57" fmla="*/ 1901 h 2352"/>
                <a:gd name="T58" fmla="*/ 3288 w 3974"/>
                <a:gd name="T59" fmla="*/ 2036 h 2352"/>
                <a:gd name="T60" fmla="*/ 3135 w 3974"/>
                <a:gd name="T61" fmla="*/ 2130 h 2352"/>
                <a:gd name="T62" fmla="*/ 2975 w 3974"/>
                <a:gd name="T63" fmla="*/ 2202 h 2352"/>
                <a:gd name="T64" fmla="*/ 2815 w 3974"/>
                <a:gd name="T65" fmla="*/ 2266 h 2352"/>
                <a:gd name="T66" fmla="*/ 2639 w 3974"/>
                <a:gd name="T67" fmla="*/ 2310 h 2352"/>
                <a:gd name="T68" fmla="*/ 2474 w 3974"/>
                <a:gd name="T69" fmla="*/ 2338 h 2352"/>
                <a:gd name="T70" fmla="*/ 2299 w 3974"/>
                <a:gd name="T71" fmla="*/ 2352 h 2352"/>
                <a:gd name="T72" fmla="*/ 2128 w 3974"/>
                <a:gd name="T73" fmla="*/ 2350 h 2352"/>
                <a:gd name="T74" fmla="*/ 1956 w 3974"/>
                <a:gd name="T75" fmla="*/ 2338 h 2352"/>
                <a:gd name="T76" fmla="*/ 1788 w 3974"/>
                <a:gd name="T77" fmla="*/ 2302 h 2352"/>
                <a:gd name="T78" fmla="*/ 1622 w 3974"/>
                <a:gd name="T79" fmla="*/ 2256 h 2352"/>
                <a:gd name="T80" fmla="*/ 1459 w 3974"/>
                <a:gd name="T81" fmla="*/ 2194 h 2352"/>
                <a:gd name="T82" fmla="*/ 1311 w 3974"/>
                <a:gd name="T83" fmla="*/ 2121 h 2352"/>
                <a:gd name="T84" fmla="*/ 1157 w 3974"/>
                <a:gd name="T85" fmla="*/ 2031 h 2352"/>
                <a:gd name="T86" fmla="*/ 1024 w 3974"/>
                <a:gd name="T87" fmla="*/ 1925 h 2352"/>
                <a:gd name="T88" fmla="*/ 893 w 3974"/>
                <a:gd name="T89" fmla="*/ 1815 h 2352"/>
                <a:gd name="T90" fmla="*/ 779 w 3974"/>
                <a:gd name="T91" fmla="*/ 1681 h 2352"/>
                <a:gd name="T92" fmla="*/ 698 w 3974"/>
                <a:gd name="T93" fmla="*/ 1571 h 2352"/>
                <a:gd name="T94" fmla="*/ 626 w 3974"/>
                <a:gd name="T95" fmla="*/ 1462 h 2352"/>
                <a:gd name="T96" fmla="*/ 572 w 3974"/>
                <a:gd name="T97" fmla="*/ 1341 h 2352"/>
                <a:gd name="T98" fmla="*/ 521 w 3974"/>
                <a:gd name="T99" fmla="*/ 1227 h 2352"/>
                <a:gd name="T100" fmla="*/ 487 w 3974"/>
                <a:gd name="T101" fmla="*/ 1102 h 2352"/>
                <a:gd name="T102" fmla="*/ 432 w 3974"/>
                <a:gd name="T103" fmla="*/ 823 h 2352"/>
                <a:gd name="T104" fmla="*/ 0 w 3974"/>
                <a:gd name="T105" fmla="*/ 823 h 2352"/>
                <a:gd name="T106" fmla="*/ 341 w 3974"/>
                <a:gd name="T107" fmla="*/ 539 h 2352"/>
                <a:gd name="T108" fmla="*/ 899 w 3974"/>
                <a:gd name="T109" fmla="*/ 0 h 23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974"/>
                <a:gd name="T166" fmla="*/ 0 h 2352"/>
                <a:gd name="T167" fmla="*/ 3974 w 3974"/>
                <a:gd name="T168" fmla="*/ 2352 h 23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974" h="2352">
                  <a:moveTo>
                    <a:pt x="899" y="0"/>
                  </a:moveTo>
                  <a:lnTo>
                    <a:pt x="1182" y="274"/>
                  </a:lnTo>
                  <a:lnTo>
                    <a:pt x="1466" y="521"/>
                  </a:lnTo>
                  <a:lnTo>
                    <a:pt x="1795" y="814"/>
                  </a:lnTo>
                  <a:lnTo>
                    <a:pt x="1374" y="832"/>
                  </a:lnTo>
                  <a:lnTo>
                    <a:pt x="1396" y="1018"/>
                  </a:lnTo>
                  <a:lnTo>
                    <a:pt x="1428" y="1079"/>
                  </a:lnTo>
                  <a:lnTo>
                    <a:pt x="1459" y="1139"/>
                  </a:lnTo>
                  <a:lnTo>
                    <a:pt x="1502" y="1193"/>
                  </a:lnTo>
                  <a:lnTo>
                    <a:pt x="1627" y="1319"/>
                  </a:lnTo>
                  <a:lnTo>
                    <a:pt x="1764" y="1411"/>
                  </a:lnTo>
                  <a:lnTo>
                    <a:pt x="1921" y="1486"/>
                  </a:lnTo>
                  <a:lnTo>
                    <a:pt x="2090" y="1522"/>
                  </a:lnTo>
                  <a:lnTo>
                    <a:pt x="2261" y="1534"/>
                  </a:lnTo>
                  <a:lnTo>
                    <a:pt x="2434" y="1506"/>
                  </a:lnTo>
                  <a:lnTo>
                    <a:pt x="2596" y="1456"/>
                  </a:lnTo>
                  <a:lnTo>
                    <a:pt x="2756" y="1372"/>
                  </a:lnTo>
                  <a:lnTo>
                    <a:pt x="2842" y="1305"/>
                  </a:lnTo>
                  <a:lnTo>
                    <a:pt x="2916" y="1225"/>
                  </a:lnTo>
                  <a:lnTo>
                    <a:pt x="2981" y="1143"/>
                  </a:lnTo>
                  <a:lnTo>
                    <a:pt x="3038" y="1053"/>
                  </a:lnTo>
                  <a:lnTo>
                    <a:pt x="3082" y="951"/>
                  </a:lnTo>
                  <a:lnTo>
                    <a:pt x="3550" y="1375"/>
                  </a:lnTo>
                  <a:lnTo>
                    <a:pt x="3974" y="991"/>
                  </a:lnTo>
                  <a:lnTo>
                    <a:pt x="3920" y="1220"/>
                  </a:lnTo>
                  <a:lnTo>
                    <a:pt x="3843" y="1408"/>
                  </a:lnTo>
                  <a:lnTo>
                    <a:pt x="3741" y="1587"/>
                  </a:lnTo>
                  <a:lnTo>
                    <a:pt x="3613" y="1749"/>
                  </a:lnTo>
                  <a:lnTo>
                    <a:pt x="3465" y="1901"/>
                  </a:lnTo>
                  <a:lnTo>
                    <a:pt x="3288" y="2036"/>
                  </a:lnTo>
                  <a:lnTo>
                    <a:pt x="3135" y="2130"/>
                  </a:lnTo>
                  <a:lnTo>
                    <a:pt x="2975" y="2202"/>
                  </a:lnTo>
                  <a:lnTo>
                    <a:pt x="2815" y="2266"/>
                  </a:lnTo>
                  <a:lnTo>
                    <a:pt x="2639" y="2310"/>
                  </a:lnTo>
                  <a:lnTo>
                    <a:pt x="2474" y="2338"/>
                  </a:lnTo>
                  <a:lnTo>
                    <a:pt x="2299" y="2352"/>
                  </a:lnTo>
                  <a:lnTo>
                    <a:pt x="2128" y="2350"/>
                  </a:lnTo>
                  <a:lnTo>
                    <a:pt x="1956" y="2338"/>
                  </a:lnTo>
                  <a:lnTo>
                    <a:pt x="1788" y="2302"/>
                  </a:lnTo>
                  <a:lnTo>
                    <a:pt x="1622" y="2256"/>
                  </a:lnTo>
                  <a:lnTo>
                    <a:pt x="1459" y="2194"/>
                  </a:lnTo>
                  <a:lnTo>
                    <a:pt x="1311" y="2121"/>
                  </a:lnTo>
                  <a:lnTo>
                    <a:pt x="1157" y="2031"/>
                  </a:lnTo>
                  <a:lnTo>
                    <a:pt x="1024" y="1925"/>
                  </a:lnTo>
                  <a:lnTo>
                    <a:pt x="893" y="1815"/>
                  </a:lnTo>
                  <a:lnTo>
                    <a:pt x="779" y="1681"/>
                  </a:lnTo>
                  <a:lnTo>
                    <a:pt x="698" y="1571"/>
                  </a:lnTo>
                  <a:lnTo>
                    <a:pt x="626" y="1462"/>
                  </a:lnTo>
                  <a:lnTo>
                    <a:pt x="572" y="1341"/>
                  </a:lnTo>
                  <a:lnTo>
                    <a:pt x="521" y="1227"/>
                  </a:lnTo>
                  <a:lnTo>
                    <a:pt x="487" y="1102"/>
                  </a:lnTo>
                  <a:lnTo>
                    <a:pt x="432" y="823"/>
                  </a:lnTo>
                  <a:lnTo>
                    <a:pt x="0" y="823"/>
                  </a:lnTo>
                  <a:lnTo>
                    <a:pt x="341" y="539"/>
                  </a:lnTo>
                  <a:lnTo>
                    <a:pt x="89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096DC"/>
                </a:gs>
                <a:gs pos="100000">
                  <a:srgbClr val="004F76"/>
                </a:gs>
              </a:gsLst>
              <a:path path="circle">
                <a:fillToRect l="100000" t="100000"/>
              </a:path>
              <a:tileRect r="-100000" b="-100000"/>
            </a:gra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altLang="zh-CN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1295400" y="2565400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3366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buClr>
                <a:srgbClr val="FFFF00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2400" b="1">
                <a:solidFill>
                  <a:srgbClr val="FF9900"/>
                </a:solidFill>
                <a:ea typeface="Angsana New"/>
                <a:cs typeface="Angsana New"/>
              </a:rPr>
              <a:t>1. </a:t>
            </a:r>
            <a:r>
              <a:rPr lang="zh-CN" altLang="en-US" sz="2400" b="1">
                <a:solidFill>
                  <a:srgbClr val="FF9900"/>
                </a:solidFill>
                <a:ea typeface="Angsana New"/>
                <a:cs typeface="Angsana New"/>
              </a:rPr>
              <a:t>评价</a:t>
            </a:r>
            <a:endParaRPr lang="zh-CN" altLang="en-US" sz="2400" b="1" i="1">
              <a:solidFill>
                <a:srgbClr val="FF9900"/>
              </a:solidFill>
              <a:ea typeface="Angsana New"/>
              <a:cs typeface="Angsana New"/>
            </a:endParaRP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5334000" y="4800600"/>
            <a:ext cx="2093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3366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9900"/>
                </a:solidFill>
                <a:ea typeface="Angsana New"/>
                <a:cs typeface="Angsana New"/>
              </a:rPr>
              <a:t>4. </a:t>
            </a:r>
            <a:r>
              <a:rPr lang="zh-CN" altLang="en-US" sz="2400" b="1">
                <a:solidFill>
                  <a:srgbClr val="FF9900"/>
                </a:solidFill>
                <a:ea typeface="Angsana New"/>
                <a:cs typeface="Angsana New"/>
              </a:rPr>
              <a:t>监督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306513" y="4876800"/>
            <a:ext cx="3697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2700" dir="16200000" algn="ctr" rotWithShape="0">
              <a:srgbClr val="003366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9900"/>
                </a:solidFill>
                <a:ea typeface="Angsana New"/>
                <a:cs typeface="Angsana New"/>
              </a:rPr>
              <a:t>5. </a:t>
            </a:r>
            <a:r>
              <a:rPr lang="zh-CN" altLang="en-US" sz="2400" b="1">
                <a:solidFill>
                  <a:srgbClr val="FF9900"/>
                </a:solidFill>
                <a:ea typeface="Angsana New"/>
                <a:cs typeface="Angsana New"/>
              </a:rPr>
              <a:t>评估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5795963" y="2540000"/>
            <a:ext cx="3097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3366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9900"/>
                </a:solidFill>
                <a:ea typeface="Angsana New"/>
                <a:cs typeface="Angsana New"/>
              </a:rPr>
              <a:t>3. </a:t>
            </a:r>
            <a:r>
              <a:rPr lang="zh-CN" altLang="en-US" sz="2400" b="1">
                <a:solidFill>
                  <a:srgbClr val="FF9900"/>
                </a:solidFill>
                <a:ea typeface="Angsana New"/>
                <a:cs typeface="Angsana New"/>
              </a:rPr>
              <a:t>实施</a:t>
            </a:r>
          </a:p>
        </p:txBody>
      </p:sp>
      <p:sp>
        <p:nvSpPr>
          <p:cNvPr id="11271" name="Rectangle 10"/>
          <p:cNvSpPr>
            <a:spLocks noChangeArrowheads="1"/>
          </p:cNvSpPr>
          <p:nvPr/>
        </p:nvSpPr>
        <p:spPr bwMode="auto">
          <a:xfrm>
            <a:off x="3373438" y="2997200"/>
            <a:ext cx="2505075" cy="13636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84990" tIns="42495" rIns="84990" bIns="42495">
            <a:spAutoFit/>
          </a:bodyPr>
          <a:lstStyle/>
          <a:p>
            <a:pPr algn="ctr" defTabSz="850900" eaLnBrk="0" hangingPunct="0">
              <a:spcBef>
                <a:spcPts val="3000"/>
              </a:spcBef>
              <a:tabLst>
                <a:tab pos="230188" algn="l"/>
              </a:tabLst>
            </a:pPr>
            <a:r>
              <a:rPr lang="zh-CN" altLang="en-US" sz="2900" b="1">
                <a:solidFill>
                  <a:srgbClr val="000000"/>
                </a:solidFill>
                <a:cs typeface="Arial" pitchFamily="34" charset="0"/>
              </a:rPr>
              <a:t>工作（项目）</a:t>
            </a:r>
            <a:endParaRPr lang="en-US" altLang="zh-CN" sz="2900" b="1">
              <a:solidFill>
                <a:srgbClr val="000000"/>
              </a:solidFill>
              <a:cs typeface="Arial" pitchFamily="34" charset="0"/>
            </a:endParaRPr>
          </a:p>
          <a:p>
            <a:pPr algn="ctr" defTabSz="850900" eaLnBrk="0" hangingPunct="0">
              <a:spcBef>
                <a:spcPts val="3000"/>
              </a:spcBef>
              <a:tabLst>
                <a:tab pos="230188" algn="l"/>
              </a:tabLst>
            </a:pPr>
            <a:r>
              <a:rPr lang="zh-CN" altLang="en-US" sz="2900" b="1">
                <a:solidFill>
                  <a:srgbClr val="000000"/>
                </a:solidFill>
                <a:cs typeface="Arial" pitchFamily="34" charset="0"/>
              </a:rPr>
              <a:t>改善</a:t>
            </a:r>
          </a:p>
        </p:txBody>
      </p:sp>
      <p:sp>
        <p:nvSpPr>
          <p:cNvPr id="11272" name="Rectangle 11"/>
          <p:cNvSpPr>
            <a:spLocks noGrp="1" noChangeArrowheads="1"/>
          </p:cNvSpPr>
          <p:nvPr>
            <p:ph type="title"/>
          </p:nvPr>
        </p:nvSpPr>
        <p:spPr>
          <a:xfrm>
            <a:off x="1752600" y="182563"/>
            <a:ext cx="6080125" cy="762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 pitchFamily="2" charset="-122"/>
                <a:ea typeface="华文新魏" pitchFamily="2" charset="-122"/>
              </a:rPr>
              <a:t>工作（项目）周期</a:t>
            </a: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2987675" y="1125538"/>
            <a:ext cx="327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3366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buClr>
                <a:srgbClr val="FFFF00"/>
              </a:buClr>
              <a:buSzPct val="90000"/>
              <a:buFont typeface="Wingdings" pitchFamily="2" charset="2"/>
              <a:buNone/>
              <a:defRPr/>
            </a:pPr>
            <a:r>
              <a:rPr lang="en-US" altLang="zh-CN" sz="2400" b="1">
                <a:solidFill>
                  <a:srgbClr val="FF9900"/>
                </a:solidFill>
                <a:ea typeface="Angsana New"/>
                <a:cs typeface="Angsana New"/>
              </a:rPr>
              <a:t>2. </a:t>
            </a:r>
            <a:r>
              <a:rPr lang="zh-CN" altLang="en-US" sz="2400" b="1">
                <a:solidFill>
                  <a:srgbClr val="FF9900"/>
                </a:solidFill>
                <a:ea typeface="Angsana New"/>
                <a:cs typeface="Angsana New"/>
              </a:rPr>
              <a:t>计划</a:t>
            </a:r>
            <a:endParaRPr lang="zh-CN" altLang="en-US" sz="2400" b="1" i="1">
              <a:solidFill>
                <a:srgbClr val="FF9900"/>
              </a:solidFill>
              <a:ea typeface="Angsana New"/>
              <a:cs typeface="Angsana New"/>
            </a:endParaRPr>
          </a:p>
        </p:txBody>
      </p:sp>
      <p:sp>
        <p:nvSpPr>
          <p:cNvPr id="11274" name="灯片编号占位符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297B92-4054-4F47-81EA-CFDED24B1BE1}" type="slidenum">
              <a:rPr lang="en-US" altLang="zh-CN" smtClean="0">
                <a:solidFill>
                  <a:schemeClr val="tx1"/>
                </a:solidFill>
              </a:rPr>
              <a:pPr/>
              <a:t>8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00" y="533400"/>
            <a:ext cx="7239000" cy="1219200"/>
          </a:xfrm>
        </p:spPr>
        <p:txBody>
          <a:bodyPr/>
          <a:lstStyle/>
          <a:p>
            <a:pPr eaLnBrk="1" hangingPunct="1"/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督导与评估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应用（</a:t>
            </a:r>
            <a:r>
              <a:rPr lang="en-US" altLang="zh-CN" sz="400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smtClean="0"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35175"/>
            <a:ext cx="8229600" cy="4090988"/>
          </a:xfrm>
        </p:spPr>
        <p:txBody>
          <a:bodyPr/>
          <a:lstStyle/>
          <a:p>
            <a:pPr marL="457200" indent="-457200" eaLnBrk="1" hangingPunct="1">
              <a:buFont typeface="Arial" pitchFamily="34" charset="0"/>
              <a:buNone/>
            </a:pPr>
            <a:r>
              <a:rPr lang="en-US" altLang="zh-CN" smtClean="0">
                <a:latin typeface="华文楷体" pitchFamily="2" charset="-122"/>
                <a:ea typeface="华文楷体" pitchFamily="2" charset="-122"/>
              </a:rPr>
              <a:t>1.	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评价项目（工作）是否达到既定的目标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873125" y="2881313"/>
            <a:ext cx="7669213" cy="33242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8925" indent="-288925">
              <a:spcBef>
                <a:spcPct val="50000"/>
              </a:spcBef>
              <a:defRPr/>
            </a:pPr>
            <a:r>
              <a:rPr lang="zh-CN" altLang="en-US" sz="3200" b="1" i="1" dirty="0">
                <a:solidFill>
                  <a:srgbClr val="376092"/>
                </a:solidFill>
                <a:latin typeface="华文楷体" pitchFamily="2" charset="-122"/>
                <a:ea typeface="华文楷体" pitchFamily="2" charset="-122"/>
              </a:rPr>
              <a:t>实例：</a:t>
            </a:r>
          </a:p>
          <a:p>
            <a:pPr marL="288925" indent="-288925">
              <a:spcBef>
                <a:spcPts val="6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国家</a:t>
            </a:r>
            <a:r>
              <a:rPr lang="en-GB" altLang="zh-CN" sz="2800" dirty="0" err="1">
                <a:latin typeface="华文楷体" pitchFamily="2" charset="-122"/>
                <a:ea typeface="华文楷体" pitchFamily="2" charset="-122"/>
              </a:rPr>
              <a:t>iPMTCT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工作的目标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 marL="288925" indent="-288925">
              <a:buFont typeface="Wingdings" pitchFamily="2" charset="2"/>
              <a:buChar char="§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孕产妇接受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检测的比例达到</a:t>
            </a:r>
            <a:r>
              <a:rPr lang="en-GB" altLang="zh-CN" sz="2800" dirty="0">
                <a:latin typeface="华文楷体" pitchFamily="2" charset="-122"/>
                <a:ea typeface="华文楷体" pitchFamily="2" charset="-122"/>
              </a:rPr>
              <a:t>90%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以上</a:t>
            </a:r>
            <a:endParaRPr lang="en-GB" sz="2800" i="1" dirty="0">
              <a:latin typeface="华文楷体" pitchFamily="2" charset="-122"/>
              <a:ea typeface="华文楷体" pitchFamily="2" charset="-122"/>
            </a:endParaRPr>
          </a:p>
          <a:p>
            <a:pPr marL="288925" indent="-288925">
              <a:spcBef>
                <a:spcPts val="600"/>
              </a:spcBef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需要的数据：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 marL="288925" indent="-288925">
              <a:buFont typeface="Wingdings" pitchFamily="2" charset="2"/>
              <a:buChar char="§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一年内，孕期及仅产时接受过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检测的孕产妇人数</a:t>
            </a:r>
            <a:endParaRPr lang="en-GB" sz="2800" dirty="0">
              <a:latin typeface="华文楷体" pitchFamily="2" charset="-122"/>
              <a:ea typeface="华文楷体" pitchFamily="2" charset="-122"/>
            </a:endParaRPr>
          </a:p>
          <a:p>
            <a:pPr marL="288925" indent="-288925">
              <a:buFont typeface="Wingdings" pitchFamily="2" charset="2"/>
              <a:buChar char="§"/>
              <a:defRPr/>
            </a:pP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同期分娩产妇总数</a:t>
            </a: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EC0310-76A0-44A8-B3BA-3F62DF06B2CC}" type="slidenum">
              <a:rPr lang="en-US" altLang="zh-CN" smtClean="0">
                <a:solidFill>
                  <a:schemeClr val="tx1"/>
                </a:solidFill>
              </a:rPr>
              <a:pPr/>
              <a:t>9</a:t>
            </a:fld>
            <a:endParaRPr lang="en-US" altLang="zh-CN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4051</TotalTime>
  <Words>4126</Words>
  <Application>Microsoft Office PowerPoint</Application>
  <PresentationFormat>全屏显示(4:3)</PresentationFormat>
  <Paragraphs>669</Paragraphs>
  <Slides>78</Slides>
  <Notes>36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80" baseType="lpstr">
      <vt:lpstr>Office Theme</vt:lpstr>
      <vt:lpstr>Custom Design</vt:lpstr>
      <vt:lpstr>预防艾滋病、梅毒和乙肝 母婴传播的督导与评估</vt:lpstr>
      <vt:lpstr>目  的</vt:lpstr>
      <vt:lpstr>方   法</vt:lpstr>
      <vt:lpstr>督导与评估</vt:lpstr>
      <vt:lpstr>一、什么是督导与评估？   为什么督导与评估很重要？</vt:lpstr>
      <vt:lpstr>督导与评估 Monitoring and Evaluation</vt:lpstr>
      <vt:lpstr>督导与评估——区别与联系</vt:lpstr>
      <vt:lpstr>工作（项目）周期</vt:lpstr>
      <vt:lpstr>督导与评估——应用（1）</vt:lpstr>
      <vt:lpstr>督导与评估——应用（2）</vt:lpstr>
      <vt:lpstr>督导与评估——应用（3）</vt:lpstr>
      <vt:lpstr>相关概念（1）</vt:lpstr>
      <vt:lpstr>相关概念（2）</vt:lpstr>
      <vt:lpstr>相关概念（3）</vt:lpstr>
      <vt:lpstr>预防母婴传播国际目标</vt:lpstr>
      <vt:lpstr>我国预防艾滋病、梅毒母婴传播目标</vt:lpstr>
      <vt:lpstr>二、需要督导评估的iPMTCT关键干预措施？评估指标？</vt:lpstr>
      <vt:lpstr>需要监督的关键iPMTCT干预措施</vt:lpstr>
      <vt:lpstr>UNGASS指标和目标（GAPR指标）</vt:lpstr>
      <vt:lpstr>世界卫生组织推荐的iPMTCT指标一览表</vt:lpstr>
      <vt:lpstr>我国iPMTCT指标</vt:lpstr>
      <vt:lpstr>检测咨询相关指标</vt:lpstr>
      <vt:lpstr>干预指标：孕产妇</vt:lpstr>
      <vt:lpstr>干预指标：暴露儿童</vt:lpstr>
      <vt:lpstr>暴露儿童中感染的发生率</vt:lpstr>
      <vt:lpstr>目标人群特征</vt:lpstr>
      <vt:lpstr>常规督导与评估</vt:lpstr>
      <vt:lpstr>三、常规督导程序</vt:lpstr>
      <vt:lpstr>监督与评估活动的程序</vt:lpstr>
      <vt:lpstr>确定需要收集的基本数据</vt:lpstr>
      <vt:lpstr>系统地收集数据</vt:lpstr>
      <vt:lpstr> 制定策略与措施、采取行动</vt:lpstr>
      <vt:lpstr>四、如何系统地收集数据</vt:lpstr>
      <vt:lpstr>系统地收集数据</vt:lpstr>
      <vt:lpstr>医务人员负责登记记录</vt:lpstr>
      <vt:lpstr>督导过程中的交流反馈</vt:lpstr>
      <vt:lpstr>五、工作月报汇总表和个案登记卡</vt:lpstr>
      <vt:lpstr>幻灯片 38</vt:lpstr>
      <vt:lpstr>iPMTCT工作月报表  表1：HIV（由表1-I、表1-II、表1-III汇总）</vt:lpstr>
      <vt:lpstr>表   1</vt:lpstr>
      <vt:lpstr>iPMTCT工作月报表 表2：梅毒和乙肝（由表2-I、表2-II汇总）</vt:lpstr>
      <vt:lpstr>表  2</vt:lpstr>
      <vt:lpstr>幻灯片 43</vt:lpstr>
      <vt:lpstr>幻灯片 44</vt:lpstr>
      <vt:lpstr>幻灯片 45</vt:lpstr>
      <vt:lpstr>幻灯片 46</vt:lpstr>
      <vt:lpstr>HIV感染个案登记卡： 表3-I、表3-II、表3-III</vt:lpstr>
      <vt:lpstr>HIV感染个案登记卡：表3-I</vt:lpstr>
      <vt:lpstr>HIV感染个案登记卡：表3-II</vt:lpstr>
      <vt:lpstr>HIV感染个案登记卡：表3-III</vt:lpstr>
      <vt:lpstr>梅毒感染个案登记卡：表4-I、表4-II、表4-III</vt:lpstr>
      <vt:lpstr>梅毒感染个案登记卡：表4-I</vt:lpstr>
      <vt:lpstr>梅毒感染个案登记卡：表4-II</vt:lpstr>
      <vt:lpstr>梅毒感染个案登记卡：表4-III</vt:lpstr>
      <vt:lpstr>iPMTCT数据报告 数据流</vt:lpstr>
      <vt:lpstr>时限要求（1）</vt:lpstr>
      <vt:lpstr>时限要求</vt:lpstr>
      <vt:lpstr>幻灯片 58</vt:lpstr>
      <vt:lpstr>数据信息收集、整理与上报流程</vt:lpstr>
      <vt:lpstr>幻灯片 60</vt:lpstr>
      <vt:lpstr>信息管理</vt:lpstr>
      <vt:lpstr>数据储存</vt:lpstr>
      <vt:lpstr>现场督导与评估</vt:lpstr>
      <vt:lpstr>六、现场督导与评估</vt:lpstr>
      <vt:lpstr>现场督导与评估的目的</vt:lpstr>
      <vt:lpstr>现场督导与评估的关键问题（1）</vt:lpstr>
      <vt:lpstr>现场督导与评估的关键问题（2）</vt:lpstr>
      <vt:lpstr>现场督导与评估信息收集方法</vt:lpstr>
      <vt:lpstr>七、现场督导评估的组织与实施</vt:lpstr>
      <vt:lpstr>现场督导与评估流程（1）</vt:lpstr>
      <vt:lpstr>现场督导与评估流程（2）</vt:lpstr>
      <vt:lpstr>现场督导与评估流程（3）</vt:lpstr>
      <vt:lpstr>现场督导与评估</vt:lpstr>
      <vt:lpstr>八、要点</vt:lpstr>
      <vt:lpstr>要点（1）</vt:lpstr>
      <vt:lpstr>要点（2）</vt:lpstr>
      <vt:lpstr>幻灯片 77</vt:lpstr>
      <vt:lpstr>幻灯片 78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iPMTCT Monitoring &amp; Evaluation</dc:title>
  <dc:creator>Verena Kallab</dc:creator>
  <cp:lastModifiedBy>殷丽娜</cp:lastModifiedBy>
  <cp:revision>333</cp:revision>
  <dcterms:created xsi:type="dcterms:W3CDTF">2011-12-18T05:18:18Z</dcterms:created>
  <dcterms:modified xsi:type="dcterms:W3CDTF">2014-11-17T00:28:29Z</dcterms:modified>
</cp:coreProperties>
</file>