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11" r:id="rId2"/>
    <p:sldId id="325" r:id="rId3"/>
    <p:sldId id="324" r:id="rId4"/>
    <p:sldId id="358" r:id="rId5"/>
    <p:sldId id="359" r:id="rId6"/>
    <p:sldId id="326" r:id="rId7"/>
    <p:sldId id="327" r:id="rId8"/>
    <p:sldId id="354" r:id="rId9"/>
    <p:sldId id="355" r:id="rId10"/>
    <p:sldId id="356" r:id="rId11"/>
    <p:sldId id="357" r:id="rId12"/>
    <p:sldId id="362" r:id="rId13"/>
    <p:sldId id="363" r:id="rId14"/>
    <p:sldId id="364" r:id="rId15"/>
    <p:sldId id="366" r:id="rId16"/>
    <p:sldId id="367" r:id="rId17"/>
    <p:sldId id="360" r:id="rId18"/>
    <p:sldId id="361" r:id="rId19"/>
    <p:sldId id="332" r:id="rId20"/>
    <p:sldId id="333" r:id="rId21"/>
    <p:sldId id="370" r:id="rId22"/>
    <p:sldId id="371" r:id="rId23"/>
    <p:sldId id="373" r:id="rId24"/>
    <p:sldId id="374" r:id="rId25"/>
    <p:sldId id="334" r:id="rId26"/>
    <p:sldId id="335" r:id="rId27"/>
    <p:sldId id="336" r:id="rId28"/>
    <p:sldId id="337" r:id="rId29"/>
    <p:sldId id="376" r:id="rId30"/>
    <p:sldId id="338" r:id="rId31"/>
    <p:sldId id="339" r:id="rId32"/>
    <p:sldId id="341" r:id="rId33"/>
    <p:sldId id="340" r:id="rId34"/>
    <p:sldId id="342" r:id="rId35"/>
    <p:sldId id="349" r:id="rId36"/>
    <p:sldId id="351" r:id="rId37"/>
    <p:sldId id="353" r:id="rId3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FFCC00"/>
    <a:srgbClr val="9900CC"/>
    <a:srgbClr val="FF9900"/>
    <a:srgbClr val="FF33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488" autoAdjust="0"/>
  </p:normalViewPr>
  <p:slideViewPr>
    <p:cSldViewPr>
      <p:cViewPr>
        <p:scale>
          <a:sx n="70" d="100"/>
          <a:sy n="70" d="100"/>
        </p:scale>
        <p:origin x="-516" y="-216"/>
      </p:cViewPr>
      <p:guideLst>
        <p:guide orient="horz" pos="2160"/>
        <p:guide pos="2880"/>
      </p:guideLst>
    </p:cSldViewPr>
  </p:slideViewPr>
  <p:outlineViewPr>
    <p:cViewPr>
      <p:scale>
        <a:sx n="33" d="100"/>
        <a:sy n="33" d="100"/>
      </p:scale>
      <p:origin x="0" y="9132"/>
    </p:cViewPr>
  </p:outlineViewPr>
  <p:notesTextViewPr>
    <p:cViewPr>
      <p:scale>
        <a:sx n="100" d="100"/>
        <a:sy n="100" d="100"/>
      </p:scale>
      <p:origin x="0" y="0"/>
    </p:cViewPr>
  </p:notesTextViewPr>
  <p:sorterViewPr>
    <p:cViewPr>
      <p:scale>
        <a:sx n="66" d="100"/>
        <a:sy n="66" d="100"/>
      </p:scale>
      <p:origin x="0" y="936"/>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2201AA2-FFB8-4783-821D-A382494BECFF}" type="datetimeFigureOut">
              <a:rPr lang="zh-CN" altLang="en-US"/>
              <a:pPr>
                <a:defRPr/>
              </a:pPr>
              <a:t>2014-11-17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DFBF1F9-0318-4F3E-A906-223A554870D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42F65F-0888-4735-8E8B-C62B0ECF454C}" type="slidenum">
              <a:rPr lang="zh-CN" altLang="en-US"/>
              <a:pPr fontAlgn="base">
                <a:spcBef>
                  <a:spcPct val="0"/>
                </a:spcBef>
                <a:spcAft>
                  <a:spcPct val="0"/>
                </a:spcAft>
                <a:defRPr/>
              </a:pPr>
              <a:t>6</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307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638F0E-2E94-4E42-83F3-DF6E5B228D32}" type="slidenum">
              <a:rPr lang="en-GB" altLang="zh-CN"/>
              <a:pPr fontAlgn="base">
                <a:spcBef>
                  <a:spcPct val="0"/>
                </a:spcBef>
                <a:spcAft>
                  <a:spcPct val="0"/>
                </a:spcAft>
                <a:defRPr/>
              </a:pPr>
              <a:t>8</a:t>
            </a:fld>
            <a:endParaRPr lang="en-GB"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ltLang="zh-CN"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08C31E-4010-4EEE-8538-F4DF062D01F5}" type="slidenum">
              <a:rPr lang="en-GB" altLang="zh-CN"/>
              <a:pPr fontAlgn="base">
                <a:spcBef>
                  <a:spcPct val="0"/>
                </a:spcBef>
                <a:spcAft>
                  <a:spcPct val="0"/>
                </a:spcAft>
                <a:defRPr/>
              </a:pPr>
              <a:t>19</a:t>
            </a:fld>
            <a:endParaRPr lang="en-GB"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ltLang="zh-CN" smtClean="0"/>
          </a:p>
        </p:txBody>
      </p:sp>
      <p:sp>
        <p:nvSpPr>
          <p:cNvPr id="389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5F8A5A0-38DA-493A-AA8A-6652316AD72E}" type="slidenum">
              <a:rPr lang="en-GB" altLang="zh-CN"/>
              <a:pPr fontAlgn="base">
                <a:spcBef>
                  <a:spcPct val="0"/>
                </a:spcBef>
                <a:spcAft>
                  <a:spcPct val="0"/>
                </a:spcAft>
                <a:defRPr/>
              </a:pPr>
              <a:t>25</a:t>
            </a:fld>
            <a:endParaRPr lang="en-GB"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
        <p:nvSpPr>
          <p:cNvPr id="430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9E7ED8-C7FA-43EC-9231-D568583ED33D}" type="slidenum">
              <a:rPr lang="en-US" altLang="zh-CN"/>
              <a:pPr fontAlgn="base">
                <a:spcBef>
                  <a:spcPct val="0"/>
                </a:spcBef>
                <a:spcAft>
                  <a:spcPct val="0"/>
                </a:spcAft>
                <a:defRPr/>
              </a:pPr>
              <a:t>28</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4199D4-D1EF-405F-BA89-B7EAAAAF5FA7}" type="slidenum">
              <a:rPr lang="en-GB" altLang="zh-CN"/>
              <a:pPr fontAlgn="base">
                <a:spcBef>
                  <a:spcPct val="0"/>
                </a:spcBef>
                <a:spcAft>
                  <a:spcPct val="0"/>
                </a:spcAft>
                <a:defRPr/>
              </a:pPr>
              <a:t>30</a:t>
            </a:fld>
            <a:endParaRPr lang="en-GB" altLang="zh-CN"/>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ltLang="zh-CN" smtClean="0"/>
          </a:p>
        </p:txBody>
      </p:sp>
      <p:sp>
        <p:nvSpPr>
          <p:cNvPr id="471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08D4691-F15E-44CC-843E-74B53D28067A}" type="slidenum">
              <a:rPr lang="en-GB" altLang="zh-CN"/>
              <a:pPr fontAlgn="base">
                <a:spcBef>
                  <a:spcPct val="0"/>
                </a:spcBef>
                <a:spcAft>
                  <a:spcPct val="0"/>
                </a:spcAft>
                <a:defRPr/>
              </a:pPr>
              <a:t>31</a:t>
            </a:fld>
            <a:endParaRPr lang="en-GB"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ltLang="zh-CN" smtClean="0"/>
          </a:p>
        </p:txBody>
      </p:sp>
      <p:sp>
        <p:nvSpPr>
          <p:cNvPr id="491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7C9EF0-F72B-4D27-A40F-38DD35D6CBA9}" type="slidenum">
              <a:rPr lang="en-GB" altLang="zh-CN"/>
              <a:pPr fontAlgn="base">
                <a:spcBef>
                  <a:spcPct val="0"/>
                </a:spcBef>
                <a:spcAft>
                  <a:spcPct val="0"/>
                </a:spcAft>
                <a:defRPr/>
              </a:pPr>
              <a:t>32</a:t>
            </a:fld>
            <a:endParaRPr lang="en-GB"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75F10B3A-B6AC-4EA8-B954-91F563E96045}" type="slidenum">
              <a:rPr lang="zh-CN" altLang="en-US"/>
              <a:pPr>
                <a:defRPr/>
              </a:pPr>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344F6788-756A-4AA2-A181-7BE6B7B5D5EC}" type="slidenum">
              <a:rPr lang="zh-CN" altLang="en-US"/>
              <a:pPr>
                <a:defRPr/>
              </a:pPr>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20210EEF-926D-4142-BA48-14D3517E7504}" type="slidenum">
              <a:rPr lang="zh-CN" altLang="en-US"/>
              <a:pPr>
                <a:defRPr/>
              </a:pPr>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4525963"/>
          </a:xfrm>
        </p:spPr>
        <p:txBody>
          <a:bodyPr rtlCol="0">
            <a:normAutofit/>
          </a:bodyPr>
          <a:lstStyle/>
          <a:p>
            <a:pPr lvl="0"/>
            <a:endParaRPr lang="en-GB" noProof="0" smtClean="0"/>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C136A441-474F-4210-8248-5DB35DF63946}"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B26F20AB-87D4-4EC1-81FB-54B4A7221140}"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5"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6" name="灯片编号占位符 5"/>
          <p:cNvSpPr>
            <a:spLocks noGrp="1"/>
          </p:cNvSpPr>
          <p:nvPr>
            <p:ph type="sldNum" sz="quarter" idx="12"/>
          </p:nvPr>
        </p:nvSpPr>
        <p:spPr/>
        <p:txBody>
          <a:bodyPr/>
          <a:lstStyle>
            <a:lvl1pPr>
              <a:defRPr/>
            </a:lvl1pPr>
          </a:lstStyle>
          <a:p>
            <a:pPr>
              <a:defRPr/>
            </a:pPr>
            <a:r>
              <a:rPr lang="zh-CN" altLang="en-US"/>
              <a:t> 幻灯片</a:t>
            </a:r>
            <a:fld id="{7B975199-19D9-4816-9C06-9EDE97C4307B}" type="slidenum">
              <a:rPr lang="zh-CN" altLang="en-US"/>
              <a:pPr>
                <a:defRPr/>
              </a:pPr>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6"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7" name="灯片编号占位符 5"/>
          <p:cNvSpPr>
            <a:spLocks noGrp="1"/>
          </p:cNvSpPr>
          <p:nvPr>
            <p:ph type="sldNum" sz="quarter" idx="12"/>
          </p:nvPr>
        </p:nvSpPr>
        <p:spPr/>
        <p:txBody>
          <a:bodyPr/>
          <a:lstStyle>
            <a:lvl1pPr>
              <a:defRPr/>
            </a:lvl1pPr>
          </a:lstStyle>
          <a:p>
            <a:pPr>
              <a:defRPr/>
            </a:pPr>
            <a:r>
              <a:rPr lang="zh-CN" altLang="en-US"/>
              <a:t> 幻灯片</a:t>
            </a:r>
            <a:fld id="{0065DB08-3AB8-4351-B60B-E875B051BE44}" type="slidenum">
              <a:rPr lang="zh-CN" altLang="en-US"/>
              <a:pPr>
                <a:defRPr/>
              </a:pPr>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8"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9" name="灯片编号占位符 5"/>
          <p:cNvSpPr>
            <a:spLocks noGrp="1"/>
          </p:cNvSpPr>
          <p:nvPr>
            <p:ph type="sldNum" sz="quarter" idx="12"/>
          </p:nvPr>
        </p:nvSpPr>
        <p:spPr/>
        <p:txBody>
          <a:bodyPr/>
          <a:lstStyle>
            <a:lvl1pPr>
              <a:defRPr/>
            </a:lvl1pPr>
          </a:lstStyle>
          <a:p>
            <a:pPr>
              <a:defRPr/>
            </a:pPr>
            <a:r>
              <a:rPr lang="zh-CN" altLang="en-US"/>
              <a:t> 幻灯片</a:t>
            </a:r>
            <a:fld id="{7B971B41-3203-4E46-AEBF-D21A41AEE00A}" type="slidenum">
              <a:rPr lang="zh-CN" altLang="en-US"/>
              <a:pPr>
                <a:defRPr/>
              </a:pPr>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4"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5" name="灯片编号占位符 5"/>
          <p:cNvSpPr>
            <a:spLocks noGrp="1"/>
          </p:cNvSpPr>
          <p:nvPr>
            <p:ph type="sldNum" sz="quarter" idx="12"/>
          </p:nvPr>
        </p:nvSpPr>
        <p:spPr/>
        <p:txBody>
          <a:bodyPr/>
          <a:lstStyle>
            <a:lvl1pPr>
              <a:defRPr/>
            </a:lvl1pPr>
          </a:lstStyle>
          <a:p>
            <a:pPr>
              <a:defRPr/>
            </a:pPr>
            <a:r>
              <a:rPr lang="zh-CN" altLang="en-US"/>
              <a:t> 幻灯片</a:t>
            </a:r>
            <a:fld id="{063E1B27-94A8-4E66-99A0-7CC83A2534F8}" type="slidenum">
              <a:rPr lang="zh-CN" altLang="en-US"/>
              <a:pPr>
                <a:defRPr/>
              </a:pPr>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3"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4" name="灯片编号占位符 5"/>
          <p:cNvSpPr>
            <a:spLocks noGrp="1"/>
          </p:cNvSpPr>
          <p:nvPr>
            <p:ph type="sldNum" sz="quarter" idx="12"/>
          </p:nvPr>
        </p:nvSpPr>
        <p:spPr/>
        <p:txBody>
          <a:bodyPr/>
          <a:lstStyle>
            <a:lvl1pPr>
              <a:defRPr/>
            </a:lvl1pPr>
          </a:lstStyle>
          <a:p>
            <a:pPr>
              <a:defRPr/>
            </a:pPr>
            <a:r>
              <a:rPr lang="zh-CN" altLang="en-US"/>
              <a:t> 幻灯片</a:t>
            </a:r>
            <a:fld id="{1B0AAA97-6539-4F9D-B594-B473680E30B7}" type="slidenum">
              <a:rPr lang="zh-CN" altLang="en-US"/>
              <a:pPr>
                <a:defRPr/>
              </a:pPr>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6"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7" name="灯片编号占位符 5"/>
          <p:cNvSpPr>
            <a:spLocks noGrp="1"/>
          </p:cNvSpPr>
          <p:nvPr>
            <p:ph type="sldNum" sz="quarter" idx="12"/>
          </p:nvPr>
        </p:nvSpPr>
        <p:spPr/>
        <p:txBody>
          <a:bodyPr/>
          <a:lstStyle>
            <a:lvl1pPr>
              <a:defRPr/>
            </a:lvl1pPr>
          </a:lstStyle>
          <a:p>
            <a:pPr>
              <a:defRPr/>
            </a:pPr>
            <a:r>
              <a:rPr lang="zh-CN" altLang="en-US"/>
              <a:t> 幻灯片</a:t>
            </a:r>
            <a:fld id="{4978006E-C5ED-4297-B31C-A81889798944}" type="slidenum">
              <a:rPr lang="zh-CN" altLang="en-US"/>
              <a:pPr>
                <a:defRPr/>
              </a:pPr>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r>
              <a:rPr lang="zh-CN" altLang="en-US"/>
              <a:t>中国</a:t>
            </a:r>
            <a:r>
              <a:rPr lang="en-US" altLang="zh-CN"/>
              <a:t>iPMTCT</a:t>
            </a:r>
            <a:r>
              <a:rPr lang="zh-CN" altLang="en-US"/>
              <a:t>培训</a:t>
            </a:r>
            <a:endParaRPr lang="zh-CN" altLang="en-US" dirty="0"/>
          </a:p>
        </p:txBody>
      </p:sp>
      <p:sp>
        <p:nvSpPr>
          <p:cNvPr id="6" name="页脚占位符 4"/>
          <p:cNvSpPr>
            <a:spLocks noGrp="1"/>
          </p:cNvSpPr>
          <p:nvPr>
            <p:ph type="ftr" sz="quarter" idx="11"/>
          </p:nvPr>
        </p:nvSpPr>
        <p:spPr/>
        <p:txBody>
          <a:bodyPr/>
          <a:lstStyle>
            <a:lvl1pPr>
              <a:defRPr/>
            </a:lvl1pPr>
          </a:lstStyle>
          <a:p>
            <a:pPr>
              <a:defRPr/>
            </a:pPr>
            <a:r>
              <a:rPr lang="zh-CN" altLang="en-US"/>
              <a:t>第五章</a:t>
            </a:r>
            <a:endParaRPr lang="zh-CN" altLang="en-US" dirty="0"/>
          </a:p>
        </p:txBody>
      </p:sp>
      <p:sp>
        <p:nvSpPr>
          <p:cNvPr id="7" name="灯片编号占位符 5"/>
          <p:cNvSpPr>
            <a:spLocks noGrp="1"/>
          </p:cNvSpPr>
          <p:nvPr>
            <p:ph type="sldNum" sz="quarter" idx="12"/>
          </p:nvPr>
        </p:nvSpPr>
        <p:spPr/>
        <p:txBody>
          <a:bodyPr/>
          <a:lstStyle>
            <a:lvl1pPr>
              <a:defRPr/>
            </a:lvl1pPr>
          </a:lstStyle>
          <a:p>
            <a:pPr>
              <a:defRPr/>
            </a:pPr>
            <a:r>
              <a:rPr lang="zh-CN" altLang="en-US"/>
              <a:t> 幻灯片</a:t>
            </a:r>
            <a:fld id="{7A46B16D-A544-4A86-A5E2-35CA271847AF}" type="slidenum">
              <a:rPr lang="zh-CN" altLang="en-US"/>
              <a:pPr>
                <a:defRPr/>
              </a:pPr>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 name="日期占位符 3"/>
          <p:cNvSpPr>
            <a:spLocks noGrp="1"/>
          </p:cNvSpPr>
          <p:nvPr>
            <p:ph type="dt" sz="half" idx="2"/>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r>
              <a:rPr lang="zh-CN" altLang="en-US"/>
              <a:t>中国</a:t>
            </a:r>
            <a:r>
              <a:rPr lang="en-US" altLang="zh-CN"/>
              <a:t>iPMTCT</a:t>
            </a:r>
            <a:r>
              <a:rPr lang="zh-CN" altLang="en-US"/>
              <a:t>培训</a:t>
            </a:r>
            <a:endParaRPr lang="zh-CN" altLang="en-US" dirty="0"/>
          </a:p>
        </p:txBody>
      </p:sp>
      <p:sp>
        <p:nvSpPr>
          <p:cNvPr id="11" name="页脚占位符 4"/>
          <p:cNvSpPr>
            <a:spLocks noGrp="1"/>
          </p:cNvSpPr>
          <p:nvPr>
            <p:ph type="ftr" sz="quarter" idx="3"/>
          </p:nvPr>
        </p:nvSpPr>
        <p:spPr>
          <a:xfrm>
            <a:off x="3124200" y="6356350"/>
            <a:ext cx="2895600" cy="365125"/>
          </a:xfrm>
          <a:prstGeom prst="rect">
            <a:avLst/>
          </a:prstGeom>
        </p:spPr>
        <p:txBody>
          <a:bodyPr/>
          <a:lstStyle>
            <a:lvl1pPr algn="ctr" fontAlgn="auto">
              <a:spcBef>
                <a:spcPts val="0"/>
              </a:spcBef>
              <a:spcAft>
                <a:spcPts val="0"/>
              </a:spcAft>
              <a:defRPr>
                <a:latin typeface="+mn-lt"/>
                <a:ea typeface="+mn-ea"/>
              </a:defRPr>
            </a:lvl1pPr>
          </a:lstStyle>
          <a:p>
            <a:pPr>
              <a:defRPr/>
            </a:pPr>
            <a:r>
              <a:rPr lang="zh-CN" altLang="en-US"/>
              <a:t>第五章</a:t>
            </a:r>
            <a:endParaRPr lang="zh-CN" altLang="en-US" dirty="0"/>
          </a:p>
        </p:txBody>
      </p:sp>
      <p:sp>
        <p:nvSpPr>
          <p:cNvPr id="12" name="灯片编号占位符 5"/>
          <p:cNvSpPr>
            <a:spLocks noGrp="1"/>
          </p:cNvSpPr>
          <p:nvPr>
            <p:ph type="sldNum" sz="quarter" idx="4"/>
          </p:nvPr>
        </p:nvSpPr>
        <p:spPr>
          <a:xfrm>
            <a:off x="6553200" y="6356350"/>
            <a:ext cx="2133600" cy="365125"/>
          </a:xfrm>
          <a:prstGeom prst="rect">
            <a:avLst/>
          </a:prstGeom>
        </p:spPr>
        <p:txBody>
          <a:bodyPr/>
          <a:lstStyle>
            <a:lvl1pPr algn="r" fontAlgn="auto">
              <a:spcBef>
                <a:spcPts val="0"/>
              </a:spcBef>
              <a:spcAft>
                <a:spcPts val="0"/>
              </a:spcAft>
              <a:defRPr>
                <a:latin typeface="+mn-lt"/>
                <a:ea typeface="+mn-ea"/>
              </a:defRPr>
            </a:lvl1pPr>
          </a:lstStyle>
          <a:p>
            <a:pPr>
              <a:defRPr/>
            </a:pPr>
            <a:r>
              <a:rPr lang="zh-CN" altLang="en-US"/>
              <a:t> 幻灯片</a:t>
            </a:r>
            <a:fld id="{5E25F0E2-B1D1-496A-A172-13A09854F089}"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5362" name="Title 1"/>
          <p:cNvSpPr>
            <a:spLocks noGrp="1"/>
          </p:cNvSpPr>
          <p:nvPr>
            <p:ph type="ctrTitle"/>
          </p:nvPr>
        </p:nvSpPr>
        <p:spPr/>
        <p:txBody>
          <a:bodyPr/>
          <a:lstStyle/>
          <a:p>
            <a:pPr eaLnBrk="1" hangingPunct="1"/>
            <a:r>
              <a:rPr lang="zh-CN" altLang="en-US" b="1" smtClean="0">
                <a:latin typeface="黑体" pitchFamily="2" charset="-122"/>
                <a:ea typeface="黑体" pitchFamily="2" charset="-122"/>
              </a:rPr>
              <a:t>梅毒的实验室检测</a:t>
            </a:r>
            <a:endParaRPr lang="en-GB" b="1" smtClean="0">
              <a:latin typeface="黑体" pitchFamily="2" charset="-122"/>
              <a:ea typeface="黑体" pitchFamily="2" charset="-122"/>
            </a:endParaRPr>
          </a:p>
        </p:txBody>
      </p:sp>
      <p:sp>
        <p:nvSpPr>
          <p:cNvPr id="15363" name="Subtitle 2"/>
          <p:cNvSpPr>
            <a:spLocks noGrp="1"/>
          </p:cNvSpPr>
          <p:nvPr>
            <p:ph type="subTitle" idx="1"/>
          </p:nvPr>
        </p:nvSpPr>
        <p:spPr>
          <a:xfrm>
            <a:off x="714375" y="3886200"/>
            <a:ext cx="7858125" cy="2543175"/>
          </a:xfrm>
        </p:spPr>
        <p:txBody>
          <a:bodyPr/>
          <a:lstStyle/>
          <a:p>
            <a:pPr eaLnBrk="1" hangingPunct="1"/>
            <a:r>
              <a:rPr lang="zh-CN" altLang="en-US" b="1" smtClean="0">
                <a:solidFill>
                  <a:schemeClr val="tx1"/>
                </a:solidFill>
                <a:latin typeface="华文楷体"/>
                <a:ea typeface="华文楷体"/>
                <a:cs typeface="华文楷体"/>
              </a:rPr>
              <a:t>中国</a:t>
            </a:r>
            <a:r>
              <a:rPr lang="de-DE" altLang="zh-CN" b="1" smtClean="0">
                <a:solidFill>
                  <a:schemeClr val="tx1"/>
                </a:solidFill>
                <a:latin typeface="华文楷体"/>
                <a:ea typeface="华文楷体"/>
                <a:cs typeface="华文楷体"/>
              </a:rPr>
              <a:t>iPMTCT</a:t>
            </a:r>
            <a:r>
              <a:rPr lang="zh-CN" altLang="en-US" b="1" smtClean="0">
                <a:solidFill>
                  <a:schemeClr val="tx1"/>
                </a:solidFill>
                <a:latin typeface="华文楷体"/>
                <a:ea typeface="华文楷体"/>
                <a:cs typeface="华文楷体"/>
              </a:rPr>
              <a:t>培训包</a:t>
            </a:r>
            <a:endParaRPr lang="de-DE" b="1" smtClean="0">
              <a:solidFill>
                <a:schemeClr val="tx1"/>
              </a:solidFill>
              <a:latin typeface="华文楷体"/>
              <a:ea typeface="华文楷体"/>
              <a:cs typeface="华文楷体"/>
            </a:endParaRPr>
          </a:p>
          <a:p>
            <a:pPr eaLnBrk="1" hangingPunct="1"/>
            <a:r>
              <a:rPr lang="zh-CN" altLang="en-US" b="1" smtClean="0">
                <a:solidFill>
                  <a:schemeClr val="tx1"/>
                </a:solidFill>
                <a:latin typeface="华文楷体"/>
                <a:ea typeface="华文楷体"/>
                <a:cs typeface="华文楷体"/>
              </a:rPr>
              <a:t>本章授课时间：</a:t>
            </a:r>
            <a:endParaRPr lang="en-US" b="1" smtClean="0">
              <a:solidFill>
                <a:schemeClr val="tx1"/>
              </a:solidFill>
              <a:latin typeface="华文楷体"/>
              <a:ea typeface="华文楷体"/>
              <a:cs typeface="华文楷体"/>
            </a:endParaRPr>
          </a:p>
          <a:p>
            <a:pPr eaLnBrk="1" hangingPunct="1"/>
            <a:endParaRPr lang="en-GB" b="1" smtClean="0">
              <a:solidFill>
                <a:srgbClr val="898989"/>
              </a:solidFill>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571500" y="274638"/>
            <a:ext cx="8072438" cy="561975"/>
          </a:xfrm>
        </p:spPr>
        <p:txBody>
          <a:bodyPr/>
          <a:lstStyle/>
          <a:p>
            <a:pPr eaLnBrk="1" hangingPunct="1"/>
            <a:r>
              <a:rPr lang="zh-CN" altLang="en-US" sz="3600" b="1" smtClean="0">
                <a:latin typeface="华文新魏"/>
                <a:ea typeface="华文新魏"/>
                <a:cs typeface="华文新魏"/>
              </a:rPr>
              <a:t>非梅毒螺旋体抗原血清学试验的特点</a:t>
            </a:r>
            <a:endParaRPr lang="en-GB" sz="3600" b="1" smtClean="0">
              <a:latin typeface="华文新魏"/>
              <a:ea typeface="华文新魏"/>
              <a:cs typeface="华文新魏"/>
            </a:endParaRPr>
          </a:p>
        </p:txBody>
      </p:sp>
      <p:sp>
        <p:nvSpPr>
          <p:cNvPr id="26626" name="Content Placeholder 2"/>
          <p:cNvSpPr>
            <a:spLocks noGrp="1"/>
          </p:cNvSpPr>
          <p:nvPr>
            <p:ph idx="1"/>
          </p:nvPr>
        </p:nvSpPr>
        <p:spPr>
          <a:xfrm>
            <a:off x="500063" y="908050"/>
            <a:ext cx="8229600" cy="5473700"/>
          </a:xfrm>
        </p:spPr>
        <p:txBody>
          <a:bodyPr/>
          <a:lstStyle/>
          <a:p>
            <a:pPr eaLnBrk="1" hangingPunct="1">
              <a:lnSpc>
                <a:spcPct val="110000"/>
              </a:lnSpc>
              <a:spcBef>
                <a:spcPct val="0"/>
              </a:spcBef>
              <a:buFont typeface="Arial" charset="0"/>
              <a:buNone/>
            </a:pPr>
            <a:endParaRPr lang="en-US" altLang="zh-CN" sz="800" smtClean="0">
              <a:latin typeface="华文楷体"/>
              <a:ea typeface="华文楷体"/>
              <a:cs typeface="Times New Roman" pitchFamily="18" charset="0"/>
              <a:sym typeface="Arial" charset="0"/>
            </a:endParaRPr>
          </a:p>
          <a:p>
            <a:pPr lvl="1" eaLnBrk="1" hangingPunct="1">
              <a:lnSpc>
                <a:spcPct val="110000"/>
              </a:lnSpc>
              <a:spcBef>
                <a:spcPts val="600"/>
              </a:spcBef>
              <a:buFont typeface="Arial" charset="0"/>
              <a:buChar char="•"/>
            </a:pPr>
            <a:r>
              <a:rPr lang="zh-CN" altLang="en-US" sz="2400" smtClean="0">
                <a:latin typeface="华文楷体"/>
                <a:ea typeface="华文楷体"/>
                <a:cs typeface="Times New Roman" pitchFamily="18" charset="0"/>
                <a:sym typeface="Arial" charset="0"/>
              </a:rPr>
              <a:t>快速、简便、便宜</a:t>
            </a:r>
            <a:endParaRPr lang="en-US" altLang="zh-CN" sz="2400" smtClean="0">
              <a:latin typeface="华文楷体"/>
              <a:ea typeface="华文楷体"/>
              <a:cs typeface="Times New Roman" pitchFamily="18" charset="0"/>
              <a:sym typeface="Arial" charset="0"/>
            </a:endParaRPr>
          </a:p>
          <a:p>
            <a:pPr lvl="1" eaLnBrk="1" hangingPunct="1">
              <a:lnSpc>
                <a:spcPct val="110000"/>
              </a:lnSpc>
              <a:spcBef>
                <a:spcPts val="600"/>
              </a:spcBef>
              <a:buFont typeface="Arial" charset="0"/>
              <a:buChar char="•"/>
            </a:pPr>
            <a:r>
              <a:rPr lang="zh-CN" altLang="en-US" sz="2400" smtClean="0">
                <a:latin typeface="华文楷体"/>
                <a:ea typeface="华文楷体"/>
                <a:cs typeface="Times New Roman" pitchFamily="18" charset="0"/>
                <a:sym typeface="Arial" charset="0"/>
              </a:rPr>
              <a:t>敏感性和特异性较高</a:t>
            </a:r>
            <a:endParaRPr lang="en-US" altLang="zh-CN" sz="2400" smtClean="0">
              <a:latin typeface="华文楷体"/>
              <a:ea typeface="华文楷体"/>
              <a:cs typeface="Times New Roman" pitchFamily="18" charset="0"/>
              <a:sym typeface="Arial" charset="0"/>
            </a:endParaRPr>
          </a:p>
          <a:p>
            <a:pPr lvl="1" eaLnBrk="1" hangingPunct="1">
              <a:lnSpc>
                <a:spcPct val="110000"/>
              </a:lnSpc>
              <a:spcBef>
                <a:spcPts val="600"/>
              </a:spcBef>
              <a:buFont typeface="Arial" charset="0"/>
              <a:buChar char="•"/>
            </a:pPr>
            <a:r>
              <a:rPr lang="zh-CN" altLang="en-US" sz="2400" b="1" smtClean="0">
                <a:latin typeface="华文楷体"/>
                <a:ea typeface="华文楷体"/>
                <a:cs typeface="Times New Roman" pitchFamily="18" charset="0"/>
                <a:sym typeface="Arial" charset="0"/>
              </a:rPr>
              <a:t>早期梅毒感染后</a:t>
            </a:r>
            <a:r>
              <a:rPr lang="en-US" altLang="zh-CN" sz="2400" b="1" smtClean="0">
                <a:latin typeface="华文楷体"/>
                <a:ea typeface="华文楷体"/>
                <a:cs typeface="Times New Roman" pitchFamily="18" charset="0"/>
                <a:sym typeface="Arial" charset="0"/>
              </a:rPr>
              <a:t>1-2</a:t>
            </a:r>
            <a:r>
              <a:rPr lang="zh-CN" altLang="en-US" sz="2400" b="1" smtClean="0">
                <a:latin typeface="华文楷体"/>
                <a:ea typeface="华文楷体"/>
                <a:cs typeface="Times New Roman" pitchFamily="18" charset="0"/>
                <a:sym typeface="Arial" charset="0"/>
              </a:rPr>
              <a:t>周内可呈阴性；</a:t>
            </a:r>
          </a:p>
          <a:p>
            <a:pPr lvl="1" eaLnBrk="1" hangingPunct="1">
              <a:lnSpc>
                <a:spcPct val="110000"/>
              </a:lnSpc>
              <a:spcBef>
                <a:spcPts val="600"/>
              </a:spcBef>
              <a:buFont typeface="Arial" charset="0"/>
              <a:buChar char="•"/>
            </a:pPr>
            <a:r>
              <a:rPr lang="zh-CN" altLang="en-US" sz="2400" b="1" smtClean="0">
                <a:latin typeface="华文楷体"/>
                <a:ea typeface="华文楷体"/>
                <a:cs typeface="Times New Roman" pitchFamily="18" charset="0"/>
                <a:sym typeface="Arial" charset="0"/>
              </a:rPr>
              <a:t>出现硬下疳后</a:t>
            </a:r>
            <a:r>
              <a:rPr lang="en-US" altLang="zh-CN" sz="2400" b="1" smtClean="0">
                <a:latin typeface="华文楷体"/>
                <a:ea typeface="华文楷体"/>
                <a:cs typeface="Times New Roman" pitchFamily="18" charset="0"/>
                <a:sym typeface="Arial" charset="0"/>
              </a:rPr>
              <a:t>1-2</a:t>
            </a:r>
            <a:r>
              <a:rPr lang="zh-CN" altLang="en-US" sz="2400" b="1" smtClean="0">
                <a:latin typeface="华文楷体"/>
                <a:ea typeface="华文楷体"/>
                <a:cs typeface="Times New Roman" pitchFamily="18" charset="0"/>
                <a:sym typeface="Arial" charset="0"/>
              </a:rPr>
              <a:t>周变为阳性。</a:t>
            </a:r>
          </a:p>
          <a:p>
            <a:pPr lvl="1" eaLnBrk="1" hangingPunct="1">
              <a:lnSpc>
                <a:spcPct val="110000"/>
              </a:lnSpc>
              <a:spcBef>
                <a:spcPts val="600"/>
              </a:spcBef>
              <a:buFont typeface="Arial" charset="0"/>
              <a:buChar char="•"/>
            </a:pPr>
            <a:r>
              <a:rPr kumimoji="1" lang="zh-CN" altLang="en-US" sz="2400" b="1" smtClean="0">
                <a:latin typeface="华文中宋" pitchFamily="2" charset="-122"/>
              </a:rPr>
              <a:t>二期梅毒时也可出现阴性反应</a:t>
            </a:r>
          </a:p>
          <a:p>
            <a:pPr lvl="1" eaLnBrk="1" hangingPunct="1">
              <a:lnSpc>
                <a:spcPct val="110000"/>
              </a:lnSpc>
              <a:spcBef>
                <a:spcPts val="600"/>
              </a:spcBef>
              <a:buFont typeface="Arial" charset="0"/>
              <a:buNone/>
            </a:pPr>
            <a:r>
              <a:rPr kumimoji="1" lang="zh-CN" altLang="en-US" sz="2400" b="1" smtClean="0">
                <a:latin typeface="华文中宋" pitchFamily="2" charset="-122"/>
              </a:rPr>
              <a:t>  前带现象 ： 指非梅毒螺旋体抗原血清试验中，有时血清中存在</a:t>
            </a:r>
            <a:r>
              <a:rPr kumimoji="1" lang="zh-CN" altLang="en-US" sz="2400" b="1" smtClean="0">
                <a:solidFill>
                  <a:srgbClr val="FF0000"/>
                </a:solidFill>
                <a:latin typeface="华文中宋" pitchFamily="2" charset="-122"/>
              </a:rPr>
              <a:t>高浓度的抗体时出现的弱阳性</a:t>
            </a:r>
            <a:r>
              <a:rPr kumimoji="1" lang="zh-CN" altLang="en-US" sz="2400" b="1" smtClean="0">
                <a:latin typeface="华文中宋" pitchFamily="2" charset="-122"/>
              </a:rPr>
              <a:t>、</a:t>
            </a:r>
            <a:r>
              <a:rPr kumimoji="1" lang="zh-CN" altLang="en-US" sz="2400" b="1" smtClean="0">
                <a:solidFill>
                  <a:srgbClr val="FF0000"/>
                </a:solidFill>
                <a:latin typeface="华文中宋" pitchFamily="2" charset="-122"/>
              </a:rPr>
              <a:t>不典型或阴性反应的结果</a:t>
            </a:r>
            <a:r>
              <a:rPr kumimoji="1" lang="zh-CN" altLang="en-US" sz="2400" b="1" smtClean="0">
                <a:latin typeface="华文中宋" pitchFamily="2" charset="-122"/>
              </a:rPr>
              <a:t>，而临床上又象二期梅毒，此时将血清稀释后再进行试验，出现了阳性的结果，该现象称为前带现象。</a:t>
            </a:r>
          </a:p>
          <a:p>
            <a:pPr lvl="1" eaLnBrk="1" hangingPunct="1">
              <a:lnSpc>
                <a:spcPct val="110000"/>
              </a:lnSpc>
              <a:spcBef>
                <a:spcPts val="600"/>
              </a:spcBef>
              <a:buFont typeface="Arial" charset="0"/>
              <a:buChar char="•"/>
            </a:pPr>
            <a:r>
              <a:rPr lang="zh-CN" altLang="en-US" sz="2400" smtClean="0">
                <a:latin typeface="华文楷体"/>
                <a:ea typeface="华文楷体"/>
                <a:cs typeface="华文楷体"/>
                <a:sym typeface="Arial" charset="0"/>
              </a:rPr>
              <a:t>可用于：筛查样本；评估对治疗的反应；鉴别复发还是再次感染</a:t>
            </a:r>
            <a:endParaRPr lang="en-US" altLang="zh-CN" sz="2400" smtClean="0">
              <a:latin typeface="华文楷体"/>
              <a:ea typeface="华文楷体"/>
              <a:cs typeface="华文楷体"/>
              <a:sym typeface="Arial" charset="0"/>
            </a:endParaRPr>
          </a:p>
          <a:p>
            <a:endParaRPr lang="zh-CN" altLang="en-US" smtClean="0"/>
          </a:p>
          <a:p>
            <a:pPr lvl="1" eaLnBrk="1" hangingPunct="1">
              <a:lnSpc>
                <a:spcPct val="110000"/>
              </a:lnSpc>
              <a:spcBef>
                <a:spcPts val="600"/>
              </a:spcBef>
              <a:buFont typeface="Arial" charset="0"/>
              <a:buChar char="•"/>
            </a:pPr>
            <a:endParaRPr lang="en-GB" sz="2400" smtClean="0">
              <a:latin typeface="华文楷体"/>
              <a:ea typeface="华文楷体"/>
              <a:cs typeface="华文楷体"/>
            </a:endParaRPr>
          </a:p>
        </p:txBody>
      </p:sp>
      <p:sp>
        <p:nvSpPr>
          <p:cNvPr id="26627"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B17064A8-041A-42A9-9757-656847F3ABAD}" type="slidenum">
              <a:rPr lang="en-GB" altLang="zh-CN" sz="1400" smtClean="0">
                <a:latin typeface="华文楷体"/>
                <a:ea typeface="华文楷体"/>
                <a:cs typeface="华文楷体"/>
              </a:rPr>
              <a:pPr fontAlgn="base">
                <a:spcBef>
                  <a:spcPct val="0"/>
                </a:spcBef>
                <a:spcAft>
                  <a:spcPct val="0"/>
                </a:spcAft>
              </a:pPr>
              <a:t>10</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0" y="274638"/>
            <a:ext cx="9144000" cy="1143000"/>
          </a:xfrm>
        </p:spPr>
        <p:txBody>
          <a:bodyPr/>
          <a:lstStyle/>
          <a:p>
            <a:pPr eaLnBrk="1" hangingPunct="1"/>
            <a:r>
              <a:rPr lang="zh-CN" altLang="en-US" sz="3600" b="1" smtClean="0">
                <a:latin typeface="华文新魏"/>
                <a:ea typeface="华文新魏"/>
                <a:cs typeface="华文新魏"/>
              </a:rPr>
              <a:t>治疗后非梅毒螺旋体抗原血清学试验</a:t>
            </a:r>
            <a:r>
              <a:rPr lang="en-US" altLang="zh-CN" sz="3600" b="1" smtClean="0">
                <a:latin typeface="华文新魏"/>
                <a:ea typeface="华文新魏"/>
                <a:cs typeface="华文新魏"/>
              </a:rPr>
              <a:t/>
            </a:r>
            <a:br>
              <a:rPr lang="en-US" altLang="zh-CN" sz="3600" b="1" smtClean="0">
                <a:latin typeface="华文新魏"/>
                <a:ea typeface="华文新魏"/>
                <a:cs typeface="华文新魏"/>
              </a:rPr>
            </a:br>
            <a:r>
              <a:rPr lang="zh-CN" altLang="en-US" sz="3600" b="1" smtClean="0">
                <a:latin typeface="华文新魏"/>
                <a:ea typeface="华文新魏"/>
                <a:cs typeface="华文新魏"/>
              </a:rPr>
              <a:t>抗体滴度变化的临床意义</a:t>
            </a:r>
            <a:endParaRPr lang="en-GB" sz="3600" b="1" smtClean="0">
              <a:latin typeface="华文新魏"/>
              <a:ea typeface="华文新魏"/>
              <a:cs typeface="华文新魏"/>
            </a:endParaRPr>
          </a:p>
        </p:txBody>
      </p:sp>
      <p:sp>
        <p:nvSpPr>
          <p:cNvPr id="27650" name="Content Placeholder 2"/>
          <p:cNvSpPr>
            <a:spLocks noGrp="1"/>
          </p:cNvSpPr>
          <p:nvPr>
            <p:ph idx="1"/>
          </p:nvPr>
        </p:nvSpPr>
        <p:spPr>
          <a:xfrm>
            <a:off x="457200" y="1600200"/>
            <a:ext cx="8229600" cy="5043488"/>
          </a:xfrm>
        </p:spPr>
        <p:txBody>
          <a:bodyPr/>
          <a:lstStyle/>
          <a:p>
            <a:pPr eaLnBrk="1" hangingPunct="1">
              <a:lnSpc>
                <a:spcPct val="110000"/>
              </a:lnSpc>
              <a:spcBef>
                <a:spcPct val="0"/>
              </a:spcBef>
              <a:buFont typeface="Arial" charset="0"/>
              <a:buNone/>
            </a:pPr>
            <a:r>
              <a:rPr lang="zh-CN" altLang="en-US" sz="3500" smtClean="0">
                <a:latin typeface="华文楷体"/>
                <a:ea typeface="华文楷体"/>
                <a:cs typeface="Times New Roman" pitchFamily="18" charset="0"/>
              </a:rPr>
              <a:t>一期梅毒和二期梅毒：</a:t>
            </a:r>
            <a:endParaRPr lang="en-US" altLang="zh-CN" sz="3500" smtClean="0">
              <a:latin typeface="华文楷体"/>
              <a:ea typeface="华文楷体"/>
              <a:cs typeface="Times New Roman" pitchFamily="18" charset="0"/>
            </a:endParaRPr>
          </a:p>
          <a:p>
            <a:pPr marL="536575" lvl="1" indent="-274638" eaLnBrk="1" hangingPunct="1">
              <a:lnSpc>
                <a:spcPct val="110000"/>
              </a:lnSpc>
              <a:spcBef>
                <a:spcPct val="0"/>
              </a:spcBef>
              <a:buFont typeface="Arial" charset="0"/>
              <a:buChar char="•"/>
            </a:pPr>
            <a:r>
              <a:rPr lang="zh-CN" altLang="en-US" smtClean="0">
                <a:latin typeface="华文楷体"/>
                <a:ea typeface="华文楷体"/>
                <a:cs typeface="Times New Roman" pitchFamily="18" charset="0"/>
              </a:rPr>
              <a:t>成功治疗，抗体滴度应</a:t>
            </a:r>
            <a:endParaRPr lang="en-US" altLang="zh-CN" smtClean="0">
              <a:latin typeface="华文楷体"/>
              <a:ea typeface="华文楷体"/>
              <a:cs typeface="Times New Roman" pitchFamily="18" charset="0"/>
            </a:endParaRPr>
          </a:p>
          <a:p>
            <a:pPr lvl="2" eaLnBrk="1" hangingPunct="1">
              <a:lnSpc>
                <a:spcPct val="110000"/>
              </a:lnSpc>
              <a:spcBef>
                <a:spcPct val="0"/>
              </a:spcBef>
            </a:pPr>
            <a:r>
              <a:rPr lang="en-US" altLang="zh-CN" smtClean="0">
                <a:latin typeface="华文楷体"/>
                <a:ea typeface="华文楷体"/>
                <a:cs typeface="Times New Roman" pitchFamily="18" charset="0"/>
              </a:rPr>
              <a:t>3</a:t>
            </a:r>
            <a:r>
              <a:rPr lang="zh-CN" altLang="en-US" smtClean="0">
                <a:latin typeface="华文楷体"/>
                <a:ea typeface="华文楷体"/>
                <a:cs typeface="Times New Roman" pitchFamily="18" charset="0"/>
              </a:rPr>
              <a:t>个月后下降</a:t>
            </a:r>
            <a:r>
              <a:rPr lang="en-US" altLang="zh-CN" smtClean="0">
                <a:latin typeface="华文楷体"/>
                <a:ea typeface="华文楷体"/>
                <a:cs typeface="Times New Roman" pitchFamily="18" charset="0"/>
              </a:rPr>
              <a:t>2</a:t>
            </a:r>
            <a:r>
              <a:rPr lang="zh-CN" altLang="en-US" smtClean="0">
                <a:latin typeface="华文楷体"/>
                <a:ea typeface="华文楷体"/>
                <a:cs typeface="Times New Roman" pitchFamily="18" charset="0"/>
              </a:rPr>
              <a:t>倍</a:t>
            </a:r>
            <a:endParaRPr lang="en-US" altLang="zh-CN" smtClean="0">
              <a:latin typeface="华文楷体"/>
              <a:ea typeface="华文楷体"/>
              <a:cs typeface="Times New Roman" pitchFamily="18" charset="0"/>
            </a:endParaRPr>
          </a:p>
          <a:p>
            <a:pPr lvl="2" eaLnBrk="1" hangingPunct="1">
              <a:lnSpc>
                <a:spcPct val="110000"/>
              </a:lnSpc>
              <a:spcBef>
                <a:spcPct val="0"/>
              </a:spcBef>
            </a:pPr>
            <a:r>
              <a:rPr lang="en-US" altLang="zh-CN" smtClean="0">
                <a:latin typeface="华文楷体"/>
                <a:ea typeface="华文楷体"/>
                <a:cs typeface="Times New Roman" pitchFamily="18" charset="0"/>
              </a:rPr>
              <a:t>6</a:t>
            </a:r>
            <a:r>
              <a:rPr lang="zh-CN" altLang="en-US" smtClean="0">
                <a:latin typeface="华文楷体"/>
                <a:ea typeface="华文楷体"/>
                <a:cs typeface="Times New Roman" pitchFamily="18" charset="0"/>
              </a:rPr>
              <a:t>个月后下降</a:t>
            </a:r>
            <a:r>
              <a:rPr lang="en-US" altLang="zh-CN" smtClean="0">
                <a:latin typeface="华文楷体"/>
                <a:ea typeface="华文楷体"/>
                <a:cs typeface="Times New Roman" pitchFamily="18" charset="0"/>
              </a:rPr>
              <a:t>4</a:t>
            </a:r>
            <a:r>
              <a:rPr lang="zh-CN" altLang="en-US" smtClean="0">
                <a:latin typeface="华文楷体"/>
                <a:ea typeface="华文楷体"/>
                <a:cs typeface="Times New Roman" pitchFamily="18" charset="0"/>
              </a:rPr>
              <a:t>倍</a:t>
            </a:r>
            <a:endParaRPr lang="en-US" altLang="zh-CN" smtClean="0">
              <a:latin typeface="华文楷体"/>
              <a:ea typeface="华文楷体"/>
              <a:cs typeface="Times New Roman" pitchFamily="18" charset="0"/>
            </a:endParaRPr>
          </a:p>
          <a:p>
            <a:pPr marL="536575" lvl="1" indent="-274638" eaLnBrk="1" hangingPunct="1">
              <a:lnSpc>
                <a:spcPct val="110000"/>
              </a:lnSpc>
              <a:spcBef>
                <a:spcPct val="0"/>
              </a:spcBef>
              <a:buFont typeface="Arial" charset="0"/>
              <a:buChar char="•"/>
            </a:pPr>
            <a:r>
              <a:rPr lang="zh-CN" altLang="en-US" smtClean="0">
                <a:latin typeface="华文楷体"/>
                <a:ea typeface="华文楷体"/>
                <a:cs typeface="Times New Roman" pitchFamily="18" charset="0"/>
                <a:sym typeface="Arial" charset="0"/>
              </a:rPr>
              <a:t>一期梅毒：</a:t>
            </a:r>
            <a:r>
              <a:rPr lang="en-US" altLang="zh-CN" smtClean="0">
                <a:latin typeface="华文楷体"/>
                <a:ea typeface="华文楷体"/>
                <a:cs typeface="Times New Roman" pitchFamily="18" charset="0"/>
                <a:sym typeface="Arial" charset="0"/>
              </a:rPr>
              <a:t>1</a:t>
            </a:r>
            <a:r>
              <a:rPr lang="zh-CN" altLang="en-US" smtClean="0">
                <a:latin typeface="华文楷体"/>
                <a:ea typeface="华文楷体"/>
                <a:cs typeface="Times New Roman" pitchFamily="18" charset="0"/>
                <a:sym typeface="Arial" charset="0"/>
              </a:rPr>
              <a:t>年后抗体滴度转阴</a:t>
            </a:r>
            <a:endParaRPr lang="en-US" altLang="zh-CN" smtClean="0">
              <a:latin typeface="华文楷体"/>
              <a:ea typeface="华文楷体"/>
              <a:cs typeface="Times New Roman" pitchFamily="18" charset="0"/>
              <a:sym typeface="Arial" charset="0"/>
            </a:endParaRPr>
          </a:p>
          <a:p>
            <a:pPr marL="536575" lvl="1" indent="-274638" eaLnBrk="1" hangingPunct="1">
              <a:lnSpc>
                <a:spcPct val="110000"/>
              </a:lnSpc>
              <a:spcBef>
                <a:spcPct val="0"/>
              </a:spcBef>
              <a:buFont typeface="Arial" charset="0"/>
              <a:buChar char="•"/>
            </a:pPr>
            <a:r>
              <a:rPr lang="zh-CN" altLang="en-US" smtClean="0">
                <a:latin typeface="华文楷体"/>
                <a:ea typeface="华文楷体"/>
                <a:cs typeface="Times New Roman" pitchFamily="18" charset="0"/>
                <a:sym typeface="Arial" charset="0"/>
              </a:rPr>
              <a:t>二期梅毒：</a:t>
            </a:r>
            <a:r>
              <a:rPr lang="en-US" altLang="zh-CN" smtClean="0">
                <a:latin typeface="华文楷体"/>
                <a:ea typeface="华文楷体"/>
                <a:cs typeface="Times New Roman" pitchFamily="18" charset="0"/>
                <a:sym typeface="Arial" charset="0"/>
              </a:rPr>
              <a:t>2</a:t>
            </a:r>
            <a:r>
              <a:rPr lang="zh-CN" altLang="en-US" smtClean="0">
                <a:latin typeface="华文楷体"/>
                <a:ea typeface="华文楷体"/>
                <a:cs typeface="Times New Roman" pitchFamily="18" charset="0"/>
                <a:sym typeface="Arial" charset="0"/>
              </a:rPr>
              <a:t>年后抗体滴度转阴</a:t>
            </a:r>
            <a:endParaRPr lang="en-US" altLang="zh-CN" smtClean="0">
              <a:latin typeface="华文楷体"/>
              <a:ea typeface="华文楷体"/>
              <a:cs typeface="Times New Roman" pitchFamily="18" charset="0"/>
              <a:sym typeface="Arial" charset="0"/>
            </a:endParaRPr>
          </a:p>
          <a:p>
            <a:pPr eaLnBrk="1" hangingPunct="1">
              <a:lnSpc>
                <a:spcPct val="110000"/>
              </a:lnSpc>
              <a:spcBef>
                <a:spcPts val="1200"/>
              </a:spcBef>
              <a:buFont typeface="Arial" charset="0"/>
              <a:buNone/>
            </a:pPr>
            <a:r>
              <a:rPr lang="zh-CN" altLang="en-US" sz="3500" smtClean="0">
                <a:latin typeface="华文楷体"/>
                <a:ea typeface="华文楷体"/>
                <a:cs typeface="Times New Roman" pitchFamily="18" charset="0"/>
                <a:sym typeface="Arial" charset="0"/>
              </a:rPr>
              <a:t>晚期梅毒：</a:t>
            </a:r>
            <a:endParaRPr lang="en-US" altLang="zh-CN" sz="3500" smtClean="0">
              <a:latin typeface="华文楷体"/>
              <a:ea typeface="华文楷体"/>
              <a:cs typeface="Times New Roman" pitchFamily="18" charset="0"/>
              <a:sym typeface="Arial" charset="0"/>
            </a:endParaRPr>
          </a:p>
          <a:p>
            <a:pPr marL="536575" lvl="1" indent="-274638" eaLnBrk="1" hangingPunct="1">
              <a:lnSpc>
                <a:spcPct val="110000"/>
              </a:lnSpc>
              <a:spcBef>
                <a:spcPct val="0"/>
              </a:spcBef>
              <a:buFont typeface="Arial" charset="0"/>
              <a:buChar char="•"/>
            </a:pPr>
            <a:r>
              <a:rPr lang="zh-CN" altLang="en-US" smtClean="0">
                <a:latin typeface="华文楷体"/>
                <a:ea typeface="华文楷体"/>
                <a:cs typeface="Times New Roman" pitchFamily="18" charset="0"/>
                <a:sym typeface="Arial" charset="0"/>
              </a:rPr>
              <a:t>治疗后抗体滴度缓慢下降</a:t>
            </a:r>
            <a:endParaRPr lang="en-US" altLang="zh-CN" smtClean="0">
              <a:latin typeface="华文楷体"/>
              <a:ea typeface="华文楷体"/>
              <a:cs typeface="Times New Roman" pitchFamily="18" charset="0"/>
              <a:sym typeface="Arial" charset="0"/>
            </a:endParaRPr>
          </a:p>
          <a:p>
            <a:pPr marL="536575" lvl="1" indent="-274638" eaLnBrk="1" hangingPunct="1">
              <a:lnSpc>
                <a:spcPct val="110000"/>
              </a:lnSpc>
              <a:spcBef>
                <a:spcPct val="0"/>
              </a:spcBef>
              <a:buFont typeface="Arial" charset="0"/>
              <a:buChar char="•"/>
            </a:pPr>
            <a:r>
              <a:rPr lang="en-US" altLang="zh-CN" smtClean="0">
                <a:latin typeface="华文楷体"/>
                <a:ea typeface="华文楷体"/>
                <a:cs typeface="Times New Roman" pitchFamily="18" charset="0"/>
                <a:sym typeface="Arial" charset="0"/>
              </a:rPr>
              <a:t>50%</a:t>
            </a:r>
            <a:r>
              <a:rPr lang="zh-CN" altLang="en-US" smtClean="0">
                <a:latin typeface="华文楷体"/>
                <a:ea typeface="华文楷体"/>
                <a:cs typeface="Times New Roman" pitchFamily="18" charset="0"/>
                <a:sym typeface="Arial" charset="0"/>
              </a:rPr>
              <a:t>的病人</a:t>
            </a:r>
            <a:r>
              <a:rPr lang="en-US" altLang="zh-CN" smtClean="0">
                <a:latin typeface="华文楷体"/>
                <a:ea typeface="华文楷体"/>
                <a:cs typeface="Times New Roman" pitchFamily="18" charset="0"/>
                <a:sym typeface="Arial" charset="0"/>
              </a:rPr>
              <a:t>2</a:t>
            </a:r>
            <a:r>
              <a:rPr lang="zh-CN" altLang="en-US" smtClean="0">
                <a:latin typeface="华文楷体"/>
                <a:ea typeface="华文楷体"/>
                <a:cs typeface="Times New Roman" pitchFamily="18" charset="0"/>
                <a:sym typeface="Arial" charset="0"/>
              </a:rPr>
              <a:t>年后抗体滴度仍为阳性</a:t>
            </a:r>
          </a:p>
        </p:txBody>
      </p:sp>
      <p:sp>
        <p:nvSpPr>
          <p:cNvPr id="27651"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19B7B6DA-9078-4E61-9321-06BA9C283C34}" type="slidenum">
              <a:rPr lang="en-GB" altLang="zh-CN" sz="1400" smtClean="0">
                <a:latin typeface="华文楷体"/>
                <a:ea typeface="华文楷体"/>
                <a:cs typeface="华文楷体"/>
              </a:rPr>
              <a:pPr fontAlgn="base">
                <a:spcBef>
                  <a:spcPct val="0"/>
                </a:spcBef>
                <a:spcAft>
                  <a:spcPct val="0"/>
                </a:spcAft>
              </a:pPr>
              <a:t>11</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p:txBody>
          <a:bodyPr/>
          <a:lstStyle/>
          <a:p>
            <a:endParaRPr lang="zh-CN" altLang="en-US" smtClean="0"/>
          </a:p>
        </p:txBody>
      </p:sp>
      <p:sp>
        <p:nvSpPr>
          <p:cNvPr id="28674" name="Rectangle 3"/>
          <p:cNvSpPr>
            <a:spLocks noGrp="1"/>
          </p:cNvSpPr>
          <p:nvPr>
            <p:ph type="body" idx="1"/>
          </p:nvPr>
        </p:nvSpPr>
        <p:spPr/>
        <p:txBody>
          <a:bodyPr/>
          <a:lstStyle/>
          <a:p>
            <a:pPr>
              <a:lnSpc>
                <a:spcPct val="90000"/>
              </a:lnSpc>
              <a:buFont typeface="Arial" charset="0"/>
              <a:buNone/>
            </a:pPr>
            <a:r>
              <a:rPr lang="en-US" altLang="zh-CN" b="1" smtClean="0">
                <a:solidFill>
                  <a:schemeClr val="hlink"/>
                </a:solidFill>
              </a:rPr>
              <a:t>RPR(</a:t>
            </a:r>
            <a:r>
              <a:rPr lang="zh-CN" altLang="en-US" b="1" smtClean="0">
                <a:solidFill>
                  <a:schemeClr val="hlink"/>
                </a:solidFill>
              </a:rPr>
              <a:t>加速血浆反应素环状卡片试验</a:t>
            </a:r>
            <a:r>
              <a:rPr lang="en-US" altLang="zh-CN" b="1" smtClean="0">
                <a:solidFill>
                  <a:schemeClr val="hlink"/>
                </a:solidFill>
              </a:rPr>
              <a:t>)</a:t>
            </a:r>
            <a:r>
              <a:rPr lang="en-US" altLang="zh-CN" b="1" smtClean="0"/>
              <a:t> </a:t>
            </a:r>
            <a:endParaRPr lang="en-US" altLang="zh-CN" smtClean="0"/>
          </a:p>
          <a:p>
            <a:pPr>
              <a:lnSpc>
                <a:spcPct val="90000"/>
              </a:lnSpc>
              <a:buFont typeface="Arial" charset="0"/>
              <a:buNone/>
            </a:pPr>
            <a:r>
              <a:rPr lang="zh-CN" altLang="en-US" smtClean="0"/>
              <a:t>   基本原理：在心磷脂、卵磷脂和胆固醇等组成的抗原中加入</a:t>
            </a:r>
            <a:r>
              <a:rPr lang="zh-CN" altLang="en-US" b="1" smtClean="0"/>
              <a:t>活性碳颗粒</a:t>
            </a:r>
            <a:r>
              <a:rPr lang="zh-CN" altLang="en-US" smtClean="0"/>
              <a:t>，与待检血清中的反应素结合，形成肉眼可见的</a:t>
            </a:r>
            <a:r>
              <a:rPr lang="zh-CN" altLang="en-US" b="1" smtClean="0"/>
              <a:t>黑色絮状物</a:t>
            </a:r>
          </a:p>
          <a:p>
            <a:pPr>
              <a:lnSpc>
                <a:spcPct val="90000"/>
              </a:lnSpc>
              <a:buFont typeface="Arial" charset="0"/>
              <a:buNone/>
            </a:pPr>
            <a:r>
              <a:rPr lang="en-US" altLang="zh-CN" b="1" smtClean="0">
                <a:solidFill>
                  <a:schemeClr val="hlink"/>
                </a:solidFill>
                <a:latin typeface="华文中宋" pitchFamily="2" charset="-122"/>
              </a:rPr>
              <a:t>TRUST</a:t>
            </a:r>
            <a:r>
              <a:rPr lang="zh-CN" altLang="en-US" b="1" smtClean="0">
                <a:solidFill>
                  <a:schemeClr val="hlink"/>
                </a:solidFill>
                <a:latin typeface="华文中宋" pitchFamily="2" charset="-122"/>
              </a:rPr>
              <a:t>（甲苯胺红试验</a:t>
            </a:r>
            <a:r>
              <a:rPr lang="en-US" altLang="zh-CN" b="1" smtClean="0">
                <a:solidFill>
                  <a:schemeClr val="hlink"/>
                </a:solidFill>
                <a:latin typeface="华文中宋" pitchFamily="2" charset="-122"/>
              </a:rPr>
              <a:t>)</a:t>
            </a:r>
            <a:r>
              <a:rPr lang="zh-CN" altLang="en-US" b="1" smtClean="0">
                <a:solidFill>
                  <a:schemeClr val="hlink"/>
                </a:solidFill>
                <a:latin typeface="华文中宋" pitchFamily="2" charset="-122"/>
              </a:rPr>
              <a:t>特点：</a:t>
            </a:r>
          </a:p>
          <a:p>
            <a:pPr>
              <a:lnSpc>
                <a:spcPct val="90000"/>
              </a:lnSpc>
              <a:buFont typeface="Arial" charset="0"/>
              <a:buNone/>
            </a:pPr>
            <a:r>
              <a:rPr lang="zh-CN" altLang="en-US" b="1" smtClean="0">
                <a:latin typeface="华文中宋" pitchFamily="2" charset="-122"/>
              </a:rPr>
              <a:t>  其原理和成分与</a:t>
            </a:r>
            <a:r>
              <a:rPr lang="en-US" altLang="zh-CN" b="1" smtClean="0">
                <a:latin typeface="华文中宋" pitchFamily="2" charset="-122"/>
              </a:rPr>
              <a:t>RPR</a:t>
            </a:r>
            <a:r>
              <a:rPr lang="zh-CN" altLang="en-US" b="1" smtClean="0">
                <a:latin typeface="华文中宋" pitchFamily="2" charset="-122"/>
              </a:rPr>
              <a:t>试验相同</a:t>
            </a:r>
          </a:p>
          <a:p>
            <a:pPr>
              <a:lnSpc>
                <a:spcPct val="90000"/>
              </a:lnSpc>
              <a:buFont typeface="Arial" charset="0"/>
              <a:buNone/>
            </a:pPr>
            <a:r>
              <a:rPr lang="zh-CN" altLang="en-US" b="1" smtClean="0">
                <a:latin typeface="华文中宋" pitchFamily="2" charset="-122"/>
              </a:rPr>
              <a:t>  用红色的甲苯胺红替代了碳颗粒 </a:t>
            </a:r>
          </a:p>
          <a:p>
            <a:pPr>
              <a:lnSpc>
                <a:spcPct val="90000"/>
              </a:lnSpc>
              <a:buFont typeface="Arial" charset="0"/>
              <a:buNone/>
            </a:pPr>
            <a:r>
              <a:rPr lang="zh-CN" altLang="en-US" b="1" smtClean="0">
                <a:latin typeface="华文中宋" pitchFamily="2" charset="-122"/>
              </a:rPr>
              <a:t>  其余的特点均与</a:t>
            </a:r>
            <a:r>
              <a:rPr lang="en-US" altLang="zh-CN" b="1" smtClean="0">
                <a:latin typeface="华文中宋" pitchFamily="2" charset="-122"/>
              </a:rPr>
              <a:t>RPR</a:t>
            </a:r>
            <a:r>
              <a:rPr lang="zh-CN" altLang="en-US" b="1" smtClean="0">
                <a:latin typeface="华文中宋" pitchFamily="2" charset="-122"/>
              </a:rPr>
              <a:t>相同</a:t>
            </a:r>
          </a:p>
          <a:p>
            <a:pPr>
              <a:lnSpc>
                <a:spcPct val="90000"/>
              </a:lnSpc>
            </a:pPr>
            <a:endParaRPr lang="zh-CN" altLang="en-US"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p:txBody>
          <a:bodyPr/>
          <a:lstStyle/>
          <a:p>
            <a:endParaRPr lang="zh-CN" altLang="en-US" smtClean="0"/>
          </a:p>
        </p:txBody>
      </p:sp>
      <p:sp>
        <p:nvSpPr>
          <p:cNvPr id="29698" name="Rectangle 3"/>
          <p:cNvSpPr>
            <a:spLocks noGrp="1"/>
          </p:cNvSpPr>
          <p:nvPr>
            <p:ph type="body" idx="1"/>
          </p:nvPr>
        </p:nvSpPr>
        <p:spPr/>
        <p:txBody>
          <a:bodyPr/>
          <a:lstStyle/>
          <a:p>
            <a:r>
              <a:rPr lang="zh-CN" altLang="en-US" sz="3600" smtClean="0"/>
              <a:t>定性试验</a:t>
            </a:r>
          </a:p>
          <a:p>
            <a:pPr>
              <a:buFont typeface="Arial" charset="0"/>
              <a:buNone/>
            </a:pPr>
            <a:r>
              <a:rPr lang="zh-CN" altLang="en-US" sz="3600" smtClean="0"/>
              <a:t>        </a:t>
            </a:r>
            <a:r>
              <a:rPr lang="en-US" altLang="zh-CN" smtClean="0"/>
              <a:t>(1)</a:t>
            </a:r>
            <a:r>
              <a:rPr lang="zh-CN" altLang="en-US" smtClean="0"/>
              <a:t>加样：吸取</a:t>
            </a:r>
            <a:r>
              <a:rPr lang="en-US" altLang="zh-CN" smtClean="0"/>
              <a:t>50</a:t>
            </a:r>
            <a:r>
              <a:rPr lang="zh-CN" altLang="en-US" smtClean="0"/>
              <a:t>微升血清（浆）放在卡片圈中，并</a:t>
            </a:r>
            <a:r>
              <a:rPr lang="zh-CN" altLang="en-US" b="1" smtClean="0">
                <a:solidFill>
                  <a:srgbClr val="FF3300"/>
                </a:solidFill>
              </a:rPr>
              <a:t>均匀地涂布在整个圈中</a:t>
            </a:r>
            <a:r>
              <a:rPr lang="zh-CN" altLang="en-US" smtClean="0"/>
              <a:t>。</a:t>
            </a:r>
          </a:p>
          <a:p>
            <a:pPr>
              <a:buFont typeface="Arial" charset="0"/>
              <a:buNone/>
            </a:pPr>
            <a:r>
              <a:rPr lang="zh-CN" altLang="en-US" smtClean="0"/>
              <a:t>         </a:t>
            </a:r>
            <a:r>
              <a:rPr lang="en-US" altLang="zh-CN" smtClean="0"/>
              <a:t>(2)</a:t>
            </a:r>
            <a:r>
              <a:rPr lang="zh-CN" altLang="en-US" smtClean="0"/>
              <a:t>加抗原：将抗原轻轻摇匀，用</a:t>
            </a:r>
            <a:r>
              <a:rPr lang="en-US" altLang="zh-CN" smtClean="0"/>
              <a:t>9</a:t>
            </a:r>
            <a:r>
              <a:rPr lang="zh-CN" altLang="en-US" smtClean="0"/>
              <a:t>号针头加</a:t>
            </a:r>
            <a:r>
              <a:rPr lang="en-US" altLang="zh-CN" smtClean="0"/>
              <a:t>1</a:t>
            </a:r>
            <a:r>
              <a:rPr lang="zh-CN" altLang="en-US" smtClean="0"/>
              <a:t>滴抗原。</a:t>
            </a:r>
          </a:p>
          <a:p>
            <a:pPr>
              <a:buFont typeface="Arial" charset="0"/>
              <a:buNone/>
            </a:pPr>
            <a:r>
              <a:rPr lang="zh-CN" altLang="en-US" smtClean="0"/>
              <a:t>         </a:t>
            </a:r>
            <a:r>
              <a:rPr lang="en-US" altLang="zh-CN" smtClean="0"/>
              <a:t>(3)</a:t>
            </a:r>
            <a:r>
              <a:rPr lang="zh-CN" altLang="en-US" smtClean="0"/>
              <a:t>反应：将卡片置水平旋转仪旋转</a:t>
            </a:r>
            <a:r>
              <a:rPr lang="en-US" altLang="zh-CN" smtClean="0"/>
              <a:t>8</a:t>
            </a:r>
            <a:r>
              <a:rPr lang="zh-CN" altLang="en-US" smtClean="0"/>
              <a:t>分钟</a:t>
            </a:r>
            <a:r>
              <a:rPr lang="en-US" altLang="zh-CN" smtClean="0"/>
              <a:t>[(100±5)</a:t>
            </a:r>
            <a:r>
              <a:rPr lang="zh-CN" altLang="en-US" smtClean="0"/>
              <a:t>转</a:t>
            </a:r>
            <a:r>
              <a:rPr lang="en-US" altLang="zh-CN" smtClean="0"/>
              <a:t>/</a:t>
            </a:r>
            <a:r>
              <a:rPr lang="zh-CN" altLang="en-US" smtClean="0"/>
              <a:t>分钟</a:t>
            </a:r>
            <a:r>
              <a:rPr lang="en-US" altLang="zh-CN" smtClean="0"/>
              <a:t>]</a:t>
            </a:r>
            <a:r>
              <a:rPr lang="zh-CN" altLang="en-US" smtClean="0"/>
              <a:t>，立即在亮光下观察结果</a:t>
            </a:r>
          </a:p>
          <a:p>
            <a:endParaRPr lang="zh-CN" alt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p:cNvSpPr>
          <p:nvPr>
            <p:ph type="title"/>
          </p:nvPr>
        </p:nvSpPr>
        <p:spPr/>
        <p:txBody>
          <a:bodyPr/>
          <a:lstStyle/>
          <a:p>
            <a:endParaRPr lang="zh-CN" altLang="en-US" smtClean="0"/>
          </a:p>
        </p:txBody>
      </p:sp>
      <p:sp>
        <p:nvSpPr>
          <p:cNvPr id="30722" name="Rectangle 3"/>
          <p:cNvSpPr>
            <a:spLocks noGrp="1"/>
          </p:cNvSpPr>
          <p:nvPr>
            <p:ph type="body" idx="1"/>
          </p:nvPr>
        </p:nvSpPr>
        <p:spPr/>
        <p:txBody>
          <a:bodyPr/>
          <a:lstStyle/>
          <a:p>
            <a:r>
              <a:rPr lang="zh-CN" altLang="en-US" smtClean="0"/>
              <a:t>定量试验</a:t>
            </a:r>
          </a:p>
          <a:p>
            <a:pPr>
              <a:buFont typeface="Arial" charset="0"/>
              <a:buNone/>
            </a:pPr>
            <a:r>
              <a:rPr lang="zh-CN" altLang="en-US" smtClean="0"/>
              <a:t>    （</a:t>
            </a:r>
            <a:r>
              <a:rPr lang="en-US" altLang="zh-CN" smtClean="0"/>
              <a:t>1</a:t>
            </a:r>
            <a:r>
              <a:rPr lang="zh-CN" altLang="en-US" smtClean="0"/>
              <a:t>）稀释液准备：在圈内加入</a:t>
            </a:r>
            <a:r>
              <a:rPr lang="en-US" altLang="zh-CN" smtClean="0"/>
              <a:t>50</a:t>
            </a:r>
            <a:r>
              <a:rPr lang="zh-CN" altLang="en-US" smtClean="0"/>
              <a:t>微升生理盐水（根据需要确定稀释度），勿将盐水涂开。</a:t>
            </a:r>
          </a:p>
          <a:p>
            <a:pPr>
              <a:buFont typeface="Arial" charset="0"/>
              <a:buNone/>
            </a:pPr>
            <a:r>
              <a:rPr lang="zh-CN" altLang="en-US" smtClean="0"/>
              <a:t>   （</a:t>
            </a:r>
            <a:r>
              <a:rPr lang="en-US" altLang="zh-CN" smtClean="0"/>
              <a:t>2</a:t>
            </a:r>
            <a:r>
              <a:rPr lang="zh-CN" altLang="en-US" smtClean="0"/>
              <a:t>）加样：吸取</a:t>
            </a:r>
            <a:r>
              <a:rPr lang="en-US" altLang="zh-CN" smtClean="0"/>
              <a:t>50</a:t>
            </a:r>
            <a:r>
              <a:rPr lang="zh-CN" altLang="en-US" smtClean="0"/>
              <a:t>微升血清与各圈中生理盐水做系列稀释，并涂布整个圈内。</a:t>
            </a:r>
          </a:p>
          <a:p>
            <a:pPr>
              <a:buFont typeface="Arial" charset="0"/>
              <a:buNone/>
            </a:pPr>
            <a:r>
              <a:rPr lang="zh-CN" altLang="en-US" smtClean="0"/>
              <a:t>   （</a:t>
            </a:r>
            <a:r>
              <a:rPr lang="en-US" altLang="zh-CN" smtClean="0"/>
              <a:t>3</a:t>
            </a:r>
            <a:r>
              <a:rPr lang="zh-CN" altLang="en-US" smtClean="0"/>
              <a:t>）同定性试验中的</a:t>
            </a:r>
            <a:r>
              <a:rPr lang="en-US" altLang="zh-CN" smtClean="0"/>
              <a:t>(2)</a:t>
            </a:r>
            <a:r>
              <a:rPr lang="zh-CN" altLang="en-US" smtClean="0"/>
              <a:t>、</a:t>
            </a:r>
            <a:r>
              <a:rPr lang="en-US" altLang="zh-CN" smtClean="0"/>
              <a:t>(3)</a:t>
            </a:r>
            <a:r>
              <a:rPr lang="zh-CN" altLang="en-US" smtClean="0"/>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p:cNvSpPr>
          <p:nvPr>
            <p:ph type="title"/>
          </p:nvPr>
        </p:nvSpPr>
        <p:spPr/>
        <p:txBody>
          <a:bodyPr/>
          <a:lstStyle/>
          <a:p>
            <a:endParaRPr lang="zh-CN" altLang="en-US" smtClean="0"/>
          </a:p>
        </p:txBody>
      </p:sp>
      <p:sp>
        <p:nvSpPr>
          <p:cNvPr id="31746" name="Rectangle 3"/>
          <p:cNvSpPr>
            <a:spLocks noGrp="1"/>
          </p:cNvSpPr>
          <p:nvPr>
            <p:ph type="body" idx="1"/>
          </p:nvPr>
        </p:nvSpPr>
        <p:spPr/>
        <p:txBody>
          <a:bodyPr/>
          <a:lstStyle/>
          <a:p>
            <a:pPr>
              <a:lnSpc>
                <a:spcPct val="90000"/>
              </a:lnSpc>
            </a:pPr>
            <a:r>
              <a:rPr lang="zh-CN" altLang="en-US" sz="3600" smtClean="0"/>
              <a:t>凝集反应强度分级：</a:t>
            </a:r>
          </a:p>
          <a:p>
            <a:pPr>
              <a:lnSpc>
                <a:spcPct val="90000"/>
              </a:lnSpc>
              <a:spcBef>
                <a:spcPct val="80000"/>
              </a:spcBef>
              <a:buFont typeface="Arial" charset="0"/>
              <a:buNone/>
            </a:pPr>
            <a:r>
              <a:rPr lang="en-US" altLang="zh-CN" sz="2800" smtClean="0"/>
              <a:t>3+</a:t>
            </a:r>
            <a:r>
              <a:rPr lang="zh-CN" altLang="en-US" sz="2800" b="1" smtClean="0"/>
              <a:t>～</a:t>
            </a:r>
            <a:r>
              <a:rPr lang="en-US" altLang="zh-CN" sz="2800" smtClean="0"/>
              <a:t>4+</a:t>
            </a:r>
            <a:r>
              <a:rPr lang="zh-CN" altLang="en-US" sz="2800" smtClean="0"/>
              <a:t>：圆圈内出现中到大的黑色絮状物，液体清亮。</a:t>
            </a:r>
          </a:p>
          <a:p>
            <a:pPr>
              <a:lnSpc>
                <a:spcPct val="90000"/>
              </a:lnSpc>
              <a:spcBef>
                <a:spcPct val="80000"/>
              </a:spcBef>
              <a:buFont typeface="Arial" charset="0"/>
              <a:buNone/>
            </a:pPr>
            <a:r>
              <a:rPr lang="en-US" altLang="zh-CN" sz="2800" smtClean="0"/>
              <a:t>2+</a:t>
            </a:r>
            <a:r>
              <a:rPr lang="zh-CN" altLang="en-US" sz="2800" smtClean="0"/>
              <a:t>：圆圈内出现小到大的黑色絮状物，液体较清亮。</a:t>
            </a:r>
          </a:p>
          <a:p>
            <a:pPr>
              <a:lnSpc>
                <a:spcPct val="90000"/>
              </a:lnSpc>
              <a:spcBef>
                <a:spcPct val="80000"/>
              </a:spcBef>
              <a:buFont typeface="Arial" charset="0"/>
              <a:buNone/>
            </a:pPr>
            <a:r>
              <a:rPr lang="en-US" altLang="zh-CN" sz="2800" smtClean="0"/>
              <a:t>1+</a:t>
            </a:r>
            <a:r>
              <a:rPr lang="zh-CN" altLang="en-US" sz="2800" smtClean="0"/>
              <a:t>：圆圈内出现小的黑色絮状物，液体浑浊。</a:t>
            </a:r>
          </a:p>
          <a:p>
            <a:pPr>
              <a:lnSpc>
                <a:spcPct val="90000"/>
              </a:lnSpc>
              <a:spcBef>
                <a:spcPct val="80000"/>
              </a:spcBef>
              <a:buFont typeface="Arial" charset="0"/>
              <a:buNone/>
            </a:pPr>
            <a:r>
              <a:rPr lang="en-US" altLang="zh-CN" sz="2800" smtClean="0"/>
              <a:t>—</a:t>
            </a:r>
            <a:r>
              <a:rPr lang="zh-CN" altLang="en-US" sz="2800" smtClean="0"/>
              <a:t>：圆圈内仅见黑色集中于中央一点或均匀分散。</a:t>
            </a:r>
          </a:p>
          <a:p>
            <a:pPr>
              <a:lnSpc>
                <a:spcPct val="90000"/>
              </a:lnSpc>
            </a:pPr>
            <a:endParaRPr lang="zh-CN" altLang="en-US" sz="28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p:txBody>
          <a:bodyPr/>
          <a:lstStyle/>
          <a:p>
            <a:r>
              <a:rPr lang="zh-CN" altLang="en-US" sz="3600" b="1" smtClean="0">
                <a:latin typeface="楷体_GB2312" pitchFamily="49" charset="-122"/>
                <a:ea typeface="楷体_GB2312" pitchFamily="49" charset="-122"/>
              </a:rPr>
              <a:t>操作</a:t>
            </a:r>
            <a:r>
              <a:rPr lang="zh-CN" altLang="en-US" sz="3600" b="1" smtClean="0">
                <a:ea typeface="楷体_GB2312" pitchFamily="49" charset="-122"/>
              </a:rPr>
              <a:t>步骤</a:t>
            </a:r>
          </a:p>
        </p:txBody>
      </p:sp>
      <p:sp>
        <p:nvSpPr>
          <p:cNvPr id="32770" name="Rectangle 3"/>
          <p:cNvSpPr>
            <a:spLocks noGrp="1"/>
          </p:cNvSpPr>
          <p:nvPr>
            <p:ph type="body" idx="1"/>
          </p:nvPr>
        </p:nvSpPr>
        <p:spPr/>
        <p:txBody>
          <a:bodyPr/>
          <a:lstStyle/>
          <a:p>
            <a:pPr>
              <a:buFont typeface="Arial" charset="0"/>
              <a:buNone/>
            </a:pPr>
            <a:r>
              <a:rPr lang="zh-CN" altLang="en-US" sz="2400" b="1" smtClean="0">
                <a:latin typeface="楷体_GB2312" pitchFamily="49" charset="-122"/>
                <a:ea typeface="楷体_GB2312" pitchFamily="49" charset="-122"/>
              </a:rPr>
              <a:t>孔  号       </a:t>
            </a:r>
            <a:r>
              <a:rPr lang="en-US" altLang="zh-CN" sz="2400" b="1" smtClean="0">
                <a:latin typeface="楷体_GB2312" pitchFamily="49" charset="-122"/>
                <a:ea typeface="楷体_GB2312" pitchFamily="49" charset="-122"/>
              </a:rPr>
              <a:t>1   2    3    4    5    6     7    8</a:t>
            </a:r>
          </a:p>
          <a:p>
            <a:pPr>
              <a:buFont typeface="Arial" charset="0"/>
              <a:buNone/>
            </a:pPr>
            <a:r>
              <a:rPr lang="zh-CN" altLang="en-US" sz="2000" b="1" smtClean="0">
                <a:latin typeface="楷体_GB2312" pitchFamily="49" charset="-122"/>
                <a:ea typeface="楷体_GB2312" pitchFamily="49" charset="-122"/>
              </a:rPr>
              <a:t>稀释倍数</a:t>
            </a:r>
            <a:r>
              <a:rPr lang="zh-CN" altLang="en-US" sz="2400" b="1" smtClean="0">
                <a:latin typeface="楷体_GB2312" pitchFamily="49" charset="-122"/>
                <a:ea typeface="楷体_GB2312" pitchFamily="49" charset="-122"/>
              </a:rPr>
              <a:t>     </a:t>
            </a:r>
            <a:r>
              <a:rPr lang="zh-CN" altLang="en-US" sz="2000" b="1" smtClean="0">
                <a:latin typeface="楷体_GB2312" pitchFamily="49" charset="-122"/>
                <a:ea typeface="楷体_GB2312" pitchFamily="49" charset="-122"/>
              </a:rPr>
              <a:t>原倍 </a:t>
            </a:r>
            <a:r>
              <a:rPr lang="en-US" altLang="zh-CN" sz="2400" b="1" smtClean="0">
                <a:latin typeface="楷体_GB2312" pitchFamily="49" charset="-122"/>
                <a:ea typeface="楷体_GB2312" pitchFamily="49" charset="-122"/>
              </a:rPr>
              <a:t>1:2  1:4  1:8 1:16 1:32  </a:t>
            </a:r>
            <a:r>
              <a:rPr lang="zh-CN" altLang="en-US" sz="2000" b="1" smtClean="0">
                <a:solidFill>
                  <a:srgbClr val="A50021"/>
                </a:solidFill>
                <a:latin typeface="楷体_GB2312" pitchFamily="49" charset="-122"/>
                <a:ea typeface="楷体_GB2312" pitchFamily="49" charset="-122"/>
              </a:rPr>
              <a:t>阳性</a:t>
            </a:r>
            <a:r>
              <a:rPr lang="en-US" altLang="zh-CN" sz="2000" b="1" smtClean="0">
                <a:solidFill>
                  <a:srgbClr val="A50021"/>
                </a:solidFill>
                <a:latin typeface="楷体_GB2312" pitchFamily="49" charset="-122"/>
                <a:ea typeface="楷体_GB2312" pitchFamily="49" charset="-122"/>
              </a:rPr>
              <a:t>K</a:t>
            </a:r>
            <a:r>
              <a:rPr lang="en-US" altLang="zh-CN" sz="2000" b="1" smtClean="0">
                <a:latin typeface="楷体_GB2312" pitchFamily="49" charset="-122"/>
                <a:ea typeface="楷体_GB2312" pitchFamily="49" charset="-122"/>
              </a:rPr>
              <a:t> </a:t>
            </a:r>
            <a:r>
              <a:rPr lang="zh-CN" altLang="en-US" sz="2000" b="1" smtClean="0">
                <a:solidFill>
                  <a:schemeClr val="accent2"/>
                </a:solidFill>
                <a:latin typeface="楷体_GB2312" pitchFamily="49" charset="-122"/>
                <a:ea typeface="楷体_GB2312" pitchFamily="49" charset="-122"/>
              </a:rPr>
              <a:t>阴性</a:t>
            </a:r>
            <a:r>
              <a:rPr lang="en-US" altLang="zh-CN" sz="2000" b="1" smtClean="0">
                <a:solidFill>
                  <a:schemeClr val="accent2"/>
                </a:solidFill>
                <a:latin typeface="楷体_GB2312" pitchFamily="49" charset="-122"/>
                <a:ea typeface="楷体_GB2312" pitchFamily="49" charset="-122"/>
              </a:rPr>
              <a:t>K</a:t>
            </a:r>
          </a:p>
          <a:p>
            <a:pPr>
              <a:lnSpc>
                <a:spcPct val="90000"/>
              </a:lnSpc>
              <a:buFont typeface="Arial" charset="0"/>
              <a:buNone/>
            </a:pPr>
            <a:r>
              <a:rPr lang="zh-CN" altLang="en-US" sz="2400" b="1" smtClean="0">
                <a:latin typeface="楷体_GB2312" pitchFamily="49" charset="-122"/>
                <a:ea typeface="楷体_GB2312" pitchFamily="49" charset="-122"/>
              </a:rPr>
              <a:t>生理盐水</a:t>
            </a:r>
            <a:r>
              <a:rPr lang="en-US" altLang="zh-CN" sz="1800" b="1" smtClean="0">
                <a:latin typeface="楷体_GB2312" pitchFamily="49" charset="-122"/>
                <a:ea typeface="楷体_GB2312" pitchFamily="49" charset="-122"/>
              </a:rPr>
              <a:t>(ul) </a:t>
            </a:r>
            <a:r>
              <a:rPr lang="en-US" altLang="zh-CN" sz="2400" b="1" smtClean="0">
                <a:latin typeface="楷体_GB2312" pitchFamily="49" charset="-122"/>
                <a:ea typeface="楷体_GB2312" pitchFamily="49" charset="-122"/>
              </a:rPr>
              <a:t> -  </a:t>
            </a:r>
            <a:r>
              <a:rPr lang="en-US" altLang="zh-CN" sz="2000" b="1" smtClean="0">
                <a:latin typeface="楷体_GB2312" pitchFamily="49" charset="-122"/>
                <a:ea typeface="楷体_GB2312" pitchFamily="49" charset="-122"/>
              </a:rPr>
              <a:t>50.0  50.0  50.0  50.0  50.0     -     -</a:t>
            </a:r>
            <a:endParaRPr lang="en-US" altLang="zh-CN" b="1" smtClean="0">
              <a:latin typeface="楷体_GB2312" pitchFamily="49" charset="-122"/>
              <a:ea typeface="楷体_GB2312" pitchFamily="49" charset="-122"/>
            </a:endParaRPr>
          </a:p>
          <a:p>
            <a:pPr>
              <a:lnSpc>
                <a:spcPct val="90000"/>
              </a:lnSpc>
              <a:buFont typeface="Arial" charset="0"/>
              <a:buNone/>
            </a:pPr>
            <a:endParaRPr lang="zh-CN" altLang="en-US" sz="2400" b="1" smtClean="0">
              <a:latin typeface="楷体_GB2312" pitchFamily="49" charset="-122"/>
              <a:ea typeface="楷体_GB2312" pitchFamily="49" charset="-122"/>
            </a:endParaRPr>
          </a:p>
          <a:p>
            <a:pPr>
              <a:lnSpc>
                <a:spcPct val="90000"/>
              </a:lnSpc>
              <a:buFont typeface="Arial" charset="0"/>
              <a:buNone/>
            </a:pPr>
            <a:r>
              <a:rPr lang="zh-CN" altLang="en-US" sz="2400" b="1" smtClean="0">
                <a:latin typeface="楷体_GB2312" pitchFamily="49" charset="-122"/>
                <a:ea typeface="楷体_GB2312" pitchFamily="49" charset="-122"/>
              </a:rPr>
              <a:t>样    品</a:t>
            </a:r>
            <a:r>
              <a:rPr lang="en-US" altLang="zh-CN" sz="1800" b="1" smtClean="0">
                <a:latin typeface="楷体_GB2312" pitchFamily="49" charset="-122"/>
                <a:ea typeface="楷体_GB2312" pitchFamily="49" charset="-122"/>
              </a:rPr>
              <a:t>(ul) </a:t>
            </a:r>
            <a:r>
              <a:rPr lang="en-US" altLang="zh-CN" sz="2000" b="1" u="sng" smtClean="0">
                <a:latin typeface="楷体_GB2312" pitchFamily="49" charset="-122"/>
                <a:ea typeface="楷体_GB2312" pitchFamily="49" charset="-122"/>
              </a:rPr>
              <a:t>50.0</a:t>
            </a:r>
            <a:r>
              <a:rPr lang="en-US" altLang="zh-CN" sz="2000" b="1" smtClean="0">
                <a:latin typeface="楷体_GB2312" pitchFamily="49" charset="-122"/>
                <a:ea typeface="楷体_GB2312" pitchFamily="49" charset="-122"/>
              </a:rPr>
              <a:t> </a:t>
            </a:r>
            <a:r>
              <a:rPr lang="en-US" altLang="zh-CN" sz="2000" b="1" u="sng" smtClean="0">
                <a:latin typeface="楷体_GB2312" pitchFamily="49" charset="-122"/>
                <a:ea typeface="楷体_GB2312" pitchFamily="49" charset="-122"/>
              </a:rPr>
              <a:t>50.0</a:t>
            </a:r>
            <a:r>
              <a:rPr lang="en-US" altLang="zh-CN" sz="2000" b="1" smtClean="0">
                <a:latin typeface="楷体_GB2312" pitchFamily="49" charset="-122"/>
                <a:ea typeface="楷体_GB2312" pitchFamily="49" charset="-122"/>
              </a:rPr>
              <a:t>  50.0  50.0  50.0  50.0</a:t>
            </a:r>
            <a:r>
              <a:rPr lang="zh-CN" altLang="en-US" sz="1600" b="1" smtClean="0">
                <a:solidFill>
                  <a:srgbClr val="CC3300"/>
                </a:solidFill>
                <a:latin typeface="楷体_GB2312" pitchFamily="49" charset="-122"/>
                <a:ea typeface="楷体_GB2312" pitchFamily="49" charset="-122"/>
              </a:rPr>
              <a:t>弃</a:t>
            </a:r>
            <a:r>
              <a:rPr lang="en-US" altLang="zh-CN" sz="1600" b="1" smtClean="0">
                <a:solidFill>
                  <a:srgbClr val="CC3300"/>
                </a:solidFill>
                <a:latin typeface="楷体_GB2312" pitchFamily="49" charset="-122"/>
                <a:ea typeface="楷体_GB2312" pitchFamily="49" charset="-122"/>
              </a:rPr>
              <a:t>50.0 -</a:t>
            </a:r>
            <a:r>
              <a:rPr lang="en-US" altLang="zh-CN" b="1" smtClean="0">
                <a:latin typeface="楷体_GB2312" pitchFamily="49" charset="-122"/>
                <a:ea typeface="楷体_GB2312" pitchFamily="49" charset="-122"/>
              </a:rPr>
              <a:t>   </a:t>
            </a:r>
            <a:r>
              <a:rPr lang="en-US" altLang="zh-CN" sz="2000" b="1" smtClean="0">
                <a:latin typeface="楷体_GB2312" pitchFamily="49" charset="-122"/>
                <a:ea typeface="楷体_GB2312" pitchFamily="49" charset="-122"/>
              </a:rPr>
              <a:t>-</a:t>
            </a:r>
            <a:endParaRPr lang="en-US" altLang="zh-CN" b="1" smtClean="0">
              <a:latin typeface="楷体_GB2312" pitchFamily="49" charset="-122"/>
              <a:ea typeface="楷体_GB2312" pitchFamily="49" charset="-122"/>
            </a:endParaRPr>
          </a:p>
          <a:p>
            <a:pPr>
              <a:lnSpc>
                <a:spcPct val="90000"/>
              </a:lnSpc>
              <a:spcBef>
                <a:spcPct val="50000"/>
              </a:spcBef>
              <a:buFont typeface="Arial" charset="0"/>
              <a:buNone/>
            </a:pPr>
            <a:r>
              <a:rPr lang="zh-CN" altLang="en-US" sz="2400" b="1" smtClean="0">
                <a:latin typeface="楷体_GB2312" pitchFamily="49" charset="-122"/>
                <a:ea typeface="楷体_GB2312" pitchFamily="49" charset="-122"/>
              </a:rPr>
              <a:t>阳性血清</a:t>
            </a:r>
            <a:r>
              <a:rPr lang="en-US" altLang="zh-CN" sz="1800" b="1" smtClean="0">
                <a:latin typeface="楷体_GB2312" pitchFamily="49" charset="-122"/>
                <a:ea typeface="楷体_GB2312" pitchFamily="49" charset="-122"/>
              </a:rPr>
              <a:t>(ul)  -     -     -     -      -     -      </a:t>
            </a:r>
            <a:r>
              <a:rPr lang="en-US" altLang="zh-CN" sz="2000" b="1" smtClean="0">
                <a:solidFill>
                  <a:srgbClr val="A50021"/>
                </a:solidFill>
                <a:latin typeface="楷体_GB2312" pitchFamily="49" charset="-122"/>
                <a:ea typeface="楷体_GB2312" pitchFamily="49" charset="-122"/>
              </a:rPr>
              <a:t>50.0</a:t>
            </a:r>
            <a:r>
              <a:rPr lang="en-US" altLang="zh-CN" sz="1800" b="1" smtClean="0">
                <a:latin typeface="楷体_GB2312" pitchFamily="49" charset="-122"/>
                <a:ea typeface="楷体_GB2312" pitchFamily="49" charset="-122"/>
              </a:rPr>
              <a:t>    -</a:t>
            </a:r>
            <a:endParaRPr lang="en-US" altLang="zh-CN" sz="2400" b="1" smtClean="0">
              <a:latin typeface="楷体_GB2312" pitchFamily="49" charset="-122"/>
              <a:ea typeface="楷体_GB2312" pitchFamily="49" charset="-122"/>
            </a:endParaRPr>
          </a:p>
          <a:p>
            <a:pPr>
              <a:lnSpc>
                <a:spcPct val="90000"/>
              </a:lnSpc>
              <a:spcBef>
                <a:spcPct val="50000"/>
              </a:spcBef>
              <a:buFont typeface="Arial" charset="0"/>
              <a:buNone/>
            </a:pPr>
            <a:r>
              <a:rPr lang="zh-CN" altLang="en-US" sz="2400" b="1" smtClean="0">
                <a:latin typeface="楷体_GB2312" pitchFamily="49" charset="-122"/>
                <a:ea typeface="楷体_GB2312" pitchFamily="49" charset="-122"/>
              </a:rPr>
              <a:t>阴性血清</a:t>
            </a:r>
            <a:r>
              <a:rPr lang="en-US" altLang="zh-CN" sz="1800" b="1" smtClean="0">
                <a:latin typeface="楷体_GB2312" pitchFamily="49" charset="-122"/>
                <a:ea typeface="楷体_GB2312" pitchFamily="49" charset="-122"/>
              </a:rPr>
              <a:t>(ul)  -     -     -     -      -     -       -    </a:t>
            </a:r>
            <a:r>
              <a:rPr lang="en-US" altLang="zh-CN" sz="2000" b="1" smtClean="0">
                <a:solidFill>
                  <a:schemeClr val="accent2"/>
                </a:solidFill>
                <a:latin typeface="楷体_GB2312" pitchFamily="49" charset="-122"/>
                <a:ea typeface="楷体_GB2312" pitchFamily="49" charset="-122"/>
              </a:rPr>
              <a:t>50.0</a:t>
            </a:r>
            <a:endParaRPr lang="en-US" altLang="zh-CN" sz="2400" b="1" smtClean="0">
              <a:latin typeface="楷体_GB2312" pitchFamily="49" charset="-122"/>
              <a:ea typeface="楷体_GB2312" pitchFamily="49" charset="-122"/>
            </a:endParaRPr>
          </a:p>
          <a:p>
            <a:pPr>
              <a:lnSpc>
                <a:spcPct val="90000"/>
              </a:lnSpc>
              <a:spcBef>
                <a:spcPct val="50000"/>
              </a:spcBef>
              <a:buFont typeface="Arial" charset="0"/>
              <a:buNone/>
            </a:pPr>
            <a:r>
              <a:rPr lang="zh-CN" altLang="en-US" sz="2400" b="1" smtClean="0">
                <a:latin typeface="楷体_GB2312" pitchFamily="49" charset="-122"/>
                <a:ea typeface="楷体_GB2312" pitchFamily="49" charset="-122"/>
              </a:rPr>
              <a:t>抗原悬液</a:t>
            </a:r>
            <a:r>
              <a:rPr lang="en-US" altLang="zh-CN" sz="1800" b="1" smtClean="0">
                <a:latin typeface="楷体_GB2312" pitchFamily="49" charset="-122"/>
                <a:ea typeface="楷体_GB2312" pitchFamily="49" charset="-122"/>
              </a:rPr>
              <a:t>(ul) </a:t>
            </a:r>
            <a:r>
              <a:rPr lang="en-US" altLang="zh-CN" sz="2000" b="1" smtClean="0">
                <a:latin typeface="楷体_GB2312" pitchFamily="49" charset="-122"/>
                <a:ea typeface="楷体_GB2312" pitchFamily="49" charset="-122"/>
              </a:rPr>
              <a:t>16.7 16.7 16.7  16.7 16.7 16.7 16.7 16.7</a:t>
            </a:r>
          </a:p>
          <a:p>
            <a:endParaRPr lang="zh-CN" altLang="en-US" smtClean="0"/>
          </a:p>
        </p:txBody>
      </p:sp>
      <p:sp>
        <p:nvSpPr>
          <p:cNvPr id="32771" name="AutoShape 5"/>
          <p:cNvSpPr>
            <a:spLocks noChangeArrowheads="1"/>
          </p:cNvSpPr>
          <p:nvPr/>
        </p:nvSpPr>
        <p:spPr bwMode="auto">
          <a:xfrm>
            <a:off x="3352800" y="3284538"/>
            <a:ext cx="647700" cy="144462"/>
          </a:xfrm>
          <a:prstGeom prst="curvedDownArrow">
            <a:avLst>
              <a:gd name="adj1" fmla="val 89671"/>
              <a:gd name="adj2" fmla="val 179341"/>
              <a:gd name="adj3" fmla="val 33333"/>
            </a:avLst>
          </a:prstGeom>
          <a:solidFill>
            <a:schemeClr val="hlink"/>
          </a:solidFill>
          <a:ln w="9525">
            <a:solidFill>
              <a:schemeClr val="tx1"/>
            </a:solidFill>
            <a:miter lim="800000"/>
            <a:headEnd/>
            <a:tailEnd/>
          </a:ln>
        </p:spPr>
        <p:txBody>
          <a:bodyPr wrap="none" anchor="ctr"/>
          <a:lstStyle/>
          <a:p>
            <a:pPr algn="ctr"/>
            <a:endParaRPr lang="zh-CN" altLang="en-US">
              <a:solidFill>
                <a:srgbClr val="0066FF"/>
              </a:solidFill>
            </a:endParaRPr>
          </a:p>
        </p:txBody>
      </p:sp>
      <p:sp>
        <p:nvSpPr>
          <p:cNvPr id="32772" name="AutoShape 7"/>
          <p:cNvSpPr>
            <a:spLocks noChangeArrowheads="1"/>
          </p:cNvSpPr>
          <p:nvPr/>
        </p:nvSpPr>
        <p:spPr bwMode="auto">
          <a:xfrm>
            <a:off x="4114800" y="3284538"/>
            <a:ext cx="576263" cy="144462"/>
          </a:xfrm>
          <a:prstGeom prst="curvedDownArrow">
            <a:avLst>
              <a:gd name="adj1" fmla="val 79781"/>
              <a:gd name="adj2" fmla="val 159561"/>
              <a:gd name="adj3" fmla="val 42856"/>
            </a:avLst>
          </a:prstGeom>
          <a:solidFill>
            <a:schemeClr val="hlink"/>
          </a:solidFill>
          <a:ln w="9525">
            <a:solidFill>
              <a:schemeClr val="tx1"/>
            </a:solidFill>
            <a:miter lim="800000"/>
            <a:headEnd/>
            <a:tailEnd/>
          </a:ln>
        </p:spPr>
        <p:txBody>
          <a:bodyPr wrap="none" anchor="ctr"/>
          <a:lstStyle/>
          <a:p>
            <a:endParaRPr lang="zh-CN" altLang="en-US"/>
          </a:p>
        </p:txBody>
      </p:sp>
      <p:sp>
        <p:nvSpPr>
          <p:cNvPr id="32773" name="AutoShape 9"/>
          <p:cNvSpPr>
            <a:spLocks noChangeArrowheads="1"/>
          </p:cNvSpPr>
          <p:nvPr/>
        </p:nvSpPr>
        <p:spPr bwMode="auto">
          <a:xfrm>
            <a:off x="4800600" y="3276600"/>
            <a:ext cx="533400" cy="152400"/>
          </a:xfrm>
          <a:prstGeom prst="curvedDownArrow">
            <a:avLst>
              <a:gd name="adj1" fmla="val 68769"/>
              <a:gd name="adj2" fmla="val 122921"/>
              <a:gd name="adj3" fmla="val 49306"/>
            </a:avLst>
          </a:prstGeom>
          <a:solidFill>
            <a:schemeClr val="hlink"/>
          </a:solidFill>
          <a:ln w="9525">
            <a:solidFill>
              <a:schemeClr val="tx1"/>
            </a:solidFill>
            <a:miter lim="800000"/>
            <a:headEnd/>
            <a:tailEnd/>
          </a:ln>
        </p:spPr>
        <p:txBody>
          <a:bodyPr wrap="none" anchor="ctr"/>
          <a:lstStyle/>
          <a:p>
            <a:endParaRPr lang="zh-CN" altLang="en-US"/>
          </a:p>
        </p:txBody>
      </p:sp>
      <p:sp>
        <p:nvSpPr>
          <p:cNvPr id="32774" name="AutoShape 10"/>
          <p:cNvSpPr>
            <a:spLocks noChangeArrowheads="1"/>
          </p:cNvSpPr>
          <p:nvPr/>
        </p:nvSpPr>
        <p:spPr bwMode="auto">
          <a:xfrm>
            <a:off x="5580063" y="3284538"/>
            <a:ext cx="533400" cy="152400"/>
          </a:xfrm>
          <a:prstGeom prst="curvedDownArrow">
            <a:avLst>
              <a:gd name="adj1" fmla="val 68769"/>
              <a:gd name="adj2" fmla="val 122921"/>
              <a:gd name="adj3" fmla="val 49306"/>
            </a:avLst>
          </a:prstGeom>
          <a:solidFill>
            <a:schemeClr val="hlink"/>
          </a:solidFill>
          <a:ln w="9525">
            <a:solidFill>
              <a:schemeClr val="tx1"/>
            </a:solidFill>
            <a:miter lim="800000"/>
            <a:headEnd/>
            <a:tailEnd/>
          </a:ln>
        </p:spPr>
        <p:txBody>
          <a:bodyPr wrap="none" anchor="ctr"/>
          <a:lstStyle/>
          <a:p>
            <a:endParaRPr lang="zh-CN" altLang="en-US"/>
          </a:p>
        </p:txBody>
      </p:sp>
      <p:sp>
        <p:nvSpPr>
          <p:cNvPr id="32775" name="AutoShape 11"/>
          <p:cNvSpPr>
            <a:spLocks noChangeArrowheads="1"/>
          </p:cNvSpPr>
          <p:nvPr/>
        </p:nvSpPr>
        <p:spPr bwMode="auto">
          <a:xfrm>
            <a:off x="6227763" y="3284538"/>
            <a:ext cx="533400" cy="152400"/>
          </a:xfrm>
          <a:prstGeom prst="curvedDownArrow">
            <a:avLst>
              <a:gd name="adj1" fmla="val 68769"/>
              <a:gd name="adj2" fmla="val 122921"/>
              <a:gd name="adj3" fmla="val 49306"/>
            </a:avLst>
          </a:prstGeom>
          <a:solidFill>
            <a:schemeClr val="hlink"/>
          </a:solidFill>
          <a:ln w="9525">
            <a:solidFill>
              <a:schemeClr val="tx1"/>
            </a:solidFill>
            <a:miter lim="800000"/>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endParaRPr lang="zh-CN" altLang="en-US" smtClean="0"/>
          </a:p>
        </p:txBody>
      </p:sp>
      <p:pic>
        <p:nvPicPr>
          <p:cNvPr id="33794" name="Picture 4" descr="sy19pro"/>
          <p:cNvPicPr>
            <a:picLocks noChangeAspect="1" noChangeArrowheads="1"/>
          </p:cNvPicPr>
          <p:nvPr>
            <p:ph type="body" idx="1"/>
          </p:nvPr>
        </p:nvPicPr>
        <p:blipFill>
          <a:blip r:embed="rId2">
            <a:lum bright="36000" contrast="30000"/>
          </a:blip>
          <a:srcRect/>
          <a:stretch>
            <a:fillRect/>
          </a:stretch>
        </p:blipFill>
        <p:spPr>
          <a:xfrm>
            <a:off x="539750" y="2205038"/>
            <a:ext cx="7056438" cy="3240087"/>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p:cNvSpPr>
          <p:nvPr>
            <p:ph type="title"/>
          </p:nvPr>
        </p:nvSpPr>
        <p:spPr/>
        <p:txBody>
          <a:bodyPr/>
          <a:lstStyle/>
          <a:p>
            <a:endParaRPr lang="zh-CN" altLang="en-US" smtClean="0"/>
          </a:p>
        </p:txBody>
      </p:sp>
      <p:pic>
        <p:nvPicPr>
          <p:cNvPr id="34818" name="Picture 4" descr="sy24trus"/>
          <p:cNvPicPr>
            <a:picLocks noChangeAspect="1" noChangeArrowheads="1"/>
          </p:cNvPicPr>
          <p:nvPr>
            <p:ph type="body" idx="1"/>
          </p:nvPr>
        </p:nvPicPr>
        <p:blipFill>
          <a:blip r:embed="rId2">
            <a:lum bright="42000" contrast="42000"/>
          </a:blip>
          <a:srcRect/>
          <a:stretch>
            <a:fillRect/>
          </a:stretch>
        </p:blipFill>
        <p:spPr>
          <a:xfrm>
            <a:off x="971550" y="1989138"/>
            <a:ext cx="6624638" cy="3024187"/>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a:xfrm>
            <a:off x="0" y="274638"/>
            <a:ext cx="9144000" cy="1143000"/>
          </a:xfrm>
        </p:spPr>
        <p:txBody>
          <a:bodyPr/>
          <a:lstStyle/>
          <a:p>
            <a:pPr eaLnBrk="1" hangingPunct="1"/>
            <a:r>
              <a:rPr lang="zh-CN" altLang="en-US" sz="3600" b="1" smtClean="0">
                <a:latin typeface="华文新魏"/>
                <a:ea typeface="华文新魏"/>
                <a:cs typeface="华文新魏"/>
              </a:rPr>
              <a:t>确保非梅毒螺旋体抗原血清学试验</a:t>
            </a:r>
            <a:r>
              <a:rPr lang="en-US" altLang="zh-CN" sz="3600" b="1" smtClean="0">
                <a:latin typeface="华文新魏"/>
                <a:ea typeface="华文新魏"/>
                <a:cs typeface="华文新魏"/>
              </a:rPr>
              <a:t/>
            </a:r>
            <a:br>
              <a:rPr lang="en-US" altLang="zh-CN" sz="3600" b="1" smtClean="0">
                <a:latin typeface="华文新魏"/>
                <a:ea typeface="华文新魏"/>
                <a:cs typeface="华文新魏"/>
              </a:rPr>
            </a:br>
            <a:r>
              <a:rPr lang="zh-CN" altLang="en-US" sz="3600" b="1" smtClean="0">
                <a:latin typeface="华文新魏"/>
                <a:ea typeface="华文新魏"/>
                <a:cs typeface="华文新魏"/>
              </a:rPr>
              <a:t>质量的关键点</a:t>
            </a:r>
            <a:endParaRPr lang="zh-CN" altLang="en-US" sz="3600" smtClean="0">
              <a:latin typeface="华文新魏"/>
              <a:ea typeface="华文新魏"/>
              <a:cs typeface="华文新魏"/>
            </a:endParaRPr>
          </a:p>
        </p:txBody>
      </p:sp>
      <p:sp>
        <p:nvSpPr>
          <p:cNvPr id="3" name="内容占位符 2"/>
          <p:cNvSpPr>
            <a:spLocks noGrp="1"/>
          </p:cNvSpPr>
          <p:nvPr>
            <p:ph idx="1"/>
          </p:nvPr>
        </p:nvSpPr>
        <p:spPr>
          <a:xfrm>
            <a:off x="428625" y="1714500"/>
            <a:ext cx="8501063" cy="4311650"/>
          </a:xfrm>
        </p:spPr>
        <p:txBody>
          <a:bodyPr rtlCol="0">
            <a:normAutofit/>
          </a:bodyPr>
          <a:lstStyle/>
          <a:p>
            <a:pPr marL="514350" indent="-514350" eaLnBrk="1" fontAlgn="auto" hangingPunct="1">
              <a:lnSpc>
                <a:spcPct val="110000"/>
              </a:lnSpc>
              <a:spcBef>
                <a:spcPts val="1200"/>
              </a:spcBef>
              <a:spcAft>
                <a:spcPts val="0"/>
              </a:spcAft>
              <a:buFont typeface="+mj-lt"/>
              <a:buAutoNum type="arabicPeriod"/>
              <a:defRPr/>
            </a:pPr>
            <a:r>
              <a:rPr lang="zh-CN" altLang="en-US" dirty="0" smtClean="0">
                <a:latin typeface="华文楷体" pitchFamily="2" charset="-122"/>
                <a:ea typeface="华文楷体" pitchFamily="2" charset="-122"/>
              </a:rPr>
              <a:t>按照标准操作程序（</a:t>
            </a:r>
            <a:r>
              <a:rPr lang="en-US" altLang="zh-CN" dirty="0" smtClean="0">
                <a:latin typeface="华文楷体" pitchFamily="2" charset="-122"/>
                <a:ea typeface="华文楷体" pitchFamily="2" charset="-122"/>
              </a:rPr>
              <a:t>SOPs</a:t>
            </a:r>
            <a:r>
              <a:rPr lang="zh-CN" altLang="en-US" dirty="0" smtClean="0">
                <a:latin typeface="华文楷体" pitchFamily="2" charset="-122"/>
                <a:ea typeface="华文楷体" pitchFamily="2" charset="-122"/>
              </a:rPr>
              <a:t>）进行操作</a:t>
            </a:r>
            <a:endParaRPr lang="en-US" altLang="zh-CN" dirty="0" smtClean="0">
              <a:latin typeface="华文楷体" pitchFamily="2" charset="-122"/>
              <a:ea typeface="华文楷体" pitchFamily="2" charset="-122"/>
            </a:endParaRPr>
          </a:p>
          <a:p>
            <a:pPr marL="514350" indent="-514350" eaLnBrk="1" fontAlgn="auto" hangingPunct="1">
              <a:lnSpc>
                <a:spcPct val="110000"/>
              </a:lnSpc>
              <a:spcBef>
                <a:spcPts val="1200"/>
              </a:spcBef>
              <a:spcAft>
                <a:spcPts val="0"/>
              </a:spcAft>
              <a:buFont typeface="+mj-lt"/>
              <a:buAutoNum type="arabicPeriod"/>
              <a:defRPr/>
            </a:pPr>
            <a:r>
              <a:rPr lang="zh-CN" altLang="en-US" dirty="0" smtClean="0">
                <a:latin typeface="华文楷体" pitchFamily="2" charset="-122"/>
                <a:ea typeface="华文楷体" pitchFamily="2" charset="-122"/>
              </a:rPr>
              <a:t>推荐使用评价特性较好的试剂</a:t>
            </a:r>
            <a:r>
              <a:rPr lang="en-US" altLang="zh-CN" dirty="0" smtClean="0">
                <a:latin typeface="华文楷体" pitchFamily="2" charset="-122"/>
                <a:ea typeface="华文楷体" pitchFamily="2" charset="-122"/>
              </a:rPr>
              <a:t>*</a:t>
            </a:r>
          </a:p>
          <a:p>
            <a:pPr marL="514350" indent="-514350" eaLnBrk="1" fontAlgn="auto" hangingPunct="1">
              <a:lnSpc>
                <a:spcPct val="110000"/>
              </a:lnSpc>
              <a:spcBef>
                <a:spcPts val="1200"/>
              </a:spcBef>
              <a:spcAft>
                <a:spcPts val="0"/>
              </a:spcAft>
              <a:buFont typeface="+mj-lt"/>
              <a:buAutoNum type="arabicPeriod"/>
              <a:defRPr/>
            </a:pPr>
            <a:r>
              <a:rPr lang="zh-CN" altLang="en-US" dirty="0" smtClean="0">
                <a:latin typeface="华文楷体" pitchFamily="2" charset="-122"/>
                <a:ea typeface="华文楷体" pitchFamily="2" charset="-122"/>
              </a:rPr>
              <a:t>按照统一的标准报告结果</a:t>
            </a:r>
            <a:endParaRPr lang="en-US" altLang="zh-CN" dirty="0" smtClean="0">
              <a:latin typeface="华文楷体" pitchFamily="2" charset="-122"/>
              <a:ea typeface="华文楷体" pitchFamily="2" charset="-122"/>
            </a:endParaRPr>
          </a:p>
          <a:p>
            <a:pPr marL="514350" indent="-514350" eaLnBrk="1" fontAlgn="auto" hangingPunct="1">
              <a:lnSpc>
                <a:spcPct val="110000"/>
              </a:lnSpc>
              <a:spcBef>
                <a:spcPts val="1200"/>
              </a:spcBef>
              <a:spcAft>
                <a:spcPts val="0"/>
              </a:spcAft>
              <a:buFont typeface="+mj-lt"/>
              <a:buAutoNum type="arabicPeriod"/>
              <a:defRPr/>
            </a:pPr>
            <a:r>
              <a:rPr lang="zh-CN" altLang="en-US" dirty="0" smtClean="0">
                <a:latin typeface="华文楷体" pitchFamily="2" charset="-122"/>
                <a:ea typeface="华文楷体" pitchFamily="2" charset="-122"/>
              </a:rPr>
              <a:t>开展实验室质控（</a:t>
            </a:r>
            <a:r>
              <a:rPr lang="en-US" altLang="zh-CN" dirty="0" smtClean="0">
                <a:latin typeface="华文楷体" pitchFamily="2" charset="-122"/>
                <a:ea typeface="华文楷体" pitchFamily="2" charset="-122"/>
              </a:rPr>
              <a:t>QC</a:t>
            </a:r>
            <a:r>
              <a:rPr lang="zh-CN" altLang="en-US" dirty="0" smtClean="0">
                <a:latin typeface="华文楷体" pitchFamily="2" charset="-122"/>
                <a:ea typeface="华文楷体" pitchFamily="2" charset="-122"/>
              </a:rPr>
              <a:t>）和参加室间能力验证（</a:t>
            </a:r>
            <a:r>
              <a:rPr lang="en-US" altLang="zh-CN" dirty="0" smtClean="0">
                <a:latin typeface="华文楷体" pitchFamily="2" charset="-122"/>
                <a:ea typeface="华文楷体" pitchFamily="2" charset="-122"/>
              </a:rPr>
              <a:t>PT</a:t>
            </a:r>
            <a:r>
              <a:rPr lang="zh-CN" altLang="en-US" dirty="0" smtClean="0">
                <a:latin typeface="华文楷体" pitchFamily="2" charset="-122"/>
                <a:ea typeface="华文楷体" pitchFamily="2" charset="-122"/>
              </a:rPr>
              <a:t>）</a:t>
            </a:r>
            <a:endParaRPr lang="en-US" altLang="zh-CN" sz="2600" dirty="0" smtClean="0">
              <a:latin typeface="华文楷体" pitchFamily="2" charset="-122"/>
              <a:ea typeface="华文楷体" pitchFamily="2" charset="-122"/>
            </a:endParaRPr>
          </a:p>
          <a:p>
            <a:pPr eaLnBrk="1" fontAlgn="auto" hangingPunct="1">
              <a:lnSpc>
                <a:spcPct val="110000"/>
              </a:lnSpc>
              <a:spcBef>
                <a:spcPts val="1200"/>
              </a:spcBef>
              <a:spcAft>
                <a:spcPts val="0"/>
              </a:spcAft>
              <a:buFont typeface="Arial" pitchFamily="34" charset="0"/>
              <a:buNone/>
              <a:defRPr/>
            </a:pPr>
            <a:endParaRPr lang="en-US" altLang="zh-CN" dirty="0" smtClean="0"/>
          </a:p>
          <a:p>
            <a:pPr eaLnBrk="1" fontAlgn="auto" hangingPunct="1">
              <a:lnSpc>
                <a:spcPct val="110000"/>
              </a:lnSpc>
              <a:spcBef>
                <a:spcPts val="1200"/>
              </a:spcBef>
              <a:spcAft>
                <a:spcPts val="0"/>
              </a:spcAft>
              <a:buFont typeface="Arial" pitchFamily="34" charset="0"/>
              <a:buNone/>
              <a:defRPr/>
            </a:pPr>
            <a:endParaRPr lang="en-US" altLang="zh-CN" dirty="0" smtClean="0"/>
          </a:p>
          <a:p>
            <a:pPr eaLnBrk="1" fontAlgn="auto" hangingPunct="1">
              <a:lnSpc>
                <a:spcPct val="110000"/>
              </a:lnSpc>
              <a:spcBef>
                <a:spcPts val="1200"/>
              </a:spcBef>
              <a:spcAft>
                <a:spcPts val="0"/>
              </a:spcAft>
              <a:buFont typeface="Arial" pitchFamily="34" charset="0"/>
              <a:buNone/>
              <a:defRPr/>
            </a:pPr>
            <a:endParaRPr lang="zh-CN" altLang="en-US" dirty="0"/>
          </a:p>
        </p:txBody>
      </p:sp>
      <p:sp>
        <p:nvSpPr>
          <p:cNvPr id="35843" name="TextBox 3"/>
          <p:cNvSpPr txBox="1">
            <a:spLocks noChangeArrowheads="1"/>
          </p:cNvSpPr>
          <p:nvPr/>
        </p:nvSpPr>
        <p:spPr bwMode="auto">
          <a:xfrm>
            <a:off x="714375" y="4857750"/>
            <a:ext cx="7929563" cy="461963"/>
          </a:xfrm>
          <a:prstGeom prst="rect">
            <a:avLst/>
          </a:prstGeom>
          <a:noFill/>
          <a:ln w="9525">
            <a:noFill/>
            <a:miter lim="800000"/>
            <a:headEnd/>
            <a:tailEnd/>
          </a:ln>
        </p:spPr>
        <p:txBody>
          <a:bodyPr>
            <a:spAutoFit/>
          </a:bodyPr>
          <a:lstStyle/>
          <a:p>
            <a:r>
              <a:rPr lang="de-DE" altLang="zh-CN" sz="2000">
                <a:latin typeface="华文楷体"/>
                <a:ea typeface="华文楷体"/>
                <a:cs typeface="华文楷体"/>
              </a:rPr>
              <a:t>* </a:t>
            </a:r>
            <a:r>
              <a:rPr lang="zh-CN" altLang="en-US" sz="2400" i="1">
                <a:latin typeface="华文楷体"/>
                <a:ea typeface="华文楷体"/>
                <a:cs typeface="华文楷体"/>
              </a:rPr>
              <a:t>由中国疾病预防控制中心性病中心国家参比实验室提供</a:t>
            </a:r>
            <a:endParaRPr lang="en-GB" sz="2400" i="1">
              <a:latin typeface="华文楷体"/>
              <a:ea typeface="华文楷体"/>
              <a:cs typeface="华文楷体"/>
            </a:endParaRPr>
          </a:p>
        </p:txBody>
      </p:sp>
      <p:sp>
        <p:nvSpPr>
          <p:cNvPr id="35844"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6244C56E-F956-4782-8AFA-8671D3366C4A}" type="slidenum">
              <a:rPr lang="en-GB" altLang="zh-CN" sz="1400" smtClean="0">
                <a:latin typeface="华文楷体"/>
                <a:ea typeface="华文楷体"/>
                <a:cs typeface="华文楷体"/>
              </a:rPr>
              <a:pPr fontAlgn="base">
                <a:spcBef>
                  <a:spcPct val="0"/>
                </a:spcBef>
                <a:spcAft>
                  <a:spcPct val="0"/>
                </a:spcAft>
              </a:pPr>
              <a:t>19</a:t>
            </a:fld>
            <a:endParaRPr lang="en-GB" altLang="zh-CN" sz="1400" smtClean="0">
              <a:latin typeface="华文楷体"/>
              <a:ea typeface="华文楷体"/>
              <a:cs typeface="华文楷体"/>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722313" y="3776663"/>
            <a:ext cx="7772400" cy="1362075"/>
          </a:xfrm>
        </p:spPr>
        <p:txBody>
          <a:bodyPr anchor="ctr"/>
          <a:lstStyle/>
          <a:p>
            <a:pPr algn="just" eaLnBrk="1" hangingPunct="1"/>
            <a:endParaRPr lang="en-GB" altLang="zh-CN" sz="4400" cap="none" smtClean="0">
              <a:latin typeface="华文新魏"/>
              <a:ea typeface="华文新魏"/>
              <a:cs typeface="华文新魏"/>
            </a:endParaRPr>
          </a:p>
        </p:txBody>
      </p:sp>
      <p:sp>
        <p:nvSpPr>
          <p:cNvPr id="16387" name="Text Placeholder 4"/>
          <p:cNvSpPr>
            <a:spLocks noGrp="1"/>
          </p:cNvSpPr>
          <p:nvPr>
            <p:ph type="body" idx="1"/>
          </p:nvPr>
        </p:nvSpPr>
        <p:spPr>
          <a:xfrm>
            <a:off x="722313" y="2276475"/>
            <a:ext cx="7772400" cy="1500188"/>
          </a:xfrm>
        </p:spPr>
        <p:txBody>
          <a:bodyPr anchor="ctr"/>
          <a:lstStyle/>
          <a:p>
            <a:pPr algn="just" eaLnBrk="1" hangingPunct="1">
              <a:spcBef>
                <a:spcPct val="0"/>
              </a:spcBef>
            </a:pPr>
            <a:r>
              <a:rPr lang="zh-CN" altLang="en-US" sz="4400" b="1" smtClean="0">
                <a:solidFill>
                  <a:schemeClr val="tx1"/>
                </a:solidFill>
                <a:latin typeface="华文新魏"/>
                <a:ea typeface="华文新魏"/>
                <a:cs typeface="华文新魏"/>
              </a:rPr>
              <a:t>一、梅毒感染的检测</a:t>
            </a:r>
            <a:endParaRPr lang="en-GB" altLang="en-US" sz="4400" b="1" smtClean="0">
              <a:solidFill>
                <a:schemeClr val="tx1"/>
              </a:solidFill>
              <a:latin typeface="华文新魏"/>
              <a:ea typeface="华文新魏"/>
              <a:cs typeface="华文新魏"/>
            </a:endParaRPr>
          </a:p>
        </p:txBody>
      </p:sp>
      <p:sp>
        <p:nvSpPr>
          <p:cNvPr id="16388"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CB04104B-20D4-4495-98B7-655527C90A4D}" type="slidenum">
              <a:rPr lang="en-GB" altLang="zh-CN" sz="1400" smtClean="0">
                <a:latin typeface="华文楷体"/>
                <a:ea typeface="华文楷体"/>
                <a:cs typeface="华文楷体"/>
              </a:rPr>
              <a:pPr fontAlgn="base">
                <a:spcBef>
                  <a:spcPct val="0"/>
                </a:spcBef>
                <a:spcAft>
                  <a:spcPct val="0"/>
                </a:spcAft>
              </a:pPr>
              <a:t>2</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857250" y="214313"/>
            <a:ext cx="7686675" cy="868362"/>
          </a:xfrm>
        </p:spPr>
        <p:txBody>
          <a:bodyPr/>
          <a:lstStyle/>
          <a:p>
            <a:pPr eaLnBrk="1" hangingPunct="1"/>
            <a:r>
              <a:rPr lang="zh-CN" altLang="en-US" sz="3600" b="1" smtClean="0">
                <a:latin typeface="华文新魏"/>
                <a:ea typeface="华文新魏"/>
                <a:cs typeface="华文新魏"/>
              </a:rPr>
              <a:t>梅毒螺旋体抗原血清学试验</a:t>
            </a:r>
            <a:endParaRPr lang="en-GB" sz="3600" smtClean="0">
              <a:latin typeface="华文新魏"/>
              <a:ea typeface="华文新魏"/>
              <a:cs typeface="华文新魏"/>
            </a:endParaRPr>
          </a:p>
        </p:txBody>
      </p:sp>
      <p:sp>
        <p:nvSpPr>
          <p:cNvPr id="3" name="Content Placeholder 2"/>
          <p:cNvSpPr>
            <a:spLocks noGrp="1"/>
          </p:cNvSpPr>
          <p:nvPr>
            <p:ph idx="1"/>
          </p:nvPr>
        </p:nvSpPr>
        <p:spPr>
          <a:xfrm>
            <a:off x="214313" y="1143000"/>
            <a:ext cx="8715375" cy="3079750"/>
          </a:xfrm>
        </p:spPr>
        <p:txBody>
          <a:bodyPr rtlCol="0">
            <a:normAutofit/>
          </a:bodyPr>
          <a:lstStyle/>
          <a:p>
            <a:pPr eaLnBrk="1" fontAlgn="auto" hangingPunct="1">
              <a:spcBef>
                <a:spcPts val="600"/>
              </a:spcBef>
              <a:spcAft>
                <a:spcPts val="0"/>
              </a:spcAft>
              <a:buFont typeface="Arial" pitchFamily="34" charset="0"/>
              <a:buNone/>
              <a:defRPr/>
            </a:pPr>
            <a:r>
              <a:rPr lang="zh-CN" altLang="en-US" b="1" dirty="0" smtClean="0">
                <a:latin typeface="华文楷体" pitchFamily="2" charset="-122"/>
                <a:ea typeface="华文楷体" pitchFamily="2" charset="-122"/>
              </a:rPr>
              <a:t>梅毒螺旋体抗原血清学试验</a:t>
            </a:r>
            <a:endParaRPr lang="de-DE" dirty="0" smtClean="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en-US" sz="2600" dirty="0" smtClean="0">
                <a:latin typeface="华文楷体" pitchFamily="2" charset="-122"/>
                <a:ea typeface="华文楷体" pitchFamily="2" charset="-122"/>
              </a:rPr>
              <a:t>检测梅毒螺旋体抗原特异性抗体</a:t>
            </a:r>
            <a:endParaRPr lang="en-US" sz="2600" dirty="0" smtClean="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en-US" sz="2600" dirty="0" smtClean="0">
                <a:latin typeface="华文楷体" pitchFamily="2" charset="-122"/>
                <a:ea typeface="华文楷体" pitchFamily="2" charset="-122"/>
              </a:rPr>
              <a:t>可用于</a:t>
            </a:r>
            <a:r>
              <a:rPr lang="zh-CN" altLang="zh-CN" sz="2600" dirty="0" smtClean="0">
                <a:latin typeface="华文楷体" pitchFamily="2" charset="-122"/>
                <a:ea typeface="华文楷体" pitchFamily="2" charset="-122"/>
              </a:rPr>
              <a:t>确认非梅毒螺旋体抗原血清学试验的阳性结果</a:t>
            </a:r>
            <a:r>
              <a:rPr lang="zh-CN" altLang="en-US" sz="2600" dirty="0" smtClean="0">
                <a:latin typeface="华文楷体" pitchFamily="2" charset="-122"/>
                <a:ea typeface="华文楷体" pitchFamily="2" charset="-122"/>
              </a:rPr>
              <a:t>，排除其假阳性</a:t>
            </a:r>
            <a:endParaRPr lang="en-US" altLang="zh-CN" sz="2600" dirty="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zh-CN" sz="2400" dirty="0" smtClean="0">
                <a:latin typeface="华文楷体" pitchFamily="2" charset="-122"/>
                <a:ea typeface="华文楷体" pitchFamily="2" charset="-122"/>
              </a:rPr>
              <a:t>阳性结果可持续存在，即使治疗后仍可为阳性。</a:t>
            </a:r>
            <a:r>
              <a:rPr lang="en-US" altLang="zh-CN" sz="2400" dirty="0" smtClean="0"/>
              <a:t>* </a:t>
            </a:r>
            <a:endParaRPr lang="zh-CN" altLang="zh-CN" sz="2400" dirty="0" smtClean="0"/>
          </a:p>
          <a:p>
            <a:pPr lvl="1" eaLnBrk="1" fontAlgn="auto" hangingPunct="1">
              <a:spcAft>
                <a:spcPts val="0"/>
              </a:spcAft>
              <a:buFont typeface="Arial" pitchFamily="34" charset="0"/>
              <a:buNone/>
              <a:defRPr/>
            </a:pPr>
            <a:endParaRPr lang="zh-CN" altLang="zh-CN" sz="2400" dirty="0"/>
          </a:p>
        </p:txBody>
      </p:sp>
      <p:sp>
        <p:nvSpPr>
          <p:cNvPr id="37891" name="TextBox 3"/>
          <p:cNvSpPr txBox="1">
            <a:spLocks noChangeArrowheads="1"/>
          </p:cNvSpPr>
          <p:nvPr/>
        </p:nvSpPr>
        <p:spPr bwMode="auto">
          <a:xfrm>
            <a:off x="1143000" y="4357688"/>
            <a:ext cx="6715125" cy="1200150"/>
          </a:xfrm>
          <a:prstGeom prst="rect">
            <a:avLst/>
          </a:prstGeom>
          <a:solidFill>
            <a:schemeClr val="bg2"/>
          </a:solidFill>
          <a:ln w="25400">
            <a:solidFill>
              <a:srgbClr val="FF0000"/>
            </a:solidFill>
            <a:miter lim="800000"/>
            <a:headEnd/>
            <a:tailEnd/>
          </a:ln>
        </p:spPr>
        <p:txBody>
          <a:bodyPr>
            <a:spAutoFit/>
          </a:bodyPr>
          <a:lstStyle/>
          <a:p>
            <a:pPr algn="ctr">
              <a:spcBef>
                <a:spcPts val="1200"/>
              </a:spcBef>
            </a:pPr>
            <a:r>
              <a:rPr lang="zh-CN" altLang="zh-CN" sz="2400">
                <a:latin typeface="华文楷体"/>
                <a:ea typeface="华文楷体"/>
                <a:cs typeface="华文楷体"/>
              </a:rPr>
              <a:t>梅毒螺旋体抗原血清学试验与疾病的活动度</a:t>
            </a:r>
            <a:r>
              <a:rPr lang="zh-CN" altLang="zh-CN" sz="2400" b="1">
                <a:latin typeface="华文楷体"/>
                <a:ea typeface="华文楷体"/>
                <a:cs typeface="华文楷体"/>
              </a:rPr>
              <a:t>无关</a:t>
            </a:r>
            <a:r>
              <a:rPr lang="zh-CN" altLang="zh-CN" sz="2400">
                <a:latin typeface="华文楷体"/>
                <a:ea typeface="华文楷体"/>
                <a:cs typeface="华文楷体"/>
              </a:rPr>
              <a:t>，不能用于鉴别现症感染还是既往感染，也不能用于</a:t>
            </a:r>
            <a:r>
              <a:rPr lang="zh-CN" altLang="en-US" sz="2400">
                <a:latin typeface="华文楷体"/>
                <a:ea typeface="华文楷体"/>
                <a:cs typeface="华文楷体"/>
              </a:rPr>
              <a:t>判断疗效</a:t>
            </a:r>
            <a:endParaRPr lang="en-GB" sz="2400">
              <a:latin typeface="华文楷体"/>
              <a:ea typeface="华文楷体"/>
              <a:cs typeface="华文楷体"/>
            </a:endParaRPr>
          </a:p>
        </p:txBody>
      </p:sp>
      <p:sp>
        <p:nvSpPr>
          <p:cNvPr id="37892" name="TextBox 4"/>
          <p:cNvSpPr txBox="1">
            <a:spLocks noChangeArrowheads="1"/>
          </p:cNvSpPr>
          <p:nvPr/>
        </p:nvSpPr>
        <p:spPr bwMode="auto">
          <a:xfrm>
            <a:off x="357188" y="5857875"/>
            <a:ext cx="7358062" cy="369888"/>
          </a:xfrm>
          <a:prstGeom prst="rect">
            <a:avLst/>
          </a:prstGeom>
          <a:noFill/>
          <a:ln w="9525">
            <a:noFill/>
            <a:miter lim="800000"/>
            <a:headEnd/>
            <a:tailEnd/>
          </a:ln>
        </p:spPr>
        <p:txBody>
          <a:bodyPr>
            <a:spAutoFit/>
          </a:bodyPr>
          <a:lstStyle/>
          <a:p>
            <a:pPr marL="0" lvl="2"/>
            <a:r>
              <a:rPr lang="en-GB" altLang="zh-CN">
                <a:latin typeface="华文楷体"/>
                <a:ea typeface="华文楷体"/>
                <a:cs typeface="华文楷体"/>
              </a:rPr>
              <a:t>* </a:t>
            </a:r>
            <a:r>
              <a:rPr lang="zh-CN" altLang="zh-CN">
                <a:latin typeface="华文楷体"/>
                <a:ea typeface="华文楷体"/>
                <a:cs typeface="华文楷体"/>
              </a:rPr>
              <a:t>一期梅毒治疗病人中，</a:t>
            </a:r>
            <a:r>
              <a:rPr lang="en-GB" altLang="zh-CN">
                <a:latin typeface="华文楷体"/>
                <a:ea typeface="华文楷体"/>
                <a:cs typeface="华文楷体"/>
              </a:rPr>
              <a:t>15%-25%</a:t>
            </a:r>
            <a:r>
              <a:rPr lang="zh-CN" altLang="zh-CN">
                <a:latin typeface="华文楷体"/>
                <a:ea typeface="华文楷体"/>
                <a:cs typeface="华文楷体"/>
              </a:rPr>
              <a:t>可在</a:t>
            </a:r>
            <a:r>
              <a:rPr lang="en-US" altLang="zh-CN">
                <a:latin typeface="华文楷体"/>
                <a:ea typeface="华文楷体"/>
                <a:cs typeface="华文楷体"/>
              </a:rPr>
              <a:t>2-3</a:t>
            </a:r>
            <a:r>
              <a:rPr lang="zh-CN" altLang="zh-CN">
                <a:latin typeface="华文楷体"/>
                <a:ea typeface="华文楷体"/>
                <a:cs typeface="华文楷体"/>
              </a:rPr>
              <a:t>年后转为血清学阴性</a:t>
            </a:r>
            <a:endParaRPr lang="en-GB">
              <a:latin typeface="华文楷体"/>
              <a:ea typeface="华文楷体"/>
              <a:cs typeface="华文楷体"/>
            </a:endParaRPr>
          </a:p>
        </p:txBody>
      </p:sp>
      <p:sp>
        <p:nvSpPr>
          <p:cNvPr id="3789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7EFD80C6-8ADE-4B6E-97EE-D9DD063C6BB1}" type="slidenum">
              <a:rPr lang="en-GB" altLang="zh-CN" sz="1400" smtClean="0">
                <a:latin typeface="华文楷体"/>
                <a:ea typeface="华文楷体"/>
                <a:cs typeface="华文楷体"/>
              </a:rPr>
              <a:pPr fontAlgn="base">
                <a:spcBef>
                  <a:spcPct val="0"/>
                </a:spcBef>
                <a:spcAft>
                  <a:spcPct val="0"/>
                </a:spcAft>
              </a:pPr>
              <a:t>20</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p:cNvSpPr>
          <p:nvPr>
            <p:ph type="title"/>
          </p:nvPr>
        </p:nvSpPr>
        <p:spPr/>
        <p:txBody>
          <a:bodyPr/>
          <a:lstStyle/>
          <a:p>
            <a:r>
              <a:rPr lang="en-US" altLang="zh-CN" smtClean="0"/>
              <a:t>TPPA</a:t>
            </a:r>
            <a:endParaRPr lang="zh-CN" altLang="en-US" smtClean="0"/>
          </a:p>
        </p:txBody>
      </p:sp>
      <p:sp>
        <p:nvSpPr>
          <p:cNvPr id="38914" name="Rectangle 3"/>
          <p:cNvSpPr>
            <a:spLocks noGrp="1"/>
          </p:cNvSpPr>
          <p:nvPr>
            <p:ph type="body" idx="1"/>
          </p:nvPr>
        </p:nvSpPr>
        <p:spPr/>
        <p:txBody>
          <a:bodyPr/>
          <a:lstStyle/>
          <a:p>
            <a:r>
              <a:rPr lang="zh-CN" altLang="en-US" smtClean="0"/>
              <a:t>基本原理：用超声裂解梅毒螺旋体制备抗原，致敏明胶颗粒，其致敏粒子与待检血清中的抗梅毒螺旋体特异性抗体结合，产生肉眼可见的凝集。</a:t>
            </a:r>
          </a:p>
          <a:p>
            <a:endParaRPr lang="zh-CN"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p:cNvSpPr>
          <p:nvPr>
            <p:ph type="title"/>
          </p:nvPr>
        </p:nvSpPr>
        <p:spPr/>
        <p:txBody>
          <a:bodyPr/>
          <a:lstStyle/>
          <a:p>
            <a:r>
              <a:rPr lang="zh-CN" altLang="en-US" smtClean="0"/>
              <a:t>操作步骤</a:t>
            </a:r>
          </a:p>
        </p:txBody>
      </p:sp>
      <p:sp>
        <p:nvSpPr>
          <p:cNvPr id="39938" name="Rectangle 3"/>
          <p:cNvSpPr>
            <a:spLocks noGrp="1"/>
          </p:cNvSpPr>
          <p:nvPr>
            <p:ph type="body" idx="1"/>
          </p:nvPr>
        </p:nvSpPr>
        <p:spPr/>
        <p:txBody>
          <a:bodyPr/>
          <a:lstStyle/>
          <a:p>
            <a:pPr>
              <a:lnSpc>
                <a:spcPct val="80000"/>
              </a:lnSpc>
              <a:buFont typeface="Arial" charset="0"/>
              <a:buNone/>
            </a:pPr>
            <a:r>
              <a:rPr lang="en-US" altLang="zh-CN" sz="2400" smtClean="0"/>
              <a:t>1. </a:t>
            </a:r>
            <a:r>
              <a:rPr lang="zh-CN" altLang="en-US" sz="2400" smtClean="0"/>
              <a:t>试剂准备：试验前将试剂和待检标本恢复到室温。   </a:t>
            </a:r>
          </a:p>
          <a:p>
            <a:pPr>
              <a:lnSpc>
                <a:spcPct val="80000"/>
              </a:lnSpc>
              <a:buFont typeface="Arial" charset="0"/>
              <a:buNone/>
            </a:pPr>
            <a:r>
              <a:rPr lang="en-US" altLang="zh-CN" sz="2400" smtClean="0"/>
              <a:t>2. </a:t>
            </a:r>
            <a:r>
              <a:rPr lang="zh-CN" altLang="en-US" sz="2400" smtClean="0"/>
              <a:t>加稀释液：每份样本做</a:t>
            </a:r>
            <a:r>
              <a:rPr lang="en-US" altLang="zh-CN" sz="2400" smtClean="0"/>
              <a:t>4</a:t>
            </a:r>
            <a:r>
              <a:rPr lang="zh-CN" altLang="en-US" sz="2400" smtClean="0"/>
              <a:t>孔，加标本稀释液加至微量反应板孔内，第</a:t>
            </a:r>
            <a:r>
              <a:rPr lang="en-US" altLang="zh-CN" sz="2400" smtClean="0"/>
              <a:t>1</a:t>
            </a:r>
            <a:r>
              <a:rPr lang="zh-CN" altLang="en-US" sz="2400" smtClean="0"/>
              <a:t>孔</a:t>
            </a:r>
            <a:r>
              <a:rPr lang="en-US" altLang="zh-CN" sz="2400" smtClean="0"/>
              <a:t>100</a:t>
            </a:r>
            <a:r>
              <a:rPr lang="zh-CN" altLang="en-US" sz="2400" smtClean="0"/>
              <a:t>微升，第</a:t>
            </a:r>
            <a:r>
              <a:rPr lang="en-US" altLang="zh-CN" sz="2400" smtClean="0"/>
              <a:t>2</a:t>
            </a:r>
            <a:r>
              <a:rPr lang="en-US" altLang="en-US" sz="2400" smtClean="0">
                <a:ea typeface="宋体" charset="-122"/>
              </a:rPr>
              <a:t>～</a:t>
            </a:r>
            <a:r>
              <a:rPr lang="en-US" altLang="zh-CN" sz="2400" smtClean="0"/>
              <a:t>4</a:t>
            </a:r>
            <a:r>
              <a:rPr lang="zh-CN" altLang="en-US" sz="2400" smtClean="0"/>
              <a:t>孔各</a:t>
            </a:r>
            <a:r>
              <a:rPr lang="en-US" altLang="zh-CN" sz="2400" smtClean="0"/>
              <a:t>25</a:t>
            </a:r>
            <a:r>
              <a:rPr lang="zh-CN" altLang="en-US" sz="2400" smtClean="0"/>
              <a:t>微升。</a:t>
            </a:r>
          </a:p>
          <a:p>
            <a:pPr>
              <a:lnSpc>
                <a:spcPct val="80000"/>
              </a:lnSpc>
              <a:buFont typeface="Arial" charset="0"/>
              <a:buNone/>
            </a:pPr>
            <a:r>
              <a:rPr lang="en-US" altLang="zh-CN" sz="2400" smtClean="0"/>
              <a:t>3. </a:t>
            </a:r>
            <a:r>
              <a:rPr lang="zh-CN" altLang="en-US" sz="2400" smtClean="0"/>
              <a:t>样本稀释：取血清</a:t>
            </a:r>
            <a:r>
              <a:rPr lang="en-US" altLang="zh-CN" sz="2400" smtClean="0"/>
              <a:t>25</a:t>
            </a:r>
            <a:r>
              <a:rPr lang="zh-CN" altLang="en-US" sz="2400" smtClean="0"/>
              <a:t>微升加至第</a:t>
            </a:r>
            <a:r>
              <a:rPr lang="en-US" altLang="zh-CN" sz="2400" smtClean="0"/>
              <a:t>1</a:t>
            </a:r>
            <a:r>
              <a:rPr lang="zh-CN" altLang="en-US" sz="2400" smtClean="0"/>
              <a:t>孔，混匀后取</a:t>
            </a:r>
            <a:r>
              <a:rPr lang="en-US" altLang="zh-CN" sz="2400" smtClean="0"/>
              <a:t>25</a:t>
            </a:r>
            <a:r>
              <a:rPr lang="zh-CN" altLang="en-US" sz="2400" smtClean="0"/>
              <a:t>微升至第</a:t>
            </a:r>
            <a:r>
              <a:rPr lang="en-US" altLang="zh-CN" sz="2400" smtClean="0"/>
              <a:t>2</a:t>
            </a:r>
            <a:r>
              <a:rPr lang="zh-CN" altLang="en-US" sz="2400" smtClean="0"/>
              <a:t>孔，混匀后取</a:t>
            </a:r>
            <a:r>
              <a:rPr lang="en-US" altLang="zh-CN" sz="2400" smtClean="0"/>
              <a:t>25</a:t>
            </a:r>
            <a:r>
              <a:rPr lang="zh-CN" altLang="en-US" sz="2400" smtClean="0"/>
              <a:t>微升至第</a:t>
            </a:r>
            <a:r>
              <a:rPr lang="en-US" altLang="zh-CN" sz="2400" smtClean="0"/>
              <a:t>3</a:t>
            </a:r>
            <a:r>
              <a:rPr lang="zh-CN" altLang="en-US" sz="2400" smtClean="0"/>
              <a:t>孔，混匀后取</a:t>
            </a:r>
            <a:r>
              <a:rPr lang="en-US" altLang="zh-CN" sz="2400" smtClean="0"/>
              <a:t>25</a:t>
            </a:r>
            <a:r>
              <a:rPr lang="zh-CN" altLang="en-US" sz="2400" smtClean="0"/>
              <a:t>微升至第</a:t>
            </a:r>
            <a:r>
              <a:rPr lang="en-US" altLang="zh-CN" sz="2400" smtClean="0"/>
              <a:t>4</a:t>
            </a:r>
            <a:r>
              <a:rPr lang="zh-CN" altLang="en-US" sz="2400" smtClean="0"/>
              <a:t>孔，混匀后弃去</a:t>
            </a:r>
            <a:r>
              <a:rPr lang="en-US" altLang="zh-CN" sz="2400" smtClean="0"/>
              <a:t>25</a:t>
            </a:r>
            <a:r>
              <a:rPr lang="zh-CN" altLang="en-US" sz="2400" smtClean="0"/>
              <a:t>微升。</a:t>
            </a:r>
          </a:p>
          <a:p>
            <a:pPr>
              <a:lnSpc>
                <a:spcPct val="80000"/>
              </a:lnSpc>
              <a:buFont typeface="Arial" charset="0"/>
              <a:buNone/>
            </a:pPr>
            <a:r>
              <a:rPr lang="en-US" altLang="zh-CN" sz="2400" smtClean="0"/>
              <a:t>4. </a:t>
            </a:r>
            <a:r>
              <a:rPr lang="zh-CN" altLang="en-US" sz="2400" smtClean="0"/>
              <a:t>加对照液：第</a:t>
            </a:r>
            <a:r>
              <a:rPr lang="en-US" altLang="zh-CN" sz="2400" smtClean="0"/>
              <a:t>3</a:t>
            </a:r>
            <a:r>
              <a:rPr lang="zh-CN" altLang="en-US" sz="2400" smtClean="0"/>
              <a:t>孔加未致敏颗粒</a:t>
            </a:r>
            <a:r>
              <a:rPr lang="en-US" altLang="zh-CN" sz="2400" smtClean="0"/>
              <a:t>25</a:t>
            </a:r>
            <a:r>
              <a:rPr lang="zh-CN" altLang="en-US" sz="2400" smtClean="0"/>
              <a:t>微升，第</a:t>
            </a:r>
            <a:r>
              <a:rPr lang="en-US" altLang="zh-CN" sz="2400" smtClean="0"/>
              <a:t>4</a:t>
            </a:r>
            <a:r>
              <a:rPr lang="zh-CN" altLang="en-US" sz="2400" smtClean="0"/>
              <a:t>孔加致敏颗粒</a:t>
            </a:r>
            <a:r>
              <a:rPr lang="en-US" altLang="zh-CN" sz="2400" smtClean="0"/>
              <a:t>25</a:t>
            </a:r>
            <a:r>
              <a:rPr lang="zh-CN" altLang="en-US" sz="2400" smtClean="0"/>
              <a:t>微升。</a:t>
            </a:r>
          </a:p>
          <a:p>
            <a:pPr>
              <a:lnSpc>
                <a:spcPct val="80000"/>
              </a:lnSpc>
              <a:buFont typeface="Arial" charset="0"/>
              <a:buNone/>
            </a:pPr>
            <a:r>
              <a:rPr lang="en-US" altLang="zh-CN" sz="2400" smtClean="0"/>
              <a:t>5. </a:t>
            </a:r>
            <a:r>
              <a:rPr lang="zh-CN" altLang="en-US" sz="2400" smtClean="0"/>
              <a:t>混合：将反应板置振荡器振荡</a:t>
            </a:r>
            <a:r>
              <a:rPr lang="en-US" altLang="zh-CN" sz="2400" smtClean="0"/>
              <a:t>30</a:t>
            </a:r>
            <a:r>
              <a:rPr lang="zh-CN" altLang="en-US" sz="2400" smtClean="0"/>
              <a:t>秒。</a:t>
            </a:r>
          </a:p>
          <a:p>
            <a:pPr>
              <a:lnSpc>
                <a:spcPct val="80000"/>
              </a:lnSpc>
              <a:buFont typeface="Arial" charset="0"/>
              <a:buNone/>
            </a:pPr>
            <a:r>
              <a:rPr lang="en-US" altLang="zh-CN" sz="2400" smtClean="0"/>
              <a:t>6.</a:t>
            </a:r>
            <a:r>
              <a:rPr lang="zh-CN" altLang="en-US" sz="2400" smtClean="0"/>
              <a:t>反应：置有盖湿盒，孵育</a:t>
            </a:r>
            <a:r>
              <a:rPr lang="en-US" altLang="zh-CN" sz="2400" smtClean="0"/>
              <a:t>2 h</a:t>
            </a:r>
            <a:r>
              <a:rPr lang="zh-CN" altLang="en-US" sz="2400" smtClean="0"/>
              <a:t>，或放</a:t>
            </a:r>
            <a:r>
              <a:rPr lang="en-US" altLang="zh-CN" sz="2400" smtClean="0"/>
              <a:t>4℃</a:t>
            </a:r>
            <a:r>
              <a:rPr lang="zh-CN" altLang="en-US" sz="2400" smtClean="0"/>
              <a:t>冰箱过夜观察结果。</a:t>
            </a:r>
            <a:br>
              <a:rPr lang="zh-CN" altLang="en-US" sz="2400" smtClean="0"/>
            </a:br>
            <a:r>
              <a:rPr lang="zh-CN" altLang="en-US" sz="2400" smtClean="0"/>
              <a:t/>
            </a:r>
            <a:br>
              <a:rPr lang="zh-CN" altLang="en-US" sz="2400" smtClean="0"/>
            </a:br>
            <a:endParaRPr lang="zh-CN" altLang="en-US" sz="2400" smtClean="0"/>
          </a:p>
          <a:p>
            <a:pPr>
              <a:lnSpc>
                <a:spcPct val="80000"/>
              </a:lnSpc>
            </a:pPr>
            <a:endParaRPr lang="zh-CN" altLang="en-US" sz="240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p:cNvSpPr>
          <p:nvPr>
            <p:ph type="title"/>
          </p:nvPr>
        </p:nvSpPr>
        <p:spPr/>
        <p:txBody>
          <a:bodyPr/>
          <a:lstStyle/>
          <a:p>
            <a:r>
              <a:rPr lang="zh-CN" altLang="en-US" smtClean="0"/>
              <a:t>结果判断</a:t>
            </a:r>
          </a:p>
        </p:txBody>
      </p:sp>
      <p:sp>
        <p:nvSpPr>
          <p:cNvPr id="40962" name="Rectangle 3"/>
          <p:cNvSpPr>
            <a:spLocks noGrp="1"/>
          </p:cNvSpPr>
          <p:nvPr>
            <p:ph type="body" idx="1"/>
          </p:nvPr>
        </p:nvSpPr>
        <p:spPr/>
        <p:txBody>
          <a:bodyPr/>
          <a:lstStyle/>
          <a:p>
            <a:pPr>
              <a:lnSpc>
                <a:spcPct val="90000"/>
              </a:lnSpc>
              <a:buFont typeface="Arial" charset="0"/>
              <a:buNone/>
            </a:pPr>
            <a:r>
              <a:rPr lang="en-US" altLang="zh-CN" sz="2800" smtClean="0"/>
              <a:t>1.</a:t>
            </a:r>
            <a:r>
              <a:rPr lang="zh-CN" altLang="en-US" sz="2800" smtClean="0"/>
              <a:t>观察加未致敏颗粒的第</a:t>
            </a:r>
            <a:r>
              <a:rPr lang="en-US" altLang="zh-CN" sz="2800" smtClean="0"/>
              <a:t>3</a:t>
            </a:r>
            <a:r>
              <a:rPr lang="zh-CN" altLang="en-US" sz="2800" smtClean="0"/>
              <a:t>孔，不出现凝集为有效试验。</a:t>
            </a:r>
          </a:p>
          <a:p>
            <a:pPr>
              <a:lnSpc>
                <a:spcPct val="90000"/>
              </a:lnSpc>
              <a:buFont typeface="Arial" charset="0"/>
              <a:buNone/>
            </a:pPr>
            <a:r>
              <a:rPr lang="en-US" altLang="zh-CN" sz="2800" smtClean="0"/>
              <a:t>2. </a:t>
            </a:r>
            <a:r>
              <a:rPr lang="zh-CN" altLang="en-US" sz="2800" smtClean="0"/>
              <a:t>观察凝集反应强度：分级如下。</a:t>
            </a:r>
          </a:p>
          <a:p>
            <a:pPr>
              <a:lnSpc>
                <a:spcPct val="90000"/>
              </a:lnSpc>
              <a:buFont typeface="Arial" charset="0"/>
              <a:buNone/>
            </a:pPr>
            <a:r>
              <a:rPr lang="zh-CN" altLang="en-US" sz="2800" smtClean="0"/>
              <a:t>      </a:t>
            </a:r>
            <a:r>
              <a:rPr lang="en-US" altLang="zh-CN" sz="2400" smtClean="0"/>
              <a:t>4+</a:t>
            </a:r>
            <a:r>
              <a:rPr lang="zh-CN" altLang="en-US" sz="2400" smtClean="0"/>
              <a:t>： 颗粒光滑覆盖整个孔底，有时边缘有折叠。 </a:t>
            </a:r>
          </a:p>
          <a:p>
            <a:pPr>
              <a:lnSpc>
                <a:spcPct val="90000"/>
              </a:lnSpc>
              <a:buFont typeface="Arial" charset="0"/>
              <a:buNone/>
            </a:pPr>
            <a:r>
              <a:rPr lang="zh-CN" altLang="en-US" sz="2400" smtClean="0"/>
              <a:t>       </a:t>
            </a:r>
            <a:r>
              <a:rPr lang="en-US" altLang="zh-CN" sz="2400" smtClean="0"/>
              <a:t>3+</a:t>
            </a:r>
            <a:r>
              <a:rPr lang="zh-CN" altLang="en-US" sz="2400" smtClean="0"/>
              <a:t>： 颗粒光滑覆盖大部分孔底。</a:t>
            </a:r>
          </a:p>
          <a:p>
            <a:pPr>
              <a:lnSpc>
                <a:spcPct val="90000"/>
              </a:lnSpc>
              <a:buFont typeface="Arial" charset="0"/>
              <a:buNone/>
            </a:pPr>
            <a:r>
              <a:rPr lang="zh-CN" altLang="en-US" sz="2400" smtClean="0"/>
              <a:t>       </a:t>
            </a:r>
            <a:r>
              <a:rPr lang="en-US" altLang="zh-CN" sz="2400" smtClean="0"/>
              <a:t>2+</a:t>
            </a:r>
            <a:r>
              <a:rPr lang="zh-CN" altLang="en-US" sz="2400" smtClean="0"/>
              <a:t>： 颗粒光滑集聚覆盖孔底，周围有一颗粒环。 </a:t>
            </a:r>
          </a:p>
          <a:p>
            <a:pPr>
              <a:lnSpc>
                <a:spcPct val="90000"/>
              </a:lnSpc>
              <a:buFont typeface="Arial" charset="0"/>
              <a:buNone/>
            </a:pPr>
            <a:r>
              <a:rPr lang="zh-CN" altLang="en-US" sz="2400" smtClean="0"/>
              <a:t>       </a:t>
            </a:r>
            <a:r>
              <a:rPr lang="en-US" altLang="zh-CN" sz="2400" smtClean="0"/>
              <a:t>1+</a:t>
            </a:r>
            <a:r>
              <a:rPr lang="zh-CN" altLang="en-US" sz="2400" smtClean="0"/>
              <a:t>： 颗粒光滑集聚覆盖孔底，周围有一明显颗粒环。</a:t>
            </a:r>
            <a:br>
              <a:rPr lang="zh-CN" altLang="en-US" sz="2400" smtClean="0"/>
            </a:br>
            <a:r>
              <a:rPr lang="zh-CN" altLang="en-US" sz="2400" smtClean="0"/>
              <a:t>   </a:t>
            </a:r>
            <a:r>
              <a:rPr lang="en-US" altLang="zh-CN" sz="2400" smtClean="0"/>
              <a:t>±</a:t>
            </a:r>
            <a:r>
              <a:rPr lang="zh-CN" altLang="en-US" sz="2400" smtClean="0"/>
              <a:t>：  颗粒沉集孔底，中央形成一小点。 </a:t>
            </a:r>
            <a:br>
              <a:rPr lang="zh-CN" altLang="en-US" sz="2400" smtClean="0"/>
            </a:br>
            <a:r>
              <a:rPr lang="zh-CN" altLang="en-US" sz="2400" smtClean="0"/>
              <a:t>   一：  颗粒紧密沉积孔底中央。</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p:nvPr>
        </p:nvSpPr>
        <p:spPr/>
        <p:txBody>
          <a:bodyPr/>
          <a:lstStyle/>
          <a:p>
            <a:endParaRPr lang="zh-CN" altLang="en-US" smtClean="0"/>
          </a:p>
        </p:txBody>
      </p:sp>
      <p:pic>
        <p:nvPicPr>
          <p:cNvPr id="41986" name="Picture 4" descr="梅毒螺旋体TPPA试验"/>
          <p:cNvPicPr>
            <a:picLocks noChangeAspect="1" noChangeArrowheads="1"/>
          </p:cNvPicPr>
          <p:nvPr>
            <p:ph type="body" idx="1"/>
          </p:nvPr>
        </p:nvPicPr>
        <p:blipFill>
          <a:blip r:embed="rId2"/>
          <a:srcRect/>
          <a:stretch>
            <a:fillRect/>
          </a:stretch>
        </p:blipFill>
        <p:spPr>
          <a:xfrm>
            <a:off x="900113" y="1773238"/>
            <a:ext cx="7127875" cy="4103687"/>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a:xfrm>
            <a:off x="1285875" y="142875"/>
            <a:ext cx="6643688" cy="868363"/>
          </a:xfrm>
        </p:spPr>
        <p:txBody>
          <a:bodyPr/>
          <a:lstStyle/>
          <a:p>
            <a:pPr eaLnBrk="1" hangingPunct="1"/>
            <a:r>
              <a:rPr lang="zh-CN" altLang="en-US" sz="3600" b="1" smtClean="0">
                <a:latin typeface="华文新魏"/>
                <a:ea typeface="华文新魏"/>
                <a:cs typeface="华文新魏"/>
              </a:rPr>
              <a:t>妊娠期梅毒检测</a:t>
            </a:r>
            <a:endParaRPr lang="en-GB" altLang="en-US" sz="3600" b="1" smtClean="0">
              <a:latin typeface="华文新魏"/>
              <a:ea typeface="华文新魏"/>
              <a:cs typeface="华文新魏"/>
            </a:endParaRPr>
          </a:p>
        </p:txBody>
      </p:sp>
      <p:sp>
        <p:nvSpPr>
          <p:cNvPr id="3" name="Content Placeholder 2"/>
          <p:cNvSpPr>
            <a:spLocks noGrp="1"/>
          </p:cNvSpPr>
          <p:nvPr>
            <p:ph idx="1"/>
          </p:nvPr>
        </p:nvSpPr>
        <p:spPr>
          <a:xfrm>
            <a:off x="357188" y="1071563"/>
            <a:ext cx="8607425" cy="5000625"/>
          </a:xfrm>
        </p:spPr>
        <p:txBody>
          <a:bodyPr rtlCol="0">
            <a:noAutofit/>
          </a:bodyPr>
          <a:lstStyle/>
          <a:p>
            <a:pPr eaLnBrk="1" fontAlgn="auto" hangingPunct="1">
              <a:spcBef>
                <a:spcPts val="600"/>
              </a:spcBef>
              <a:spcAft>
                <a:spcPts val="0"/>
              </a:spcAft>
              <a:buFont typeface="Arial" pitchFamily="34" charset="0"/>
              <a:buChar char="•"/>
              <a:defRPr/>
            </a:pPr>
            <a:r>
              <a:rPr lang="zh-CN" altLang="en-US" sz="2800" dirty="0" smtClean="0">
                <a:latin typeface="华文楷体" pitchFamily="2" charset="-122"/>
                <a:ea typeface="华文楷体" pitchFamily="2" charset="-122"/>
              </a:rPr>
              <a:t>所有孕产妇应进行梅毒筛查检测：</a:t>
            </a:r>
            <a:endParaRPr lang="en-GB" sz="2800" dirty="0" smtClean="0">
              <a:latin typeface="华文楷体" pitchFamily="2" charset="-122"/>
              <a:ea typeface="华文楷体" pitchFamily="2" charset="-122"/>
            </a:endParaRPr>
          </a:p>
          <a:p>
            <a:pPr lvl="1" eaLnBrk="1" fontAlgn="auto" hangingPunct="1">
              <a:spcBef>
                <a:spcPts val="600"/>
              </a:spcBef>
              <a:spcAft>
                <a:spcPts val="0"/>
              </a:spcAft>
              <a:buFont typeface="Arial" pitchFamily="34" charset="0"/>
              <a:buChar char="–"/>
              <a:defRPr/>
            </a:pPr>
            <a:r>
              <a:rPr lang="zh-CN" altLang="en-US" sz="2400" dirty="0" smtClean="0">
                <a:latin typeface="华文楷体" pitchFamily="2" charset="-122"/>
                <a:ea typeface="华文楷体" pitchFamily="2" charset="-122"/>
              </a:rPr>
              <a:t>孕期尽早（如果可能，在孕早期时）</a:t>
            </a:r>
            <a:r>
              <a:rPr lang="zh-CN" altLang="en-US" sz="1800" dirty="0" smtClean="0">
                <a:latin typeface="华文楷体" pitchFamily="2" charset="-122"/>
                <a:ea typeface="华文楷体" pitchFamily="2" charset="-122"/>
              </a:rPr>
              <a:t>以及</a:t>
            </a:r>
            <a:r>
              <a:rPr lang="en-GB" sz="2400" dirty="0" smtClean="0">
                <a:latin typeface="华文楷体" pitchFamily="2" charset="-122"/>
                <a:ea typeface="华文楷体" pitchFamily="2" charset="-122"/>
              </a:rPr>
              <a:t> </a:t>
            </a:r>
          </a:p>
          <a:p>
            <a:pPr lvl="1" eaLnBrk="1" fontAlgn="auto" hangingPunct="1">
              <a:spcBef>
                <a:spcPts val="600"/>
              </a:spcBef>
              <a:spcAft>
                <a:spcPts val="0"/>
              </a:spcAft>
              <a:buFont typeface="Arial" pitchFamily="34" charset="0"/>
              <a:buChar char="–"/>
              <a:defRPr/>
            </a:pPr>
            <a:r>
              <a:rPr lang="zh-CN" altLang="en-US" sz="2400" dirty="0">
                <a:latin typeface="华文楷体" pitchFamily="2" charset="-122"/>
                <a:ea typeface="华文楷体" pitchFamily="2" charset="-122"/>
              </a:rPr>
              <a:t>如果在分娩前</a:t>
            </a:r>
            <a:r>
              <a:rPr lang="en-US" altLang="zh-CN" sz="2400" dirty="0">
                <a:latin typeface="华文楷体" pitchFamily="2" charset="-122"/>
                <a:ea typeface="华文楷体" pitchFamily="2" charset="-122"/>
              </a:rPr>
              <a:t>/</a:t>
            </a:r>
            <a:r>
              <a:rPr lang="zh-CN" altLang="en-US" sz="2400" dirty="0">
                <a:latin typeface="华文楷体" pitchFamily="2" charset="-122"/>
                <a:ea typeface="华文楷体" pitchFamily="2" charset="-122"/>
              </a:rPr>
              <a:t>临产</a:t>
            </a:r>
            <a:r>
              <a:rPr lang="zh-CN" altLang="en-US" sz="2400" dirty="0" smtClean="0">
                <a:latin typeface="华文楷体" pitchFamily="2" charset="-122"/>
                <a:ea typeface="华文楷体" pitchFamily="2" charset="-122"/>
              </a:rPr>
              <a:t>时</a:t>
            </a:r>
            <a:r>
              <a:rPr lang="zh-CN" altLang="en-US" sz="2400" dirty="0">
                <a:latin typeface="华文楷体" pitchFamily="2" charset="-122"/>
                <a:ea typeface="华文楷体" pitchFamily="2" charset="-122"/>
              </a:rPr>
              <a:t>没有筛查检测结果</a:t>
            </a:r>
            <a:r>
              <a:rPr lang="zh-CN" altLang="en-US" sz="2400" dirty="0" smtClean="0">
                <a:latin typeface="华文楷体" pitchFamily="2" charset="-122"/>
                <a:ea typeface="华文楷体" pitchFamily="2" charset="-122"/>
              </a:rPr>
              <a:t>，在分娩时检测</a:t>
            </a:r>
            <a:endParaRPr lang="en-US" altLang="zh-CN" sz="2400" dirty="0">
              <a:latin typeface="华文楷体" pitchFamily="2" charset="-122"/>
              <a:ea typeface="华文楷体" pitchFamily="2" charset="-122"/>
            </a:endParaRPr>
          </a:p>
          <a:p>
            <a:pPr marL="342900" lvl="1" indent="-342900" eaLnBrk="1" fontAlgn="auto" hangingPunct="1">
              <a:spcBef>
                <a:spcPts val="600"/>
              </a:spcBef>
              <a:spcAft>
                <a:spcPts val="0"/>
              </a:spcAft>
              <a:buFont typeface="Arial" pitchFamily="34" charset="0"/>
              <a:buChar char="•"/>
              <a:defRPr/>
            </a:pPr>
            <a:r>
              <a:rPr lang="zh-CN" altLang="en-US" dirty="0">
                <a:latin typeface="华文楷体" pitchFamily="2" charset="-122"/>
                <a:ea typeface="华文楷体" pitchFamily="2" charset="-122"/>
              </a:rPr>
              <a:t>筛查检测可应用以下任何一类方法：</a:t>
            </a:r>
            <a:endParaRPr lang="en-GB" dirty="0">
              <a:latin typeface="华文楷体" pitchFamily="2" charset="-122"/>
              <a:ea typeface="华文楷体" pitchFamily="2" charset="-122"/>
            </a:endParaRPr>
          </a:p>
          <a:p>
            <a:pPr lvl="1" eaLnBrk="1" fontAlgn="auto" hangingPunct="1">
              <a:spcBef>
                <a:spcPts val="600"/>
              </a:spcBef>
              <a:spcAft>
                <a:spcPts val="0"/>
              </a:spcAft>
              <a:buFont typeface="Arial" pitchFamily="34" charset="0"/>
              <a:buChar char="–"/>
              <a:defRPr/>
            </a:pPr>
            <a:r>
              <a:rPr lang="zh-CN" altLang="en-US" sz="2400" dirty="0" smtClean="0">
                <a:latin typeface="华文楷体" pitchFamily="2" charset="-122"/>
                <a:ea typeface="华文楷体" pitchFamily="2" charset="-122"/>
              </a:rPr>
              <a:t>非梅毒螺旋体抗原血清学试验（滴度）或</a:t>
            </a:r>
            <a:r>
              <a:rPr lang="en-GB" sz="2400" dirty="0" smtClean="0">
                <a:latin typeface="华文楷体" pitchFamily="2" charset="-122"/>
                <a:ea typeface="华文楷体" pitchFamily="2" charset="-122"/>
              </a:rPr>
              <a:t> </a:t>
            </a:r>
          </a:p>
          <a:p>
            <a:pPr lvl="1" eaLnBrk="1" fontAlgn="auto" hangingPunct="1">
              <a:spcBef>
                <a:spcPts val="600"/>
              </a:spcBef>
              <a:spcAft>
                <a:spcPts val="0"/>
              </a:spcAft>
              <a:buFont typeface="Arial" pitchFamily="34" charset="0"/>
              <a:buChar char="–"/>
              <a:defRPr/>
            </a:pPr>
            <a:r>
              <a:rPr lang="zh-CN" altLang="en-US" sz="2400" dirty="0" smtClean="0">
                <a:latin typeface="华文楷体" pitchFamily="2" charset="-122"/>
                <a:ea typeface="华文楷体" pitchFamily="2" charset="-122"/>
              </a:rPr>
              <a:t>梅毒螺旋体抗原血清学试验</a:t>
            </a:r>
            <a:endParaRPr lang="en-GB" sz="2400" dirty="0" smtClean="0">
              <a:latin typeface="华文楷体" pitchFamily="2" charset="-122"/>
              <a:ea typeface="华文楷体" pitchFamily="2" charset="-122"/>
            </a:endParaRPr>
          </a:p>
          <a:p>
            <a:pPr eaLnBrk="1" fontAlgn="auto" hangingPunct="1">
              <a:spcAft>
                <a:spcPts val="0"/>
              </a:spcAft>
              <a:buFont typeface="Arial" pitchFamily="34" charset="0"/>
              <a:buChar char="•"/>
              <a:defRPr/>
            </a:pPr>
            <a:r>
              <a:rPr lang="zh-CN" altLang="zh-CN" sz="2800" dirty="0" smtClean="0">
                <a:latin typeface="华文楷体" pitchFamily="2" charset="-122"/>
                <a:ea typeface="华文楷体" pitchFamily="2" charset="-122"/>
              </a:rPr>
              <a:t>所有筛查检测结果阳性的孕产妇都应用另外一类检测方法进行复检确认是否为现症梅毒</a:t>
            </a:r>
          </a:p>
          <a:p>
            <a:pPr eaLnBrk="1" fontAlgn="auto" hangingPunct="1">
              <a:spcBef>
                <a:spcPts val="600"/>
              </a:spcBef>
              <a:spcAft>
                <a:spcPts val="0"/>
              </a:spcAft>
              <a:buFont typeface="Arial" pitchFamily="34" charset="0"/>
              <a:buChar char="•"/>
              <a:defRPr/>
            </a:pPr>
            <a:r>
              <a:rPr lang="zh-CN" altLang="en-US" sz="2600" dirty="0" smtClean="0">
                <a:latin typeface="华文楷体" pitchFamily="2" charset="-122"/>
                <a:ea typeface="华文楷体" pitchFamily="2" charset="-122"/>
              </a:rPr>
              <a:t>所有产妇及所生婴儿出院前，产妇梅毒检测结果都应记录在病历中，以确保需要时给予治疗</a:t>
            </a:r>
            <a:endParaRPr lang="en-GB" sz="2600" dirty="0" smtClean="0">
              <a:latin typeface="华文楷体" pitchFamily="2" charset="-122"/>
              <a:ea typeface="华文楷体" pitchFamily="2" charset="-122"/>
            </a:endParaRPr>
          </a:p>
        </p:txBody>
      </p:sp>
      <p:sp>
        <p:nvSpPr>
          <p:cNvPr id="43011"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E7F51385-56A2-4D0C-8A17-308C79FA9670}" type="slidenum">
              <a:rPr lang="en-GB" altLang="zh-CN" sz="1400" smtClean="0">
                <a:latin typeface="华文楷体"/>
                <a:ea typeface="华文楷体"/>
                <a:cs typeface="华文楷体"/>
              </a:rPr>
              <a:pPr fontAlgn="base">
                <a:spcBef>
                  <a:spcPct val="0"/>
                </a:spcBef>
                <a:spcAft>
                  <a:spcPct val="0"/>
                </a:spcAft>
              </a:pPr>
              <a:t>25</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a:xfrm>
            <a:off x="0" y="-26988"/>
            <a:ext cx="9144000" cy="927101"/>
          </a:xfrm>
        </p:spPr>
        <p:txBody>
          <a:bodyPr/>
          <a:lstStyle/>
          <a:p>
            <a:pPr eaLnBrk="1" hangingPunct="1"/>
            <a:r>
              <a:rPr lang="zh-CN" altLang="en-US" b="1" smtClean="0">
                <a:latin typeface="华文新魏"/>
                <a:ea typeface="华文新魏"/>
                <a:cs typeface="华文新魏"/>
              </a:rPr>
              <a:t>孕产妇梅毒检测流程</a:t>
            </a:r>
          </a:p>
        </p:txBody>
      </p:sp>
      <p:grpSp>
        <p:nvGrpSpPr>
          <p:cNvPr id="45058" name="Group 41"/>
          <p:cNvGrpSpPr>
            <a:grpSpLocks/>
          </p:cNvGrpSpPr>
          <p:nvPr/>
        </p:nvGrpSpPr>
        <p:grpSpPr bwMode="auto">
          <a:xfrm>
            <a:off x="92075" y="1054100"/>
            <a:ext cx="8963025" cy="5580063"/>
            <a:chOff x="92794" y="1054737"/>
            <a:chExt cx="8962867" cy="5579217"/>
          </a:xfrm>
        </p:grpSpPr>
        <p:grpSp>
          <p:nvGrpSpPr>
            <p:cNvPr id="45064" name="Group 40"/>
            <p:cNvGrpSpPr>
              <a:grpSpLocks/>
            </p:cNvGrpSpPr>
            <p:nvPr/>
          </p:nvGrpSpPr>
          <p:grpSpPr bwMode="auto">
            <a:xfrm>
              <a:off x="92794" y="1054737"/>
              <a:ext cx="8962867" cy="5579217"/>
              <a:chOff x="92794" y="1054737"/>
              <a:chExt cx="8962867" cy="5579217"/>
            </a:xfrm>
          </p:grpSpPr>
          <p:cxnSp>
            <p:nvCxnSpPr>
              <p:cNvPr id="52" name="Elbow Connector 51"/>
              <p:cNvCxnSpPr/>
              <p:nvPr/>
            </p:nvCxnSpPr>
            <p:spPr>
              <a:xfrm rot="16200000" flipH="1">
                <a:off x="2584375" y="2226876"/>
                <a:ext cx="661888" cy="774686"/>
              </a:xfrm>
              <a:prstGeom prst="bentConnector3">
                <a:avLst>
                  <a:gd name="adj1" fmla="val 6342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45077" idx="2"/>
                <a:endCxn id="45069" idx="0"/>
              </p:cNvCxnSpPr>
              <p:nvPr/>
            </p:nvCxnSpPr>
            <p:spPr>
              <a:xfrm rot="5400000">
                <a:off x="6003778" y="2266561"/>
                <a:ext cx="485701" cy="741349"/>
              </a:xfrm>
              <a:prstGeom prst="bentConnector3">
                <a:avLst>
                  <a:gd name="adj1" fmla="val 66856"/>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5068" name="Group 39"/>
              <p:cNvGrpSpPr>
                <a:grpSpLocks/>
              </p:cNvGrpSpPr>
              <p:nvPr/>
            </p:nvGrpSpPr>
            <p:grpSpPr bwMode="auto">
              <a:xfrm>
                <a:off x="92794" y="1054737"/>
                <a:ext cx="8962867" cy="5579217"/>
                <a:chOff x="92794" y="1054737"/>
                <a:chExt cx="8962867" cy="5579217"/>
              </a:xfrm>
            </p:grpSpPr>
            <p:sp>
              <p:nvSpPr>
                <p:cNvPr id="45069" name="Text Box 2"/>
                <p:cNvSpPr txBox="1">
                  <a:spLocks noChangeArrowheads="1"/>
                </p:cNvSpPr>
                <p:nvPr/>
              </p:nvSpPr>
              <p:spPr bwMode="auto">
                <a:xfrm>
                  <a:off x="4705355" y="2879501"/>
                  <a:ext cx="2340000" cy="565146"/>
                </a:xfrm>
                <a:prstGeom prst="rect">
                  <a:avLst/>
                </a:prstGeom>
                <a:solidFill>
                  <a:srgbClr val="FFFF00"/>
                </a:solidFill>
                <a:ln w="25400">
                  <a:solidFill>
                    <a:srgbClr val="002060"/>
                  </a:solidFill>
                  <a:miter lim="800000"/>
                  <a:headEnd/>
                  <a:tailEnd/>
                </a:ln>
              </p:spPr>
              <p:txBody>
                <a:bodyPr lIns="36000" tIns="36000" rIns="36000" bIns="36000" anchor="ctr">
                  <a:spAutoFit/>
                </a:bodyPr>
                <a:lstStyle/>
                <a:p>
                  <a:pPr algn="ctr"/>
                  <a:r>
                    <a:rPr lang="zh-CN" altLang="en-US" sz="1600">
                      <a:latin typeface="华文楷体"/>
                      <a:ea typeface="华文楷体"/>
                      <a:cs typeface="华文楷体"/>
                    </a:rPr>
                    <a:t>非梅毒螺旋体抗原血清学试验</a:t>
                  </a:r>
                  <a:endParaRPr lang="en-GB" sz="1600">
                    <a:latin typeface="华文楷体"/>
                    <a:ea typeface="华文楷体"/>
                    <a:cs typeface="华文楷体"/>
                  </a:endParaRPr>
                </a:p>
              </p:txBody>
            </p:sp>
            <p:sp>
              <p:nvSpPr>
                <p:cNvPr id="45070" name="Text Box 2"/>
                <p:cNvSpPr txBox="1">
                  <a:spLocks noChangeArrowheads="1"/>
                </p:cNvSpPr>
                <p:nvPr/>
              </p:nvSpPr>
              <p:spPr bwMode="auto">
                <a:xfrm>
                  <a:off x="2132511" y="2879501"/>
                  <a:ext cx="2340000" cy="565146"/>
                </a:xfrm>
                <a:prstGeom prst="rect">
                  <a:avLst/>
                </a:prstGeom>
                <a:solidFill>
                  <a:srgbClr val="FFCC99"/>
                </a:solidFill>
                <a:ln w="25400">
                  <a:solidFill>
                    <a:srgbClr val="002060"/>
                  </a:solidFill>
                  <a:miter lim="800000"/>
                  <a:headEnd/>
                  <a:tailEnd/>
                </a:ln>
              </p:spPr>
              <p:txBody>
                <a:bodyPr lIns="36000" tIns="36000" rIns="36000" bIns="36000" anchor="ctr">
                  <a:spAutoFit/>
                </a:bodyPr>
                <a:lstStyle/>
                <a:p>
                  <a:pPr algn="ctr"/>
                  <a:r>
                    <a:rPr lang="zh-CN" altLang="en-US" sz="1600">
                      <a:latin typeface="华文楷体"/>
                      <a:ea typeface="华文楷体"/>
                      <a:cs typeface="华文楷体"/>
                    </a:rPr>
                    <a:t>梅毒螺旋体抗原血清学试验</a:t>
                  </a:r>
                  <a:endParaRPr lang="en-GB" sz="1600">
                    <a:latin typeface="华文楷体"/>
                    <a:ea typeface="华文楷体"/>
                    <a:cs typeface="华文楷体"/>
                  </a:endParaRPr>
                </a:p>
              </p:txBody>
            </p:sp>
            <p:cxnSp>
              <p:nvCxnSpPr>
                <p:cNvPr id="58" name="Elbow Connector 57"/>
                <p:cNvCxnSpPr>
                  <a:stCxn id="45070" idx="2"/>
                  <a:endCxn id="45095" idx="0"/>
                </p:cNvCxnSpPr>
                <p:nvPr/>
              </p:nvCxnSpPr>
              <p:spPr>
                <a:xfrm rot="16200000" flipH="1">
                  <a:off x="3696401" y="3051411"/>
                  <a:ext cx="677760" cy="1465237"/>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5072" name="Group 89"/>
                <p:cNvGrpSpPr>
                  <a:grpSpLocks/>
                </p:cNvGrpSpPr>
                <p:nvPr/>
              </p:nvGrpSpPr>
              <p:grpSpPr bwMode="auto">
                <a:xfrm>
                  <a:off x="92794" y="1054737"/>
                  <a:ext cx="8962867" cy="5579217"/>
                  <a:chOff x="92794" y="1054737"/>
                  <a:chExt cx="8962867" cy="5579217"/>
                </a:xfrm>
              </p:grpSpPr>
              <p:sp>
                <p:nvSpPr>
                  <p:cNvPr id="4" name="Text Box 2"/>
                  <p:cNvSpPr txBox="1">
                    <a:spLocks noChangeArrowheads="1"/>
                  </p:cNvSpPr>
                  <p:nvPr/>
                </p:nvSpPr>
                <p:spPr bwMode="auto">
                  <a:xfrm>
                    <a:off x="3402674" y="1054737"/>
                    <a:ext cx="2339934" cy="319040"/>
                  </a:xfrm>
                  <a:prstGeom prst="rect">
                    <a:avLst/>
                  </a:prstGeom>
                  <a:solidFill>
                    <a:schemeClr val="tx2">
                      <a:lumMod val="20000"/>
                      <a:lumOff val="80000"/>
                    </a:schemeClr>
                  </a:solidFill>
                  <a:ln w="25400">
                    <a:solidFill>
                      <a:srgbClr val="002060"/>
                    </a:solidFill>
                    <a:miter lim="800000"/>
                    <a:headEnd/>
                    <a:tailEnd/>
                  </a:ln>
                </p:spPr>
                <p:txBody>
                  <a:bodyPr lIns="36000" tIns="36000" rIns="36000" bIns="36000" anchor="ctr">
                    <a:spAutoFit/>
                  </a:bodyPr>
                  <a:lstStyle/>
                  <a:p>
                    <a:pPr algn="ctr" fontAlgn="auto">
                      <a:spcBef>
                        <a:spcPts val="0"/>
                      </a:spcBef>
                      <a:spcAft>
                        <a:spcPts val="0"/>
                      </a:spcAft>
                      <a:defRPr/>
                    </a:pPr>
                    <a:r>
                      <a:rPr lang="zh-CN" altLang="en-US" sz="1600" dirty="0">
                        <a:latin typeface="华文楷体" pitchFamily="2" charset="-122"/>
                        <a:ea typeface="华文楷体" pitchFamily="2" charset="-122"/>
                      </a:rPr>
                      <a:t>孕产妇</a:t>
                    </a:r>
                    <a:endParaRPr lang="en-GB" sz="1600" dirty="0">
                      <a:latin typeface="华文楷体" pitchFamily="2" charset="-122"/>
                      <a:ea typeface="华文楷体" pitchFamily="2" charset="-122"/>
                    </a:endParaRPr>
                  </a:p>
                </p:txBody>
              </p:sp>
              <p:sp>
                <p:nvSpPr>
                  <p:cNvPr id="45074" name="Text Box 14"/>
                  <p:cNvSpPr txBox="1">
                    <a:spLocks noChangeArrowheads="1"/>
                  </p:cNvSpPr>
                  <p:nvPr/>
                </p:nvSpPr>
                <p:spPr bwMode="auto">
                  <a:xfrm>
                    <a:off x="2987824" y="5802957"/>
                    <a:ext cx="2091654" cy="830997"/>
                  </a:xfrm>
                  <a:prstGeom prst="rect">
                    <a:avLst/>
                  </a:prstGeom>
                  <a:solidFill>
                    <a:srgbClr val="FFFF00"/>
                  </a:solidFill>
                  <a:ln w="38100">
                    <a:solidFill>
                      <a:srgbClr val="FF0000"/>
                    </a:solidFill>
                    <a:miter lim="800000"/>
                    <a:headEnd/>
                    <a:tailEnd/>
                  </a:ln>
                </p:spPr>
                <p:txBody>
                  <a:bodyPr lIns="36000" rIns="36000" anchor="ctr">
                    <a:spAutoFit/>
                  </a:bodyPr>
                  <a:lstStyle/>
                  <a:p>
                    <a:pPr algn="ctr"/>
                    <a:r>
                      <a:rPr lang="zh-CN" altLang="en-US" sz="1600">
                        <a:latin typeface="华文楷体"/>
                        <a:ea typeface="华文楷体"/>
                        <a:cs typeface="华文楷体"/>
                      </a:rPr>
                      <a:t>治疗后，随访监测非梅毒螺旋体抗原血清学试验</a:t>
                    </a:r>
                    <a:endParaRPr lang="en-GB" sz="1600">
                      <a:latin typeface="华文楷体"/>
                      <a:ea typeface="华文楷体"/>
                      <a:cs typeface="华文楷体"/>
                    </a:endParaRPr>
                  </a:p>
                </p:txBody>
              </p:sp>
              <p:cxnSp>
                <p:nvCxnSpPr>
                  <p:cNvPr id="15" name="Straight Arrow Connector 14"/>
                  <p:cNvCxnSpPr>
                    <a:stCxn id="45095" idx="2"/>
                  </p:cNvCxnSpPr>
                  <p:nvPr/>
                </p:nvCxnSpPr>
                <p:spPr>
                  <a:xfrm>
                    <a:off x="4767900" y="5030822"/>
                    <a:ext cx="0" cy="765059"/>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076" name="Text Box 2"/>
                  <p:cNvSpPr txBox="1">
                    <a:spLocks noChangeArrowheads="1"/>
                  </p:cNvSpPr>
                  <p:nvPr/>
                </p:nvSpPr>
                <p:spPr bwMode="auto">
                  <a:xfrm>
                    <a:off x="1357290" y="1828569"/>
                    <a:ext cx="2340000" cy="565146"/>
                  </a:xfrm>
                  <a:prstGeom prst="rect">
                    <a:avLst/>
                  </a:prstGeom>
                  <a:solidFill>
                    <a:srgbClr val="FFFF00"/>
                  </a:solidFill>
                  <a:ln w="25400">
                    <a:solidFill>
                      <a:srgbClr val="002060"/>
                    </a:solidFill>
                    <a:miter lim="800000"/>
                    <a:headEnd/>
                    <a:tailEnd/>
                  </a:ln>
                </p:spPr>
                <p:txBody>
                  <a:bodyPr lIns="36000" tIns="36000" rIns="36000" bIns="36000" anchor="ctr">
                    <a:spAutoFit/>
                  </a:bodyPr>
                  <a:lstStyle/>
                  <a:p>
                    <a:pPr algn="ctr"/>
                    <a:r>
                      <a:rPr lang="zh-CN" altLang="en-US" sz="1600">
                        <a:latin typeface="华文楷体"/>
                        <a:ea typeface="华文楷体"/>
                        <a:cs typeface="华文楷体"/>
                      </a:rPr>
                      <a:t>非梅毒螺旋体抗原血清学试验</a:t>
                    </a:r>
                    <a:endParaRPr lang="en-GB" sz="1600">
                      <a:latin typeface="华文楷体"/>
                      <a:ea typeface="华文楷体"/>
                      <a:cs typeface="华文楷体"/>
                    </a:endParaRPr>
                  </a:p>
                </p:txBody>
              </p:sp>
              <p:sp>
                <p:nvSpPr>
                  <p:cNvPr id="45077" name="Text Box 2"/>
                  <p:cNvSpPr txBox="1">
                    <a:spLocks noChangeArrowheads="1"/>
                  </p:cNvSpPr>
                  <p:nvPr/>
                </p:nvSpPr>
                <p:spPr bwMode="auto">
                  <a:xfrm>
                    <a:off x="5446710" y="1828569"/>
                    <a:ext cx="2340000" cy="565146"/>
                  </a:xfrm>
                  <a:prstGeom prst="rect">
                    <a:avLst/>
                  </a:prstGeom>
                  <a:solidFill>
                    <a:srgbClr val="FFCC99"/>
                  </a:solidFill>
                  <a:ln w="25400">
                    <a:solidFill>
                      <a:srgbClr val="002060"/>
                    </a:solidFill>
                    <a:miter lim="800000"/>
                    <a:headEnd/>
                    <a:tailEnd/>
                  </a:ln>
                </p:spPr>
                <p:txBody>
                  <a:bodyPr lIns="36000" tIns="36000" rIns="36000" bIns="36000" anchor="ctr">
                    <a:spAutoFit/>
                  </a:bodyPr>
                  <a:lstStyle/>
                  <a:p>
                    <a:pPr algn="ctr"/>
                    <a:r>
                      <a:rPr lang="zh-CN" altLang="en-US" sz="1600">
                        <a:latin typeface="华文楷体"/>
                        <a:ea typeface="华文楷体"/>
                        <a:cs typeface="华文楷体"/>
                      </a:rPr>
                      <a:t>梅毒螺旋体抗原血清学试验</a:t>
                    </a:r>
                    <a:endParaRPr lang="en-GB" sz="1600">
                      <a:latin typeface="华文楷体"/>
                      <a:ea typeface="华文楷体"/>
                      <a:cs typeface="华文楷体"/>
                    </a:endParaRPr>
                  </a:p>
                </p:txBody>
              </p:sp>
              <p:sp>
                <p:nvSpPr>
                  <p:cNvPr id="45078" name="Text Box 14"/>
                  <p:cNvSpPr txBox="1">
                    <a:spLocks noChangeArrowheads="1"/>
                  </p:cNvSpPr>
                  <p:nvPr/>
                </p:nvSpPr>
                <p:spPr bwMode="auto">
                  <a:xfrm>
                    <a:off x="5678405" y="5802957"/>
                    <a:ext cx="2520000" cy="830997"/>
                  </a:xfrm>
                  <a:prstGeom prst="rect">
                    <a:avLst/>
                  </a:prstGeom>
                  <a:solidFill>
                    <a:srgbClr val="FFFF00"/>
                  </a:solidFill>
                  <a:ln w="38100">
                    <a:solidFill>
                      <a:srgbClr val="F47F0A"/>
                    </a:solidFill>
                    <a:miter lim="800000"/>
                    <a:headEnd/>
                    <a:tailEnd/>
                  </a:ln>
                </p:spPr>
                <p:txBody>
                  <a:bodyPr lIns="36000" rIns="36000" anchor="ctr">
                    <a:spAutoFit/>
                  </a:bodyPr>
                  <a:lstStyle/>
                  <a:p>
                    <a:pPr algn="ctr"/>
                    <a:r>
                      <a:rPr lang="zh-CN" altLang="en-US" sz="1600">
                        <a:latin typeface="华文楷体"/>
                        <a:ea typeface="华文楷体"/>
                        <a:cs typeface="华文楷体"/>
                      </a:rPr>
                      <a:t>每</a:t>
                    </a:r>
                    <a:r>
                      <a:rPr lang="en-US" altLang="zh-CN" sz="1600">
                        <a:latin typeface="华文楷体"/>
                        <a:ea typeface="华文楷体"/>
                        <a:cs typeface="华文楷体"/>
                      </a:rPr>
                      <a:t>3</a:t>
                    </a:r>
                    <a:r>
                      <a:rPr lang="zh-CN" altLang="en-US" sz="1600">
                        <a:latin typeface="华文楷体"/>
                        <a:ea typeface="华文楷体"/>
                        <a:cs typeface="华文楷体"/>
                      </a:rPr>
                      <a:t>个月进行非梅毒螺旋体抗原血清学试验</a:t>
                    </a:r>
                    <a:endParaRPr lang="en-US" altLang="zh-CN" sz="1600">
                      <a:latin typeface="华文楷体"/>
                      <a:ea typeface="华文楷体"/>
                      <a:cs typeface="华文楷体"/>
                    </a:endParaRPr>
                  </a:p>
                  <a:p>
                    <a:pPr algn="ctr"/>
                    <a:r>
                      <a:rPr lang="zh-CN" altLang="en-US" sz="1600">
                        <a:latin typeface="华文楷体"/>
                        <a:ea typeface="华文楷体"/>
                        <a:cs typeface="华文楷体"/>
                      </a:rPr>
                      <a:t>如果需要进行治疗</a:t>
                    </a:r>
                    <a:endParaRPr lang="en-GB" sz="1600">
                      <a:latin typeface="华文楷体"/>
                      <a:ea typeface="华文楷体"/>
                      <a:cs typeface="华文楷体"/>
                    </a:endParaRPr>
                  </a:p>
                </p:txBody>
              </p:sp>
              <p:grpSp>
                <p:nvGrpSpPr>
                  <p:cNvPr id="45079" name="Group 25"/>
                  <p:cNvGrpSpPr>
                    <a:grpSpLocks/>
                  </p:cNvGrpSpPr>
                  <p:nvPr/>
                </p:nvGrpSpPr>
                <p:grpSpPr bwMode="auto">
                  <a:xfrm>
                    <a:off x="92794" y="3877394"/>
                    <a:ext cx="8962867" cy="1523493"/>
                    <a:chOff x="92794" y="4020270"/>
                    <a:chExt cx="8962867" cy="1523493"/>
                  </a:xfrm>
                </p:grpSpPr>
                <p:sp>
                  <p:nvSpPr>
                    <p:cNvPr id="45094" name="Text Box 3"/>
                    <p:cNvSpPr txBox="1">
                      <a:spLocks noChangeArrowheads="1"/>
                    </p:cNvSpPr>
                    <p:nvPr/>
                  </p:nvSpPr>
                  <p:spPr bwMode="auto">
                    <a:xfrm>
                      <a:off x="92794" y="4143380"/>
                      <a:ext cx="1836000" cy="830997"/>
                    </a:xfrm>
                    <a:prstGeom prst="rect">
                      <a:avLst/>
                    </a:prstGeom>
                    <a:solidFill>
                      <a:srgbClr val="FFFF00">
                        <a:alpha val="39999"/>
                      </a:srgbClr>
                    </a:solidFill>
                    <a:ln w="38100">
                      <a:solidFill>
                        <a:srgbClr val="199925"/>
                      </a:solidFill>
                      <a:miter lim="800000"/>
                      <a:headEnd/>
                      <a:tailEnd/>
                    </a:ln>
                  </p:spPr>
                  <p:txBody>
                    <a:bodyPr lIns="36000" rIns="36000" anchor="ctr">
                      <a:spAutoFit/>
                    </a:bodyPr>
                    <a:lstStyle/>
                    <a:p>
                      <a:pPr algn="ctr"/>
                      <a:r>
                        <a:rPr lang="zh-CN" altLang="en-US" sz="1600">
                          <a:latin typeface="华文楷体"/>
                          <a:ea typeface="华文楷体"/>
                          <a:cs typeface="华文楷体"/>
                        </a:rPr>
                        <a:t>报告：</a:t>
                      </a:r>
                      <a:endParaRPr lang="en-GB" sz="1600">
                        <a:latin typeface="华文楷体"/>
                        <a:ea typeface="华文楷体"/>
                        <a:cs typeface="华文楷体"/>
                      </a:endParaRPr>
                    </a:p>
                    <a:p>
                      <a:pPr algn="ctr"/>
                      <a:r>
                        <a:rPr lang="zh-CN" altLang="en-US" sz="1600">
                          <a:latin typeface="华文楷体"/>
                          <a:ea typeface="华文楷体"/>
                          <a:cs typeface="华文楷体"/>
                        </a:rPr>
                        <a:t>非梅毒螺旋体抗原血清学试验</a:t>
                      </a:r>
                      <a:r>
                        <a:rPr lang="zh-CN" altLang="en-US" sz="1600" b="1">
                          <a:latin typeface="华文楷体"/>
                          <a:ea typeface="华文楷体"/>
                          <a:cs typeface="华文楷体"/>
                        </a:rPr>
                        <a:t>阴性</a:t>
                      </a:r>
                      <a:endParaRPr lang="en-GB" sz="1600" b="1">
                        <a:latin typeface="华文楷体"/>
                        <a:ea typeface="华文楷体"/>
                        <a:cs typeface="华文楷体"/>
                      </a:endParaRPr>
                    </a:p>
                  </p:txBody>
                </p:sp>
                <p:sp>
                  <p:nvSpPr>
                    <p:cNvPr id="45095" name="Text Box 4"/>
                    <p:cNvSpPr txBox="1">
                      <a:spLocks noChangeArrowheads="1"/>
                    </p:cNvSpPr>
                    <p:nvPr/>
                  </p:nvSpPr>
                  <p:spPr bwMode="auto">
                    <a:xfrm>
                      <a:off x="3976151" y="4266491"/>
                      <a:ext cx="1584000" cy="907941"/>
                    </a:xfrm>
                    <a:prstGeom prst="rect">
                      <a:avLst/>
                    </a:prstGeom>
                    <a:solidFill>
                      <a:srgbClr val="FF0000">
                        <a:alpha val="30196"/>
                      </a:srgbClr>
                    </a:solidFill>
                    <a:ln w="38100">
                      <a:solidFill>
                        <a:srgbClr val="FF0000"/>
                      </a:solidFill>
                      <a:miter lim="800000"/>
                      <a:headEnd/>
                      <a:tailEnd/>
                    </a:ln>
                  </p:spPr>
                  <p:txBody>
                    <a:bodyPr lIns="36000" rIns="36000" anchor="ctr">
                      <a:spAutoFit/>
                    </a:bodyPr>
                    <a:lstStyle/>
                    <a:p>
                      <a:pPr algn="ctr"/>
                      <a:r>
                        <a:rPr lang="zh-CN" altLang="en-US" sz="1600">
                          <a:latin typeface="华文楷体"/>
                          <a:ea typeface="华文楷体"/>
                          <a:cs typeface="华文楷体"/>
                        </a:rPr>
                        <a:t>报告：</a:t>
                      </a:r>
                      <a:endParaRPr lang="en-US" altLang="zh-CN" sz="1600">
                        <a:latin typeface="华文楷体"/>
                        <a:ea typeface="华文楷体"/>
                        <a:cs typeface="华文楷体"/>
                      </a:endParaRPr>
                    </a:p>
                    <a:p>
                      <a:pPr algn="ctr"/>
                      <a:r>
                        <a:rPr lang="zh-CN" altLang="en-US" sz="1600" b="1">
                          <a:latin typeface="华文楷体"/>
                          <a:ea typeface="华文楷体"/>
                          <a:cs typeface="华文楷体"/>
                        </a:rPr>
                        <a:t>两种检测均阳性</a:t>
                      </a:r>
                      <a:endParaRPr lang="en-GB" sz="1600" b="1">
                        <a:latin typeface="华文楷体"/>
                        <a:ea typeface="华文楷体"/>
                        <a:cs typeface="华文楷体"/>
                      </a:endParaRPr>
                    </a:p>
                    <a:p>
                      <a:pPr algn="ctr">
                        <a:spcBef>
                          <a:spcPts val="600"/>
                        </a:spcBef>
                      </a:pPr>
                      <a:r>
                        <a:rPr lang="zh-CN" altLang="en-US" sz="1600" b="1">
                          <a:latin typeface="华文楷体"/>
                          <a:ea typeface="华文楷体"/>
                          <a:cs typeface="华文楷体"/>
                        </a:rPr>
                        <a:t>治疗病人</a:t>
                      </a:r>
                      <a:endParaRPr lang="en-GB" sz="1600" b="1">
                        <a:latin typeface="华文楷体"/>
                        <a:ea typeface="华文楷体"/>
                        <a:cs typeface="华文楷体"/>
                      </a:endParaRPr>
                    </a:p>
                  </p:txBody>
                </p:sp>
                <p:sp>
                  <p:nvSpPr>
                    <p:cNvPr id="45096" name="Text Box 3"/>
                    <p:cNvSpPr txBox="1">
                      <a:spLocks noChangeArrowheads="1"/>
                    </p:cNvSpPr>
                    <p:nvPr/>
                  </p:nvSpPr>
                  <p:spPr bwMode="auto">
                    <a:xfrm>
                      <a:off x="7579661" y="4020270"/>
                      <a:ext cx="1476000" cy="1077218"/>
                    </a:xfrm>
                    <a:prstGeom prst="rect">
                      <a:avLst/>
                    </a:prstGeom>
                    <a:solidFill>
                      <a:srgbClr val="FFCC99">
                        <a:alpha val="39999"/>
                      </a:srgbClr>
                    </a:solidFill>
                    <a:ln w="38100">
                      <a:solidFill>
                        <a:srgbClr val="199925"/>
                      </a:solidFill>
                      <a:miter lim="800000"/>
                      <a:headEnd/>
                      <a:tailEnd/>
                    </a:ln>
                  </p:spPr>
                  <p:txBody>
                    <a:bodyPr lIns="36000" rIns="36000" anchor="ctr">
                      <a:spAutoFit/>
                    </a:bodyPr>
                    <a:lstStyle/>
                    <a:p>
                      <a:pPr algn="ctr"/>
                      <a:r>
                        <a:rPr lang="zh-CN" altLang="en-US" sz="1600">
                          <a:latin typeface="华文楷体"/>
                          <a:ea typeface="华文楷体"/>
                          <a:cs typeface="华文楷体"/>
                        </a:rPr>
                        <a:t>报告：</a:t>
                      </a:r>
                      <a:r>
                        <a:rPr lang="en-GB" sz="1600">
                          <a:latin typeface="华文楷体"/>
                          <a:ea typeface="华文楷体"/>
                          <a:cs typeface="华文楷体"/>
                        </a:rPr>
                        <a:t> </a:t>
                      </a:r>
                    </a:p>
                    <a:p>
                      <a:pPr algn="ctr"/>
                      <a:r>
                        <a:rPr lang="zh-CN" altLang="en-US" sz="1600">
                          <a:latin typeface="华文楷体"/>
                          <a:ea typeface="华文楷体"/>
                          <a:cs typeface="华文楷体"/>
                        </a:rPr>
                        <a:t>梅毒螺旋体抗原血清学试验</a:t>
                      </a:r>
                      <a:r>
                        <a:rPr lang="zh-CN" altLang="en-US" sz="1600" b="1">
                          <a:latin typeface="华文楷体"/>
                          <a:ea typeface="华文楷体"/>
                          <a:cs typeface="华文楷体"/>
                        </a:rPr>
                        <a:t>阴性</a:t>
                      </a:r>
                      <a:endParaRPr lang="en-GB" sz="1600" b="1">
                        <a:latin typeface="华文楷体"/>
                        <a:ea typeface="华文楷体"/>
                        <a:cs typeface="华文楷体"/>
                      </a:endParaRPr>
                    </a:p>
                  </p:txBody>
                </p:sp>
                <p:sp>
                  <p:nvSpPr>
                    <p:cNvPr id="45097" name="Text Box 3"/>
                    <p:cNvSpPr txBox="1">
                      <a:spLocks noChangeArrowheads="1"/>
                    </p:cNvSpPr>
                    <p:nvPr/>
                  </p:nvSpPr>
                  <p:spPr bwMode="auto">
                    <a:xfrm>
                      <a:off x="2036419" y="4143380"/>
                      <a:ext cx="1836000" cy="1400383"/>
                    </a:xfrm>
                    <a:prstGeom prst="rect">
                      <a:avLst/>
                    </a:prstGeom>
                    <a:solidFill>
                      <a:srgbClr val="FFFF00">
                        <a:alpha val="79999"/>
                      </a:srgbClr>
                    </a:solidFill>
                    <a:ln w="38100">
                      <a:solidFill>
                        <a:srgbClr val="199925"/>
                      </a:solidFill>
                      <a:miter lim="800000"/>
                      <a:headEnd/>
                      <a:tailEnd/>
                    </a:ln>
                  </p:spPr>
                  <p:txBody>
                    <a:bodyPr lIns="36000" rIns="36000" anchor="ctr">
                      <a:spAutoFit/>
                    </a:bodyPr>
                    <a:lstStyle/>
                    <a:p>
                      <a:pPr algn="ctr"/>
                      <a:r>
                        <a:rPr lang="zh-CN" altLang="en-US" sz="1600">
                          <a:latin typeface="华文楷体"/>
                          <a:ea typeface="华文楷体"/>
                          <a:cs typeface="华文楷体"/>
                        </a:rPr>
                        <a:t>报告：</a:t>
                      </a:r>
                      <a:endParaRPr lang="en-US" altLang="zh-CN" sz="1600">
                        <a:latin typeface="华文楷体"/>
                        <a:ea typeface="华文楷体"/>
                        <a:cs typeface="华文楷体"/>
                      </a:endParaRPr>
                    </a:p>
                    <a:p>
                      <a:pPr algn="ctr"/>
                      <a:r>
                        <a:rPr lang="zh-CN" altLang="en-US" sz="1600">
                          <a:latin typeface="华文楷体"/>
                          <a:ea typeface="华文楷体"/>
                          <a:cs typeface="华文楷体"/>
                        </a:rPr>
                        <a:t>非梅毒螺旋体抗原血清学试验</a:t>
                      </a:r>
                      <a:r>
                        <a:rPr lang="zh-CN" altLang="en-US" sz="1600" b="1">
                          <a:latin typeface="华文楷体"/>
                          <a:ea typeface="华文楷体"/>
                          <a:cs typeface="华文楷体"/>
                        </a:rPr>
                        <a:t>阳性</a:t>
                      </a:r>
                      <a:endParaRPr lang="en-GB" sz="1600" b="1">
                        <a:latin typeface="华文楷体"/>
                        <a:ea typeface="华文楷体"/>
                        <a:cs typeface="华文楷体"/>
                      </a:endParaRPr>
                    </a:p>
                    <a:p>
                      <a:pPr algn="ctr">
                        <a:spcBef>
                          <a:spcPts val="600"/>
                        </a:spcBef>
                      </a:pPr>
                      <a:r>
                        <a:rPr lang="zh-CN" altLang="en-US" sz="1600">
                          <a:latin typeface="华文楷体"/>
                          <a:ea typeface="华文楷体"/>
                          <a:cs typeface="华文楷体"/>
                        </a:rPr>
                        <a:t>梅毒螺旋体抗原血清学试验</a:t>
                      </a:r>
                      <a:r>
                        <a:rPr lang="zh-CN" altLang="en-US" sz="1600" b="1">
                          <a:latin typeface="华文楷体"/>
                          <a:ea typeface="华文楷体"/>
                          <a:cs typeface="华文楷体"/>
                        </a:rPr>
                        <a:t>阴性</a:t>
                      </a:r>
                      <a:endParaRPr lang="en-GB" sz="1600" b="1">
                        <a:latin typeface="华文楷体"/>
                        <a:ea typeface="华文楷体"/>
                        <a:cs typeface="华文楷体"/>
                      </a:endParaRPr>
                    </a:p>
                  </p:txBody>
                </p:sp>
                <p:sp>
                  <p:nvSpPr>
                    <p:cNvPr id="45098" name="Text Box 3"/>
                    <p:cNvSpPr txBox="1">
                      <a:spLocks noChangeArrowheads="1"/>
                    </p:cNvSpPr>
                    <p:nvPr/>
                  </p:nvSpPr>
                  <p:spPr bwMode="auto">
                    <a:xfrm>
                      <a:off x="5656797" y="4143380"/>
                      <a:ext cx="1836000" cy="1400383"/>
                    </a:xfrm>
                    <a:prstGeom prst="rect">
                      <a:avLst/>
                    </a:prstGeom>
                    <a:solidFill>
                      <a:srgbClr val="FFCC99"/>
                    </a:solidFill>
                    <a:ln w="38100">
                      <a:solidFill>
                        <a:srgbClr val="F47F0A"/>
                      </a:solidFill>
                      <a:miter lim="800000"/>
                      <a:headEnd/>
                      <a:tailEnd/>
                    </a:ln>
                  </p:spPr>
                  <p:txBody>
                    <a:bodyPr lIns="36000" rIns="36000" anchor="ctr">
                      <a:spAutoFit/>
                    </a:bodyPr>
                    <a:lstStyle/>
                    <a:p>
                      <a:pPr algn="ctr"/>
                      <a:r>
                        <a:rPr lang="zh-CN" altLang="en-US" sz="1600">
                          <a:latin typeface="华文楷体"/>
                          <a:ea typeface="华文楷体"/>
                          <a:cs typeface="华文楷体"/>
                        </a:rPr>
                        <a:t>报告：</a:t>
                      </a:r>
                      <a:endParaRPr lang="en-US" altLang="zh-CN" sz="1600">
                        <a:latin typeface="华文楷体"/>
                        <a:ea typeface="华文楷体"/>
                        <a:cs typeface="华文楷体"/>
                      </a:endParaRPr>
                    </a:p>
                    <a:p>
                      <a:pPr algn="ctr"/>
                      <a:r>
                        <a:rPr lang="zh-CN" altLang="en-US" sz="1600">
                          <a:latin typeface="华文楷体"/>
                          <a:ea typeface="华文楷体"/>
                          <a:cs typeface="华文楷体"/>
                        </a:rPr>
                        <a:t>梅毒螺旋体抗原血清学试验</a:t>
                      </a:r>
                      <a:r>
                        <a:rPr lang="zh-CN" altLang="en-US" sz="1600" b="1">
                          <a:latin typeface="华文楷体"/>
                          <a:ea typeface="华文楷体"/>
                          <a:cs typeface="华文楷体"/>
                        </a:rPr>
                        <a:t>阳性</a:t>
                      </a:r>
                      <a:endParaRPr lang="en-GB" sz="1600" b="1">
                        <a:latin typeface="华文楷体"/>
                        <a:ea typeface="华文楷体"/>
                        <a:cs typeface="华文楷体"/>
                      </a:endParaRPr>
                    </a:p>
                    <a:p>
                      <a:pPr algn="ctr">
                        <a:spcBef>
                          <a:spcPts val="600"/>
                        </a:spcBef>
                      </a:pPr>
                      <a:r>
                        <a:rPr lang="zh-CN" altLang="en-US" sz="1600">
                          <a:latin typeface="华文楷体"/>
                          <a:ea typeface="华文楷体"/>
                          <a:cs typeface="华文楷体"/>
                        </a:rPr>
                        <a:t>非梅毒螺旋体抗原血清学试验</a:t>
                      </a:r>
                      <a:r>
                        <a:rPr lang="zh-CN" altLang="en-US" sz="1600" b="1">
                          <a:latin typeface="华文楷体"/>
                          <a:ea typeface="华文楷体"/>
                          <a:cs typeface="华文楷体"/>
                        </a:rPr>
                        <a:t>阴性</a:t>
                      </a:r>
                      <a:endParaRPr lang="en-GB" sz="1600" b="1">
                        <a:latin typeface="华文楷体"/>
                        <a:ea typeface="华文楷体"/>
                        <a:cs typeface="华文楷体"/>
                      </a:endParaRPr>
                    </a:p>
                  </p:txBody>
                </p:sp>
              </p:grpSp>
              <p:cxnSp>
                <p:nvCxnSpPr>
                  <p:cNvPr id="28" name="Elbow Connector 27"/>
                  <p:cNvCxnSpPr>
                    <a:stCxn id="4" idx="2"/>
                    <a:endCxn id="45077" idx="0"/>
                  </p:cNvCxnSpPr>
                  <p:nvPr/>
                </p:nvCxnSpPr>
                <p:spPr>
                  <a:xfrm rot="16200000" flipH="1">
                    <a:off x="5367201" y="579216"/>
                    <a:ext cx="455543" cy="2044664"/>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4" idx="2"/>
                    <a:endCxn id="45076" idx="0"/>
                  </p:cNvCxnSpPr>
                  <p:nvPr/>
                </p:nvCxnSpPr>
                <p:spPr>
                  <a:xfrm rot="5400000">
                    <a:off x="3322537" y="579216"/>
                    <a:ext cx="455543" cy="2044664"/>
                  </a:xfrm>
                  <a:prstGeom prst="bentConnector3">
                    <a:avLst>
                      <a:gd name="adj1" fmla="val 50000"/>
                    </a:avLst>
                  </a:prstGeom>
                  <a:ln w="1905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9" name="Elbow Connector 38"/>
                  <p:cNvCxnSpPr>
                    <a:stCxn id="45076" idx="2"/>
                    <a:endCxn id="45094" idx="0"/>
                  </p:cNvCxnSpPr>
                  <p:nvPr/>
                </p:nvCxnSpPr>
                <p:spPr>
                  <a:xfrm rot="5400000">
                    <a:off x="966011" y="2438725"/>
                    <a:ext cx="1606306" cy="1517623"/>
                  </a:xfrm>
                  <a:prstGeom prst="bentConnector3">
                    <a:avLst>
                      <a:gd name="adj1" fmla="val 19422"/>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Elbow Connector 42"/>
                  <p:cNvCxnSpPr>
                    <a:stCxn id="45077" idx="2"/>
                    <a:endCxn id="45096" idx="0"/>
                  </p:cNvCxnSpPr>
                  <p:nvPr/>
                </p:nvCxnSpPr>
                <p:spPr>
                  <a:xfrm rot="16200000" flipH="1">
                    <a:off x="6726145" y="2285542"/>
                    <a:ext cx="1482500" cy="1700183"/>
                  </a:xfrm>
                  <a:prstGeom prst="bentConnector3">
                    <a:avLst>
                      <a:gd name="adj1" fmla="val 22404"/>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1" name="Elbow Connector 60"/>
                  <p:cNvCxnSpPr>
                    <a:stCxn id="45069" idx="2"/>
                    <a:endCxn id="45095" idx="0"/>
                  </p:cNvCxnSpPr>
                  <p:nvPr/>
                </p:nvCxnSpPr>
                <p:spPr>
                  <a:xfrm rot="5400000">
                    <a:off x="4983047" y="3230002"/>
                    <a:ext cx="677760" cy="110805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Elbow Connector 63"/>
                  <p:cNvCxnSpPr>
                    <a:stCxn id="45070" idx="2"/>
                  </p:cNvCxnSpPr>
                  <p:nvPr/>
                </p:nvCxnSpPr>
                <p:spPr>
                  <a:xfrm rot="5400000">
                    <a:off x="2732007" y="3485589"/>
                    <a:ext cx="611095" cy="530216"/>
                  </a:xfrm>
                  <a:prstGeom prst="bentConnector3">
                    <a:avLst>
                      <a:gd name="adj1" fmla="val 58932"/>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45069" idx="2"/>
                    <a:endCxn id="45098" idx="0"/>
                  </p:cNvCxnSpPr>
                  <p:nvPr/>
                </p:nvCxnSpPr>
                <p:spPr>
                  <a:xfrm rot="16200000" flipH="1">
                    <a:off x="5947428" y="3373677"/>
                    <a:ext cx="555541" cy="698488"/>
                  </a:xfrm>
                  <a:prstGeom prst="bentConnector3">
                    <a:avLst>
                      <a:gd name="adj1" fmla="val 57366"/>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a:stCxn id="45098" idx="2"/>
                  </p:cNvCxnSpPr>
                  <p:nvPr/>
                </p:nvCxnSpPr>
                <p:spPr>
                  <a:xfrm>
                    <a:off x="6574443" y="5400653"/>
                    <a:ext cx="0" cy="396815"/>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088" name="TextBox 75"/>
                  <p:cNvSpPr txBox="1">
                    <a:spLocks noChangeArrowheads="1"/>
                  </p:cNvSpPr>
                  <p:nvPr/>
                </p:nvSpPr>
                <p:spPr bwMode="auto">
                  <a:xfrm>
                    <a:off x="5120327" y="5930410"/>
                    <a:ext cx="665929" cy="584775"/>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阳性反应</a:t>
                    </a:r>
                    <a:endParaRPr lang="en-GB" sz="1600">
                      <a:latin typeface="华文楷体"/>
                      <a:ea typeface="华文楷体"/>
                      <a:cs typeface="华文楷体"/>
                    </a:endParaRPr>
                  </a:p>
                </p:txBody>
              </p:sp>
              <p:sp>
                <p:nvSpPr>
                  <p:cNvPr id="45089" name="TextBox 78"/>
                  <p:cNvSpPr txBox="1">
                    <a:spLocks noChangeArrowheads="1"/>
                  </p:cNvSpPr>
                  <p:nvPr/>
                </p:nvSpPr>
                <p:spPr bwMode="auto">
                  <a:xfrm>
                    <a:off x="7383662" y="2451952"/>
                    <a:ext cx="1100070" cy="338554"/>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阴性反应</a:t>
                    </a:r>
                    <a:endParaRPr lang="en-GB" sz="1600">
                      <a:latin typeface="华文楷体"/>
                      <a:ea typeface="华文楷体"/>
                      <a:cs typeface="华文楷体"/>
                    </a:endParaRPr>
                  </a:p>
                </p:txBody>
              </p:sp>
              <p:sp>
                <p:nvSpPr>
                  <p:cNvPr id="45090" name="TextBox 79"/>
                  <p:cNvSpPr txBox="1">
                    <a:spLocks noChangeArrowheads="1"/>
                  </p:cNvSpPr>
                  <p:nvPr/>
                </p:nvSpPr>
                <p:spPr bwMode="auto">
                  <a:xfrm>
                    <a:off x="924544" y="2424885"/>
                    <a:ext cx="1152128" cy="338554"/>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阴性反应</a:t>
                    </a:r>
                    <a:endParaRPr lang="en-GB" sz="1600">
                      <a:latin typeface="华文楷体"/>
                      <a:ea typeface="华文楷体"/>
                      <a:cs typeface="华文楷体"/>
                    </a:endParaRPr>
                  </a:p>
                </p:txBody>
              </p:sp>
              <p:sp>
                <p:nvSpPr>
                  <p:cNvPr id="45091" name="TextBox 82"/>
                  <p:cNvSpPr txBox="1">
                    <a:spLocks noChangeArrowheads="1"/>
                  </p:cNvSpPr>
                  <p:nvPr/>
                </p:nvSpPr>
                <p:spPr bwMode="auto">
                  <a:xfrm>
                    <a:off x="5652120" y="2411008"/>
                    <a:ext cx="1022783" cy="338554"/>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阳性反应</a:t>
                    </a:r>
                    <a:endParaRPr lang="en-GB" sz="1600">
                      <a:latin typeface="华文楷体"/>
                      <a:ea typeface="华文楷体"/>
                      <a:cs typeface="华文楷体"/>
                    </a:endParaRPr>
                  </a:p>
                </p:txBody>
              </p:sp>
              <p:sp>
                <p:nvSpPr>
                  <p:cNvPr id="45092" name="TextBox 83"/>
                  <p:cNvSpPr txBox="1">
                    <a:spLocks noChangeArrowheads="1"/>
                  </p:cNvSpPr>
                  <p:nvPr/>
                </p:nvSpPr>
                <p:spPr bwMode="auto">
                  <a:xfrm>
                    <a:off x="2568250" y="2427259"/>
                    <a:ext cx="1067646" cy="338554"/>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阳性反应</a:t>
                    </a:r>
                    <a:endParaRPr lang="en-GB" sz="1600">
                      <a:latin typeface="华文楷体"/>
                      <a:ea typeface="华文楷体"/>
                      <a:cs typeface="华文楷体"/>
                    </a:endParaRPr>
                  </a:p>
                </p:txBody>
              </p:sp>
              <p:sp>
                <p:nvSpPr>
                  <p:cNvPr id="45093" name="TextBox 84"/>
                  <p:cNvSpPr txBox="1">
                    <a:spLocks noChangeArrowheads="1"/>
                  </p:cNvSpPr>
                  <p:nvPr/>
                </p:nvSpPr>
                <p:spPr bwMode="auto">
                  <a:xfrm>
                    <a:off x="4374619" y="1552566"/>
                    <a:ext cx="396000" cy="338554"/>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或</a:t>
                    </a:r>
                    <a:endParaRPr lang="en-GB" sz="1600">
                      <a:latin typeface="华文楷体"/>
                      <a:ea typeface="华文楷体"/>
                      <a:cs typeface="华文楷体"/>
                    </a:endParaRPr>
                  </a:p>
                </p:txBody>
              </p:sp>
            </p:grpSp>
          </p:grpSp>
        </p:grpSp>
        <p:cxnSp>
          <p:nvCxnSpPr>
            <p:cNvPr id="14" name="Straight Arrow Connector 13"/>
            <p:cNvCxnSpPr>
              <a:stCxn id="45078" idx="1"/>
              <a:endCxn id="45074" idx="3"/>
            </p:cNvCxnSpPr>
            <p:nvPr/>
          </p:nvCxnSpPr>
          <p:spPr>
            <a:xfrm flipH="1">
              <a:off x="5079044" y="6218092"/>
              <a:ext cx="600064"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45059" name="TextBox 49"/>
          <p:cNvSpPr txBox="1">
            <a:spLocks noChangeArrowheads="1"/>
          </p:cNvSpPr>
          <p:nvPr/>
        </p:nvSpPr>
        <p:spPr bwMode="auto">
          <a:xfrm>
            <a:off x="2178050" y="3481388"/>
            <a:ext cx="1296988" cy="338137"/>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阴性反应</a:t>
            </a:r>
            <a:endParaRPr lang="en-GB" sz="1600">
              <a:latin typeface="华文楷体"/>
              <a:ea typeface="华文楷体"/>
              <a:cs typeface="华文楷体"/>
            </a:endParaRPr>
          </a:p>
        </p:txBody>
      </p:sp>
      <p:sp>
        <p:nvSpPr>
          <p:cNvPr id="45060" name="TextBox 50"/>
          <p:cNvSpPr txBox="1">
            <a:spLocks noChangeArrowheads="1"/>
          </p:cNvSpPr>
          <p:nvPr/>
        </p:nvSpPr>
        <p:spPr bwMode="auto">
          <a:xfrm>
            <a:off x="3473450" y="3482975"/>
            <a:ext cx="1066800" cy="338138"/>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阳性反应</a:t>
            </a:r>
            <a:endParaRPr lang="en-GB" sz="1600">
              <a:latin typeface="华文楷体"/>
              <a:ea typeface="华文楷体"/>
              <a:cs typeface="华文楷体"/>
            </a:endParaRPr>
          </a:p>
        </p:txBody>
      </p:sp>
      <p:sp>
        <p:nvSpPr>
          <p:cNvPr id="45061" name="TextBox 62"/>
          <p:cNvSpPr txBox="1">
            <a:spLocks noChangeArrowheads="1"/>
          </p:cNvSpPr>
          <p:nvPr/>
        </p:nvSpPr>
        <p:spPr bwMode="auto">
          <a:xfrm>
            <a:off x="5967413" y="3476625"/>
            <a:ext cx="1100137" cy="338138"/>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阴性反应</a:t>
            </a:r>
            <a:endParaRPr lang="en-GB" sz="1600">
              <a:latin typeface="华文楷体"/>
              <a:ea typeface="华文楷体"/>
              <a:cs typeface="华文楷体"/>
            </a:endParaRPr>
          </a:p>
        </p:txBody>
      </p:sp>
      <p:sp>
        <p:nvSpPr>
          <p:cNvPr id="45062" name="TextBox 64"/>
          <p:cNvSpPr txBox="1">
            <a:spLocks noChangeArrowheads="1"/>
          </p:cNvSpPr>
          <p:nvPr/>
        </p:nvSpPr>
        <p:spPr bwMode="auto">
          <a:xfrm>
            <a:off x="4814888" y="3503613"/>
            <a:ext cx="1095375" cy="339725"/>
          </a:xfrm>
          <a:prstGeom prst="rect">
            <a:avLst/>
          </a:prstGeom>
          <a:noFill/>
          <a:ln w="9525">
            <a:noFill/>
            <a:miter lim="800000"/>
            <a:headEnd/>
            <a:tailEnd/>
          </a:ln>
        </p:spPr>
        <p:txBody>
          <a:bodyPr>
            <a:spAutoFit/>
          </a:bodyPr>
          <a:lstStyle/>
          <a:p>
            <a:r>
              <a:rPr lang="zh-CN" altLang="en-US" sz="1600">
                <a:latin typeface="华文楷体"/>
                <a:ea typeface="华文楷体"/>
                <a:cs typeface="华文楷体"/>
              </a:rPr>
              <a:t>阳性反应</a:t>
            </a:r>
            <a:endParaRPr lang="en-GB" sz="1600">
              <a:latin typeface="华文楷体"/>
              <a:ea typeface="华文楷体"/>
              <a:cs typeface="华文楷体"/>
            </a:endParaRPr>
          </a:p>
        </p:txBody>
      </p:sp>
      <p:sp>
        <p:nvSpPr>
          <p:cNvPr id="4506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B47D69DF-1E9A-4E09-A469-01267C5375D7}" type="slidenum">
              <a:rPr lang="en-GB" altLang="zh-CN" sz="1400" smtClean="0">
                <a:latin typeface="华文楷体"/>
                <a:ea typeface="华文楷体"/>
                <a:cs typeface="华文楷体"/>
              </a:rPr>
              <a:pPr fontAlgn="base">
                <a:spcBef>
                  <a:spcPct val="0"/>
                </a:spcBef>
                <a:spcAft>
                  <a:spcPct val="0"/>
                </a:spcAft>
              </a:pPr>
              <a:t>26</a:t>
            </a:fld>
            <a:endParaRPr lang="en-GB" altLang="zh-CN" sz="1400" smtClean="0">
              <a:latin typeface="华文楷体"/>
              <a:ea typeface="华文楷体"/>
              <a:cs typeface="华文楷体"/>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p:nvPr>
        </p:nvSpPr>
        <p:spPr>
          <a:xfrm>
            <a:off x="714375" y="214313"/>
            <a:ext cx="7786688" cy="857250"/>
          </a:xfrm>
        </p:spPr>
        <p:txBody>
          <a:bodyPr/>
          <a:lstStyle/>
          <a:p>
            <a:pPr eaLnBrk="1" hangingPunct="1"/>
            <a:r>
              <a:rPr lang="de-DE" altLang="en-US" sz="3600" b="1" smtClean="0">
                <a:latin typeface="华文新魏"/>
                <a:ea typeface="华文新魏"/>
                <a:cs typeface="华文新魏"/>
              </a:rPr>
              <a:t>HIV</a:t>
            </a:r>
            <a:r>
              <a:rPr lang="zh-CN" altLang="en-US" sz="3600" b="1" smtClean="0">
                <a:latin typeface="华文新魏"/>
                <a:ea typeface="华文新魏"/>
                <a:cs typeface="华文新魏"/>
              </a:rPr>
              <a:t>感染病人的梅毒血清学试验</a:t>
            </a:r>
            <a:endParaRPr lang="en-GB" altLang="en-US" sz="3600" b="1" smtClean="0">
              <a:latin typeface="华文新魏"/>
              <a:ea typeface="华文新魏"/>
              <a:cs typeface="华文新魏"/>
            </a:endParaRPr>
          </a:p>
        </p:txBody>
      </p:sp>
      <p:sp>
        <p:nvSpPr>
          <p:cNvPr id="46082" name="Content Placeholder 2"/>
          <p:cNvSpPr>
            <a:spLocks noGrp="1"/>
          </p:cNvSpPr>
          <p:nvPr>
            <p:ph idx="1"/>
          </p:nvPr>
        </p:nvSpPr>
        <p:spPr>
          <a:xfrm>
            <a:off x="428625" y="1214438"/>
            <a:ext cx="8215313" cy="4000500"/>
          </a:xfrm>
        </p:spPr>
        <p:txBody>
          <a:bodyPr/>
          <a:lstStyle/>
          <a:p>
            <a:pPr eaLnBrk="1" hangingPunct="1">
              <a:lnSpc>
                <a:spcPct val="110000"/>
              </a:lnSpc>
              <a:spcBef>
                <a:spcPct val="0"/>
              </a:spcBef>
              <a:buFont typeface="Arial" charset="0"/>
              <a:buNone/>
            </a:pPr>
            <a:r>
              <a:rPr lang="zh-CN" altLang="en-US" sz="2800" smtClean="0">
                <a:latin typeface="华文楷体"/>
                <a:ea typeface="华文楷体"/>
                <a:cs typeface="华文楷体"/>
              </a:rPr>
              <a:t>一些</a:t>
            </a:r>
            <a:r>
              <a:rPr lang="en-GB" altLang="zh-CN" sz="2800" smtClean="0">
                <a:latin typeface="华文楷体"/>
                <a:ea typeface="华文楷体"/>
                <a:cs typeface="华文楷体"/>
              </a:rPr>
              <a:t>HIV</a:t>
            </a:r>
            <a:r>
              <a:rPr lang="zh-CN" altLang="en-US" sz="2800" smtClean="0">
                <a:latin typeface="华文楷体"/>
                <a:ea typeface="华文楷体"/>
                <a:cs typeface="华文楷体"/>
              </a:rPr>
              <a:t>感染病人，其梅毒血清学试验结果不典型，包括</a:t>
            </a:r>
            <a:endParaRPr lang="en-GB" sz="2800" smtClean="0">
              <a:latin typeface="华文楷体"/>
              <a:ea typeface="华文楷体"/>
              <a:cs typeface="华文楷体"/>
            </a:endParaRPr>
          </a:p>
          <a:p>
            <a:pPr lvl="1" eaLnBrk="1" hangingPunct="1">
              <a:lnSpc>
                <a:spcPct val="110000"/>
              </a:lnSpc>
              <a:spcBef>
                <a:spcPct val="0"/>
              </a:spcBef>
              <a:buFont typeface="Arial" charset="0"/>
              <a:buChar char="•"/>
            </a:pPr>
            <a:r>
              <a:rPr lang="zh-CN" altLang="en-US" sz="2400" smtClean="0">
                <a:latin typeface="华文楷体"/>
                <a:ea typeface="华文楷体"/>
                <a:cs typeface="华文楷体"/>
              </a:rPr>
              <a:t>滴度超常高或超常低</a:t>
            </a:r>
            <a:endParaRPr lang="en-GB" sz="2400" smtClean="0">
              <a:latin typeface="华文楷体"/>
              <a:ea typeface="华文楷体"/>
              <a:cs typeface="华文楷体"/>
            </a:endParaRPr>
          </a:p>
          <a:p>
            <a:pPr lvl="1" eaLnBrk="1" hangingPunct="1">
              <a:lnSpc>
                <a:spcPct val="110000"/>
              </a:lnSpc>
              <a:spcBef>
                <a:spcPct val="0"/>
              </a:spcBef>
              <a:buFont typeface="Arial" charset="0"/>
              <a:buChar char="•"/>
            </a:pPr>
            <a:r>
              <a:rPr lang="zh-CN" altLang="en-US" sz="2400" smtClean="0">
                <a:latin typeface="华文楷体"/>
                <a:ea typeface="华文楷体"/>
                <a:cs typeface="华文楷体"/>
              </a:rPr>
              <a:t>滴度不断变动</a:t>
            </a:r>
            <a:endParaRPr lang="en-GB" sz="2400" smtClean="0">
              <a:latin typeface="华文楷体"/>
              <a:ea typeface="华文楷体"/>
              <a:cs typeface="华文楷体"/>
            </a:endParaRPr>
          </a:p>
          <a:p>
            <a:pPr eaLnBrk="1" hangingPunct="1">
              <a:lnSpc>
                <a:spcPct val="110000"/>
              </a:lnSpc>
              <a:spcBef>
                <a:spcPts val="1200"/>
              </a:spcBef>
              <a:buFont typeface="Arial" charset="0"/>
              <a:buNone/>
            </a:pPr>
            <a:r>
              <a:rPr lang="zh-CN" altLang="en-US" sz="2800" smtClean="0">
                <a:latin typeface="华文楷体"/>
                <a:ea typeface="华文楷体"/>
                <a:cs typeface="华文楷体"/>
              </a:rPr>
              <a:t>如果临床表现提示早期梅毒，而血清学试验结果与此不一致，考虑</a:t>
            </a:r>
            <a:endParaRPr lang="en-GB" sz="2800" smtClean="0">
              <a:latin typeface="华文楷体"/>
              <a:ea typeface="华文楷体"/>
              <a:cs typeface="华文楷体"/>
            </a:endParaRPr>
          </a:p>
          <a:p>
            <a:pPr lvl="1" eaLnBrk="1" hangingPunct="1">
              <a:lnSpc>
                <a:spcPct val="110000"/>
              </a:lnSpc>
              <a:spcBef>
                <a:spcPct val="0"/>
              </a:spcBef>
              <a:buFont typeface="Arial" charset="0"/>
              <a:buChar char="•"/>
            </a:pPr>
            <a:r>
              <a:rPr lang="zh-CN" altLang="en-US" sz="2400" smtClean="0">
                <a:latin typeface="华文楷体"/>
                <a:ea typeface="华文楷体"/>
                <a:cs typeface="华文楷体"/>
              </a:rPr>
              <a:t>病灶活检</a:t>
            </a:r>
            <a:r>
              <a:rPr lang="en-GB" altLang="zh-CN" sz="2400" smtClean="0">
                <a:latin typeface="华文楷体"/>
                <a:ea typeface="华文楷体"/>
                <a:cs typeface="华文楷体"/>
              </a:rPr>
              <a:t>  </a:t>
            </a:r>
            <a:r>
              <a:rPr lang="zh-CN" altLang="en-US" sz="2400" smtClean="0">
                <a:latin typeface="华文楷体"/>
                <a:ea typeface="华文楷体"/>
                <a:cs typeface="华文楷体"/>
              </a:rPr>
              <a:t>或</a:t>
            </a:r>
            <a:endParaRPr lang="en-GB" sz="2400" smtClean="0">
              <a:latin typeface="华文楷体"/>
              <a:ea typeface="华文楷体"/>
              <a:cs typeface="华文楷体"/>
            </a:endParaRPr>
          </a:p>
          <a:p>
            <a:pPr lvl="1" eaLnBrk="1" hangingPunct="1">
              <a:lnSpc>
                <a:spcPct val="110000"/>
              </a:lnSpc>
              <a:spcBef>
                <a:spcPct val="0"/>
              </a:spcBef>
              <a:buFont typeface="Arial" charset="0"/>
              <a:buChar char="•"/>
            </a:pPr>
            <a:r>
              <a:rPr lang="zh-CN" altLang="en-US" sz="2400" smtClean="0">
                <a:latin typeface="华文楷体"/>
                <a:ea typeface="华文楷体"/>
                <a:cs typeface="华文楷体"/>
              </a:rPr>
              <a:t>暗视野显微镜检查</a:t>
            </a:r>
            <a:endParaRPr lang="en-GB" sz="2400" smtClean="0">
              <a:latin typeface="华文楷体"/>
              <a:ea typeface="华文楷体"/>
              <a:cs typeface="华文楷体"/>
            </a:endParaRPr>
          </a:p>
        </p:txBody>
      </p:sp>
      <p:sp>
        <p:nvSpPr>
          <p:cNvPr id="46083" name="TextBox 3"/>
          <p:cNvSpPr txBox="1">
            <a:spLocks noChangeArrowheads="1"/>
          </p:cNvSpPr>
          <p:nvPr/>
        </p:nvSpPr>
        <p:spPr bwMode="auto">
          <a:xfrm>
            <a:off x="500063" y="5429250"/>
            <a:ext cx="8286750" cy="708025"/>
          </a:xfrm>
          <a:prstGeom prst="rect">
            <a:avLst/>
          </a:prstGeom>
          <a:noFill/>
          <a:ln w="9525">
            <a:noFill/>
            <a:miter lim="800000"/>
            <a:headEnd/>
            <a:tailEnd/>
          </a:ln>
        </p:spPr>
        <p:txBody>
          <a:bodyPr>
            <a:spAutoFit/>
          </a:bodyPr>
          <a:lstStyle/>
          <a:p>
            <a:r>
              <a:rPr lang="zh-CN" altLang="en-US" sz="2000" b="1">
                <a:latin typeface="华文楷体"/>
                <a:ea typeface="华文楷体"/>
                <a:cs typeface="华文楷体"/>
              </a:rPr>
              <a:t>注意：</a:t>
            </a:r>
            <a:r>
              <a:rPr lang="zh-CN" altLang="zh-CN" sz="2000">
                <a:latin typeface="华文楷体"/>
                <a:ea typeface="华文楷体"/>
                <a:cs typeface="华文楷体"/>
              </a:rPr>
              <a:t>对于大多数</a:t>
            </a:r>
            <a:r>
              <a:rPr lang="en-GB" altLang="zh-CN" sz="2000">
                <a:latin typeface="华文楷体"/>
                <a:ea typeface="华文楷体"/>
                <a:cs typeface="华文楷体"/>
              </a:rPr>
              <a:t>HIV</a:t>
            </a:r>
            <a:r>
              <a:rPr lang="zh-CN" altLang="zh-CN" sz="2000">
                <a:latin typeface="华文楷体"/>
                <a:ea typeface="华文楷体"/>
                <a:cs typeface="华文楷体"/>
              </a:rPr>
              <a:t>感染病人而言，梅毒血清学试验是诊断梅毒感染、随访观察疗效准确、可靠的检测方法</a:t>
            </a:r>
            <a:endParaRPr lang="en-GB" sz="2000">
              <a:latin typeface="华文楷体"/>
              <a:ea typeface="华文楷体"/>
              <a:cs typeface="华文楷体"/>
            </a:endParaRPr>
          </a:p>
        </p:txBody>
      </p:sp>
      <p:sp>
        <p:nvSpPr>
          <p:cNvPr id="46084"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01B55172-4C49-4782-BDF2-E41531072125}" type="slidenum">
              <a:rPr lang="en-GB" altLang="zh-CN" sz="1400" smtClean="0">
                <a:latin typeface="华文楷体"/>
                <a:ea typeface="华文楷体"/>
                <a:cs typeface="华文楷体"/>
              </a:rPr>
              <a:pPr fontAlgn="base">
                <a:spcBef>
                  <a:spcPct val="0"/>
                </a:spcBef>
                <a:spcAft>
                  <a:spcPct val="0"/>
                </a:spcAft>
              </a:pPr>
              <a:t>27</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457200" y="274638"/>
            <a:ext cx="8229600" cy="490537"/>
          </a:xfrm>
        </p:spPr>
        <p:txBody>
          <a:bodyPr/>
          <a:lstStyle/>
          <a:p>
            <a:pPr eaLnBrk="1" hangingPunct="1"/>
            <a:r>
              <a:rPr lang="zh-CN" altLang="en-US" sz="3600" b="1" smtClean="0">
                <a:solidFill>
                  <a:srgbClr val="FF0000"/>
                </a:solidFill>
                <a:latin typeface="华文新魏"/>
                <a:ea typeface="华文新魏"/>
                <a:cs typeface="华文新魏"/>
              </a:rPr>
              <a:t>梅毒血清学检测结果的解释</a:t>
            </a:r>
            <a:endParaRPr lang="en-US" altLang="en-US" sz="3600" b="1" smtClean="0">
              <a:solidFill>
                <a:srgbClr val="FF0000"/>
              </a:solidFill>
              <a:latin typeface="华文新魏"/>
              <a:ea typeface="华文新魏"/>
              <a:cs typeface="华文新魏"/>
            </a:endParaRPr>
          </a:p>
        </p:txBody>
      </p:sp>
      <p:graphicFrame>
        <p:nvGraphicFramePr>
          <p:cNvPr id="47136" name="Group 32"/>
          <p:cNvGraphicFramePr>
            <a:graphicFrameLocks noGrp="1"/>
          </p:cNvGraphicFramePr>
          <p:nvPr>
            <p:ph idx="1"/>
          </p:nvPr>
        </p:nvGraphicFramePr>
        <p:xfrm>
          <a:off x="468313" y="908050"/>
          <a:ext cx="8247062" cy="4746625"/>
        </p:xfrm>
        <a:graphic>
          <a:graphicData uri="http://schemas.openxmlformats.org/drawingml/2006/table">
            <a:tbl>
              <a:tblPr/>
              <a:tblGrid>
                <a:gridCol w="1839912"/>
                <a:gridCol w="1727200"/>
                <a:gridCol w="4679950"/>
              </a:tblGrid>
              <a:tr h="803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华文楷体"/>
                          <a:ea typeface="华文楷体"/>
                          <a:cs typeface="华文楷体"/>
                        </a:rPr>
                        <a:t>非梅毒螺旋体试验</a:t>
                      </a:r>
                      <a:endParaRPr kumimoji="0" lang="en-GB" sz="2800" b="1" i="0" u="none" strike="noStrike" cap="none" normalizeH="0" baseline="0" smtClean="0">
                        <a:ln>
                          <a:noFill/>
                        </a:ln>
                        <a:solidFill>
                          <a:srgbClr val="FFFFFF"/>
                        </a:solidFill>
                        <a:effectLst/>
                        <a:latin typeface="华文楷体"/>
                        <a:ea typeface="华文楷体"/>
                        <a:cs typeface="华文楷体"/>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smtClean="0">
                          <a:ln>
                            <a:noFill/>
                          </a:ln>
                          <a:solidFill>
                            <a:srgbClr val="FFFFFF"/>
                          </a:solidFill>
                          <a:effectLst/>
                          <a:latin typeface="华文楷体"/>
                          <a:ea typeface="华文楷体"/>
                          <a:cs typeface="华文楷体"/>
                        </a:rPr>
                        <a:t>梅毒螺旋体试验</a:t>
                      </a:r>
                      <a:endParaRPr kumimoji="0" lang="en-GB" altLang="zh-CN" sz="2800" b="1" i="0" u="none" strike="noStrike" cap="none" normalizeH="0" baseline="0" smtClean="0">
                        <a:ln>
                          <a:noFill/>
                        </a:ln>
                        <a:solidFill>
                          <a:srgbClr val="FFFFFF"/>
                        </a:solidFill>
                        <a:effectLst/>
                        <a:latin typeface="华文楷体"/>
                        <a:ea typeface="华文楷体"/>
                        <a:cs typeface="华文楷体"/>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smtClean="0">
                          <a:ln>
                            <a:noFill/>
                          </a:ln>
                          <a:solidFill>
                            <a:srgbClr val="FFFFFF"/>
                          </a:solidFill>
                          <a:effectLst/>
                          <a:latin typeface="华文楷体"/>
                          <a:ea typeface="华文楷体"/>
                          <a:cs typeface="华文楷体"/>
                        </a:rPr>
                        <a:t>临床参考意义</a:t>
                      </a:r>
                      <a:endParaRPr kumimoji="0" lang="en-GB" sz="3200" b="1" i="0" u="none" strike="noStrike" cap="none" normalizeH="0" baseline="0" smtClean="0">
                        <a:ln>
                          <a:noFill/>
                        </a:ln>
                        <a:solidFill>
                          <a:srgbClr val="FFFFFF"/>
                        </a:solidFill>
                        <a:effectLst/>
                        <a:latin typeface="华文楷体"/>
                        <a:ea typeface="华文楷体"/>
                        <a:cs typeface="华文楷体"/>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6381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0" b="1" i="0" u="none" strike="noStrike" cap="none" normalizeH="0" baseline="0" smtClean="0">
                          <a:ln>
                            <a:noFill/>
                          </a:ln>
                          <a:solidFill>
                            <a:srgbClr val="000000"/>
                          </a:solidFill>
                          <a:effectLst/>
                          <a:latin typeface="Calibri" pitchFamily="34" charset="0"/>
                          <a:ea typeface="仿宋体"/>
                          <a:cs typeface="仿宋体"/>
                        </a:rPr>
                        <a:t>+</a:t>
                      </a:r>
                      <a:endParaRPr kumimoji="0" lang="en-GB" altLang="zh-CN" sz="4000" b="1" i="0" u="none" strike="noStrike" cap="none" normalizeH="0" baseline="0" smtClean="0">
                        <a:ln>
                          <a:noFill/>
                        </a:ln>
                        <a:solidFill>
                          <a:srgbClr val="00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0" b="1" i="0" u="none" strike="noStrike" cap="none" normalizeH="0" baseline="0" smtClean="0">
                          <a:ln>
                            <a:noFill/>
                          </a:ln>
                          <a:solidFill>
                            <a:srgbClr val="000000"/>
                          </a:solidFill>
                          <a:effectLst/>
                          <a:latin typeface="Calibri" pitchFamily="34" charset="0"/>
                          <a:ea typeface="仿宋体"/>
                          <a:cs typeface="仿宋体"/>
                        </a:rPr>
                        <a:t> </a:t>
                      </a:r>
                      <a:r>
                        <a:rPr kumimoji="0" lang="de-DE" altLang="zh-CN" sz="4000" b="1" i="0" u="none" strike="noStrike" cap="none" normalizeH="0" baseline="0" smtClean="0">
                          <a:ln>
                            <a:noFill/>
                          </a:ln>
                          <a:solidFill>
                            <a:srgbClr val="000000"/>
                          </a:solidFill>
                          <a:effectLst/>
                          <a:latin typeface="Calibri" pitchFamily="34" charset="0"/>
                          <a:ea typeface="仿宋体"/>
                          <a:cs typeface="仿宋体"/>
                        </a:rPr>
                        <a:t>-</a:t>
                      </a:r>
                      <a:endParaRPr kumimoji="0" lang="en-GB" altLang="zh-CN" sz="4000" b="1" i="0" u="none" strike="noStrike" cap="none" normalizeH="0" baseline="0" smtClean="0">
                        <a:ln>
                          <a:noFill/>
                        </a:ln>
                        <a:solidFill>
                          <a:srgbClr val="00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zh-CN" sz="2400" b="1" i="0" u="none" strike="noStrike" cap="none" normalizeH="0" baseline="0" smtClean="0">
                          <a:ln>
                            <a:noFill/>
                          </a:ln>
                          <a:solidFill>
                            <a:srgbClr val="FF3300"/>
                          </a:solidFill>
                          <a:effectLst/>
                          <a:latin typeface="华文楷体"/>
                          <a:ea typeface="华文楷体"/>
                          <a:cs typeface="华文楷体"/>
                        </a:rPr>
                        <a:t>RPR</a:t>
                      </a:r>
                      <a:r>
                        <a:rPr kumimoji="0" lang="zh-CN" altLang="en-US" sz="2400" b="1" i="0" u="none" strike="noStrike" cap="none" normalizeH="0" baseline="0" smtClean="0">
                          <a:ln>
                            <a:noFill/>
                          </a:ln>
                          <a:solidFill>
                            <a:srgbClr val="FF3300"/>
                          </a:solidFill>
                          <a:effectLst/>
                          <a:latin typeface="华文楷体"/>
                          <a:ea typeface="华文楷体"/>
                          <a:cs typeface="华文楷体"/>
                        </a:rPr>
                        <a:t>假阳性 </a:t>
                      </a:r>
                      <a:r>
                        <a:rPr kumimoji="0" lang="en-US" altLang="zh-CN" sz="2400" b="1" i="0" u="none" strike="noStrike" cap="none" normalizeH="0" baseline="0" smtClean="0">
                          <a:ln>
                            <a:noFill/>
                          </a:ln>
                          <a:solidFill>
                            <a:srgbClr val="FF3300"/>
                          </a:solidFill>
                          <a:effectLst/>
                          <a:latin typeface="华文楷体"/>
                          <a:ea typeface="华文楷体"/>
                          <a:cs typeface="华文楷体"/>
                        </a:rPr>
                        <a:t>–</a:t>
                      </a:r>
                      <a:r>
                        <a:rPr kumimoji="0" lang="zh-CN" altLang="en-US" sz="2400" b="1" i="0" u="none" strike="noStrike" cap="none" normalizeH="0" baseline="0" smtClean="0">
                          <a:ln>
                            <a:noFill/>
                          </a:ln>
                          <a:solidFill>
                            <a:srgbClr val="FF3300"/>
                          </a:solidFill>
                          <a:effectLst/>
                          <a:latin typeface="华文楷体"/>
                          <a:ea typeface="华文楷体"/>
                          <a:cs typeface="华文楷体"/>
                        </a:rPr>
                        <a:t>考虑其他医学状况</a:t>
                      </a:r>
                      <a:r>
                        <a:rPr kumimoji="0" lang="de-DE" sz="2000" b="1" i="0" u="none" strike="noStrike" cap="none" normalizeH="0" baseline="0" smtClean="0">
                          <a:ln>
                            <a:noFill/>
                          </a:ln>
                          <a:solidFill>
                            <a:srgbClr val="FF3300"/>
                          </a:solidFill>
                          <a:effectLst/>
                          <a:latin typeface="华文楷体"/>
                          <a:ea typeface="华文楷体"/>
                          <a:cs typeface="华文楷体"/>
                        </a:rPr>
                        <a:t>*</a:t>
                      </a:r>
                      <a:endParaRPr kumimoji="0" lang="en-GB" sz="2400" b="1" i="0" u="none" strike="noStrike" cap="none" normalizeH="0" baseline="0" smtClean="0">
                        <a:ln>
                          <a:noFill/>
                        </a:ln>
                        <a:solidFill>
                          <a:srgbClr val="FF3300"/>
                        </a:solidFill>
                        <a:effectLst/>
                        <a:latin typeface="华文楷体"/>
                        <a:ea typeface="华文楷体"/>
                        <a:cs typeface="华文楷体"/>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6397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4000" b="1" i="0" u="none" strike="noStrike" cap="none" normalizeH="0" baseline="0" smtClean="0">
                          <a:ln>
                            <a:noFill/>
                          </a:ln>
                          <a:solidFill>
                            <a:srgbClr val="FF0000"/>
                          </a:solidFill>
                          <a:effectLst/>
                          <a:latin typeface="Calibri" pitchFamily="34" charset="0"/>
                          <a:ea typeface="仿宋体"/>
                          <a:cs typeface="仿宋体"/>
                        </a:rPr>
                        <a:t>+</a:t>
                      </a:r>
                      <a:endParaRPr kumimoji="0" lang="en-GB" altLang="zh-CN" sz="4000" b="1" i="0" u="none" strike="noStrike" cap="none" normalizeH="0" baseline="0" smtClean="0">
                        <a:ln>
                          <a:noFill/>
                        </a:ln>
                        <a:solidFill>
                          <a:srgbClr val="FF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zh-CN" sz="4000" b="1" i="0" u="none" strike="noStrike" cap="none" normalizeH="0" baseline="0" smtClean="0">
                          <a:ln>
                            <a:noFill/>
                          </a:ln>
                          <a:solidFill>
                            <a:srgbClr val="FF0000"/>
                          </a:solidFill>
                          <a:effectLst/>
                          <a:latin typeface="Calibri" pitchFamily="34" charset="0"/>
                          <a:ea typeface="宋体" charset="-122"/>
                        </a:rPr>
                        <a:t> +</a:t>
                      </a:r>
                      <a:endParaRPr kumimoji="0" lang="en-GB" altLang="zh-CN" sz="4000" b="1" i="0" u="none" strike="noStrike" cap="none" normalizeH="0" baseline="0" smtClean="0">
                        <a:ln>
                          <a:noFill/>
                        </a:ln>
                        <a:solidFill>
                          <a:srgbClr val="FF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smtClean="0">
                          <a:ln>
                            <a:noFill/>
                          </a:ln>
                          <a:solidFill>
                            <a:srgbClr val="FF0000"/>
                          </a:solidFill>
                          <a:effectLst/>
                          <a:latin typeface="华文楷体"/>
                          <a:ea typeface="华文楷体"/>
                          <a:cs typeface="华文楷体"/>
                        </a:rPr>
                        <a:t>现症梅毒</a:t>
                      </a:r>
                      <a:endParaRPr kumimoji="0" lang="en-GB" sz="2400" b="1" i="0" u="none" strike="noStrike" cap="none" normalizeH="0" baseline="0" smtClean="0">
                        <a:ln>
                          <a:noFill/>
                        </a:ln>
                        <a:solidFill>
                          <a:srgbClr val="FF0000"/>
                        </a:solidFill>
                        <a:effectLst/>
                        <a:latin typeface="华文楷体"/>
                        <a:ea typeface="华文楷体"/>
                        <a:cs typeface="华文楷体"/>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95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zh-CN" sz="4000" b="1" i="0" u="none" strike="noStrike" cap="none" normalizeH="0" baseline="0" smtClean="0">
                          <a:ln>
                            <a:noFill/>
                          </a:ln>
                          <a:solidFill>
                            <a:srgbClr val="000000"/>
                          </a:solidFill>
                          <a:effectLst/>
                          <a:latin typeface="Calibri" pitchFamily="34" charset="0"/>
                          <a:ea typeface="宋体" charset="-122"/>
                        </a:rPr>
                        <a:t>-</a:t>
                      </a:r>
                      <a:endParaRPr kumimoji="0" lang="en-GB" altLang="zh-CN" sz="4000" b="1" i="0" u="none" strike="noStrike" cap="none" normalizeH="0" baseline="0" smtClean="0">
                        <a:ln>
                          <a:noFill/>
                        </a:ln>
                        <a:solidFill>
                          <a:srgbClr val="00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zh-CN" sz="4000" b="1" i="0" u="none" strike="noStrike" cap="none" normalizeH="0" baseline="0" smtClean="0">
                          <a:ln>
                            <a:noFill/>
                          </a:ln>
                          <a:solidFill>
                            <a:srgbClr val="FF0000"/>
                          </a:solidFill>
                          <a:effectLst/>
                          <a:latin typeface="Calibri" pitchFamily="34" charset="0"/>
                          <a:ea typeface="宋体" charset="-122"/>
                        </a:rPr>
                        <a:t> +</a:t>
                      </a:r>
                      <a:endParaRPr kumimoji="0" lang="en-GB" altLang="zh-CN" sz="4000" b="1" i="0" u="none" strike="noStrike" cap="none" normalizeH="0" baseline="0" smtClean="0">
                        <a:ln>
                          <a:noFill/>
                        </a:ln>
                        <a:solidFill>
                          <a:srgbClr val="FF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Calibri" pitchFamily="34" charset="0"/>
                          <a:ea typeface="宋体" charset="-122"/>
                        </a:rPr>
                        <a:t>①</a:t>
                      </a:r>
                      <a:r>
                        <a:rPr kumimoji="0" lang="zh-CN" altLang="en-US" sz="2400" b="1" i="0" u="none" strike="noStrike" cap="none" normalizeH="0" baseline="0" smtClean="0">
                          <a:ln>
                            <a:noFill/>
                          </a:ln>
                          <a:solidFill>
                            <a:srgbClr val="FF0000"/>
                          </a:solidFill>
                          <a:effectLst/>
                          <a:latin typeface="华文楷体"/>
                          <a:ea typeface="华文楷体"/>
                          <a:cs typeface="华文楷体"/>
                        </a:rPr>
                        <a:t>既往感染  </a:t>
                      </a:r>
                      <a:r>
                        <a:rPr kumimoji="0" lang="zh-CN" altLang="zh-CN" sz="2800" b="1" i="0" u="none" strike="noStrike" cap="none" normalizeH="0" baseline="0" smtClean="0">
                          <a:ln>
                            <a:noFill/>
                          </a:ln>
                          <a:solidFill>
                            <a:schemeClr val="tx1"/>
                          </a:solidFill>
                          <a:effectLst/>
                          <a:latin typeface="Calibri" pitchFamily="34" charset="0"/>
                          <a:ea typeface="宋体" charset="-122"/>
                        </a:rPr>
                        <a:t>②</a:t>
                      </a:r>
                      <a:r>
                        <a:rPr kumimoji="0" lang="zh-CN" altLang="en-US" sz="2400" b="1" i="0" u="none" strike="noStrike" cap="none" normalizeH="0" baseline="0" smtClean="0">
                          <a:ln>
                            <a:noFill/>
                          </a:ln>
                          <a:solidFill>
                            <a:srgbClr val="FF0000"/>
                          </a:solidFill>
                          <a:effectLst/>
                          <a:latin typeface="华文楷体"/>
                          <a:ea typeface="华文楷体"/>
                          <a:cs typeface="华文楷体"/>
                        </a:rPr>
                        <a:t>极早期梅毒</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smtClean="0">
                          <a:ln>
                            <a:noFill/>
                          </a:ln>
                          <a:solidFill>
                            <a:schemeClr val="tx1"/>
                          </a:solidFill>
                          <a:effectLst/>
                          <a:latin typeface="Calibri" pitchFamily="34" charset="0"/>
                          <a:ea typeface="宋体" charset="-122"/>
                        </a:rPr>
                        <a:t>③</a:t>
                      </a:r>
                      <a:r>
                        <a:rPr kumimoji="0" lang="zh-CN" altLang="en-US" sz="2400" b="1" i="0" u="none" strike="noStrike" cap="none" normalizeH="0" baseline="0" smtClean="0">
                          <a:ln>
                            <a:noFill/>
                          </a:ln>
                          <a:solidFill>
                            <a:srgbClr val="FF3300"/>
                          </a:solidFill>
                          <a:effectLst/>
                          <a:latin typeface="Calibri" pitchFamily="34" charset="0"/>
                          <a:ea typeface="宋体" charset="-122"/>
                        </a:rPr>
                        <a:t>部分晚期梅毒</a:t>
                      </a:r>
                      <a:endParaRPr kumimoji="0" lang="de-DE" altLang="zh-CN" sz="2400" b="1" i="0" u="none" strike="noStrike" cap="none" normalizeH="0" baseline="0" smtClean="0">
                        <a:ln>
                          <a:noFill/>
                        </a:ln>
                        <a:solidFill>
                          <a:srgbClr val="FF33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157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zh-CN" sz="4000" b="1" i="0" u="none" strike="noStrike" cap="none" normalizeH="0" baseline="0" smtClean="0">
                          <a:ln>
                            <a:noFill/>
                          </a:ln>
                          <a:solidFill>
                            <a:srgbClr val="000000"/>
                          </a:solidFill>
                          <a:effectLst/>
                          <a:latin typeface="Calibri" pitchFamily="34" charset="0"/>
                          <a:ea typeface="宋体" charset="-122"/>
                        </a:rPr>
                        <a:t>-</a:t>
                      </a:r>
                      <a:endParaRPr kumimoji="0" lang="en-GB" altLang="zh-CN" sz="4000" b="1" i="0" u="none" strike="noStrike" cap="none" normalizeH="0" baseline="0" smtClean="0">
                        <a:ln>
                          <a:noFill/>
                        </a:ln>
                        <a:solidFill>
                          <a:srgbClr val="00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zh-CN" sz="4000" b="1" i="0" u="none" strike="noStrike" cap="none" normalizeH="0" baseline="0" smtClean="0">
                          <a:ln>
                            <a:noFill/>
                          </a:ln>
                          <a:solidFill>
                            <a:srgbClr val="000000"/>
                          </a:solidFill>
                          <a:effectLst/>
                          <a:latin typeface="Calibri" pitchFamily="34" charset="0"/>
                          <a:ea typeface="宋体" charset="-122"/>
                        </a:rPr>
                        <a:t> -</a:t>
                      </a:r>
                      <a:endParaRPr kumimoji="0" lang="en-GB" altLang="zh-CN" sz="4000" b="1" i="0" u="none" strike="noStrike" cap="none" normalizeH="0" baseline="0" smtClean="0">
                        <a:ln>
                          <a:noFill/>
                        </a:ln>
                        <a:solidFill>
                          <a:srgbClr val="000000"/>
                        </a:solidFill>
                        <a:effectLst/>
                        <a:latin typeface="Calibri" pitchFamily="34" charset="0"/>
                        <a:ea typeface="宋体" charset="-122"/>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Calibri" pitchFamily="34" charset="0"/>
                          <a:ea typeface="宋体" charset="-122"/>
                        </a:rPr>
                        <a:t>①</a:t>
                      </a:r>
                      <a:r>
                        <a:rPr kumimoji="0" lang="zh-CN" altLang="en-US" sz="2400" b="1" i="0" u="none" strike="noStrike" cap="none" normalizeH="0" baseline="0" smtClean="0">
                          <a:ln>
                            <a:noFill/>
                          </a:ln>
                          <a:solidFill>
                            <a:srgbClr val="FF3300"/>
                          </a:solidFill>
                          <a:effectLst/>
                          <a:latin typeface="华文楷体"/>
                          <a:ea typeface="华文楷体"/>
                          <a:cs typeface="华文楷体"/>
                        </a:rPr>
                        <a:t>排除梅毒感染</a:t>
                      </a:r>
                      <a:r>
                        <a:rPr kumimoji="0" lang="zh-CN" altLang="en-US" sz="2400" b="0" i="0" u="none" strike="noStrike" cap="none" normalizeH="0" baseline="0" smtClean="0">
                          <a:ln>
                            <a:noFill/>
                          </a:ln>
                          <a:solidFill>
                            <a:srgbClr val="000000"/>
                          </a:solidFill>
                          <a:effectLst/>
                          <a:latin typeface="华文楷体"/>
                          <a:ea typeface="华文楷体"/>
                          <a:cs typeface="华文楷体"/>
                        </a:rPr>
                        <a:t> </a:t>
                      </a:r>
                      <a:r>
                        <a:rPr kumimoji="0" lang="zh-CN" altLang="zh-CN" sz="2800" b="1" i="0" u="none" strike="noStrike" cap="none" normalizeH="0" baseline="0" smtClean="0">
                          <a:ln>
                            <a:noFill/>
                          </a:ln>
                          <a:solidFill>
                            <a:schemeClr val="tx1"/>
                          </a:solidFill>
                          <a:effectLst/>
                          <a:latin typeface="Calibri" pitchFamily="34" charset="0"/>
                          <a:ea typeface="宋体" charset="-122"/>
                        </a:rPr>
                        <a:t>②</a:t>
                      </a:r>
                      <a:r>
                        <a:rPr kumimoji="0" lang="zh-CN" altLang="en-US" sz="2400" b="0" i="0" u="none" strike="noStrike" cap="none" normalizeH="0" baseline="0" smtClean="0">
                          <a:ln>
                            <a:noFill/>
                          </a:ln>
                          <a:solidFill>
                            <a:srgbClr val="000000"/>
                          </a:solidFill>
                          <a:effectLst/>
                          <a:latin typeface="华文楷体"/>
                          <a:ea typeface="华文楷体"/>
                          <a:cs typeface="华文楷体"/>
                        </a:rPr>
                        <a:t> </a:t>
                      </a:r>
                      <a:r>
                        <a:rPr kumimoji="0" lang="zh-CN" altLang="en-US" sz="2400" b="1" i="0" u="none" strike="noStrike" cap="none" normalizeH="0" baseline="0" smtClean="0">
                          <a:ln>
                            <a:noFill/>
                          </a:ln>
                          <a:solidFill>
                            <a:srgbClr val="FF3300"/>
                          </a:solidFill>
                          <a:effectLst/>
                          <a:latin typeface="Calibri" pitchFamily="34" charset="0"/>
                          <a:ea typeface="宋体" charset="-122"/>
                        </a:rPr>
                        <a:t>窗口期</a:t>
                      </a:r>
                      <a:r>
                        <a:rPr kumimoji="0" lang="zh-CN" altLang="en-US" sz="2400" b="1" i="0" u="none" strike="noStrike" cap="none" normalizeH="0" baseline="0" smtClean="0">
                          <a:ln>
                            <a:noFill/>
                          </a:ln>
                          <a:solidFill>
                            <a:schemeClr val="tx1"/>
                          </a:solidFill>
                          <a:effectLst/>
                          <a:latin typeface="Calibri" pitchFamily="34" charset="0"/>
                          <a:ea typeface="宋体" charset="-122"/>
                        </a:rPr>
                        <a:t> </a:t>
                      </a:r>
                      <a:endParaRPr kumimoji="0" lang="en-US" altLang="zh-CN" sz="2400" b="1" i="0" u="none" strike="noStrike" cap="none" normalizeH="0" baseline="0" smtClean="0">
                        <a:ln>
                          <a:noFill/>
                        </a:ln>
                        <a:solidFill>
                          <a:srgbClr val="000000"/>
                        </a:solidFill>
                        <a:effectLst/>
                        <a:latin typeface="华文楷体"/>
                        <a:ea typeface="华文楷体"/>
                        <a:cs typeface="华文楷体"/>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800" b="0" i="0" u="none" strike="noStrike" cap="none" normalizeH="0" baseline="0" smtClean="0">
                          <a:ln>
                            <a:noFill/>
                          </a:ln>
                          <a:solidFill>
                            <a:schemeClr val="tx1"/>
                          </a:solidFill>
                          <a:effectLst/>
                          <a:latin typeface="Calibri" pitchFamily="34" charset="0"/>
                          <a:ea typeface="宋体" charset="-122"/>
                        </a:rPr>
                        <a:t>③</a:t>
                      </a:r>
                      <a:r>
                        <a:rPr kumimoji="0" lang="zh-CN" altLang="en-US" sz="2400" b="1" i="0" u="none" strike="noStrike" cap="none" normalizeH="0" baseline="0" smtClean="0">
                          <a:ln>
                            <a:noFill/>
                          </a:ln>
                          <a:solidFill>
                            <a:srgbClr val="FF3300"/>
                          </a:solidFill>
                          <a:effectLst/>
                          <a:latin typeface="华文楷体"/>
                          <a:ea typeface="华文楷体"/>
                          <a:cs typeface="华文楷体"/>
                        </a:rPr>
                        <a:t>由于免疫缺陷，也可发生于艾滋病晚期</a:t>
                      </a:r>
                      <a:endParaRPr kumimoji="0" lang="en-GB" sz="2400" b="1" i="0" u="none" strike="noStrike" cap="none" normalizeH="0" baseline="0" smtClean="0">
                        <a:ln>
                          <a:noFill/>
                        </a:ln>
                        <a:solidFill>
                          <a:srgbClr val="FF3300"/>
                        </a:solidFill>
                        <a:effectLst/>
                        <a:latin typeface="华文楷体"/>
                        <a:ea typeface="华文楷体"/>
                        <a:cs typeface="华文楷体"/>
                      </a:endParaRPr>
                    </a:p>
                  </a:txBody>
                  <a:tcPr marL="72000" marR="72000" marT="72000" marB="720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47132" name="TextBox 4"/>
          <p:cNvSpPr txBox="1">
            <a:spLocks noChangeArrowheads="1"/>
          </p:cNvSpPr>
          <p:nvPr/>
        </p:nvSpPr>
        <p:spPr bwMode="auto">
          <a:xfrm>
            <a:off x="850900" y="5661025"/>
            <a:ext cx="8001000" cy="915988"/>
          </a:xfrm>
          <a:prstGeom prst="rect">
            <a:avLst/>
          </a:prstGeom>
          <a:noFill/>
          <a:ln w="9525">
            <a:noFill/>
            <a:miter lim="800000"/>
            <a:headEnd/>
            <a:tailEnd/>
          </a:ln>
        </p:spPr>
        <p:txBody>
          <a:bodyPr>
            <a:spAutoFit/>
          </a:bodyPr>
          <a:lstStyle/>
          <a:p>
            <a:r>
              <a:rPr lang="zh-CN" altLang="de-DE">
                <a:latin typeface="华文楷体"/>
                <a:ea typeface="华文楷体"/>
                <a:cs typeface="华文楷体"/>
              </a:rPr>
              <a:t>备注：*</a:t>
            </a:r>
            <a:r>
              <a:rPr lang="zh-CN" altLang="en-US">
                <a:latin typeface="华文楷体"/>
                <a:ea typeface="华文楷体"/>
                <a:cs typeface="华文楷体"/>
              </a:rPr>
              <a:t>包括结核、疟疾、风湿性关节炎或妊娠。</a:t>
            </a:r>
          </a:p>
          <a:p>
            <a:r>
              <a:rPr lang="zh-CN" altLang="en-US">
                <a:solidFill>
                  <a:schemeClr val="hlink"/>
                </a:solidFill>
              </a:rPr>
              <a:t>            以上诊断标准不适宜诊断胎传梅毒和神经梅毒</a:t>
            </a:r>
          </a:p>
          <a:p>
            <a:r>
              <a:rPr lang="zh-CN" altLang="en-US" b="1">
                <a:effectLst>
                  <a:outerShdw blurRad="38100" dist="38100" dir="2700000" algn="tl">
                    <a:srgbClr val="C0C0C0"/>
                  </a:outerShdw>
                </a:effectLst>
              </a:rPr>
              <a:t>             检验结果要结合临床，才能作出完全正确判断</a:t>
            </a:r>
            <a:endParaRPr lang="en-GB" b="1">
              <a:effectLst>
                <a:outerShdw blurRad="38100" dist="38100" dir="2700000" algn="tl">
                  <a:srgbClr val="C0C0C0"/>
                </a:outerShdw>
              </a:effectLst>
            </a:endParaRPr>
          </a:p>
        </p:txBody>
      </p:sp>
      <p:sp>
        <p:nvSpPr>
          <p:cNvPr id="4713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157D603D-45F8-4371-9C64-9F253D9C7916}" type="slidenum">
              <a:rPr lang="en-GB" altLang="zh-CN" sz="1400" smtClean="0">
                <a:latin typeface="华文楷体"/>
                <a:ea typeface="华文楷体"/>
                <a:cs typeface="华文楷体"/>
              </a:rPr>
              <a:pPr fontAlgn="base">
                <a:spcBef>
                  <a:spcPct val="0"/>
                </a:spcBef>
                <a:spcAft>
                  <a:spcPct val="0"/>
                </a:spcAft>
              </a:pPr>
              <a:t>28</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p:cNvSpPr>
          <p:nvPr>
            <p:ph type="title"/>
          </p:nvPr>
        </p:nvSpPr>
        <p:spPr/>
        <p:txBody>
          <a:bodyPr/>
          <a:lstStyle/>
          <a:p>
            <a:r>
              <a:rPr lang="zh-CN" altLang="en-US" b="1" smtClean="0">
                <a:latin typeface="黑体" pitchFamily="2" charset="-122"/>
                <a:ea typeface="黑体" pitchFamily="2" charset="-122"/>
              </a:rPr>
              <a:t>梅毒实验室检测的特点</a:t>
            </a:r>
          </a:p>
        </p:txBody>
      </p:sp>
      <p:sp>
        <p:nvSpPr>
          <p:cNvPr id="49154" name="Rectangle 3"/>
          <p:cNvSpPr>
            <a:spLocks noGrp="1"/>
          </p:cNvSpPr>
          <p:nvPr>
            <p:ph type="body" idx="1"/>
          </p:nvPr>
        </p:nvSpPr>
        <p:spPr/>
        <p:txBody>
          <a:bodyPr/>
          <a:lstStyle/>
          <a:p>
            <a:pPr>
              <a:lnSpc>
                <a:spcPct val="110000"/>
              </a:lnSpc>
              <a:buFont typeface="Arial" charset="0"/>
              <a:buNone/>
            </a:pPr>
            <a:r>
              <a:rPr lang="zh-CN" altLang="en-US" sz="2400" b="1" smtClean="0">
                <a:solidFill>
                  <a:srgbClr val="FF3300"/>
                </a:solidFill>
              </a:rPr>
              <a:t>    临床表现            取材部位                   检查方法</a:t>
            </a:r>
          </a:p>
          <a:p>
            <a:pPr>
              <a:lnSpc>
                <a:spcPct val="125000"/>
              </a:lnSpc>
              <a:buFont typeface="Arial" charset="0"/>
              <a:buNone/>
            </a:pPr>
            <a:r>
              <a:rPr lang="zh-CN" altLang="en-US" sz="1800" b="1" smtClean="0"/>
              <a:t>	</a:t>
            </a:r>
            <a:r>
              <a:rPr lang="zh-CN" altLang="en-US" sz="2000" b="1" smtClean="0"/>
              <a:t>一期梅毒                溃疡 淋巴结                     病原学检查　　                        　　　　　</a:t>
            </a:r>
          </a:p>
          <a:p>
            <a:pPr>
              <a:lnSpc>
                <a:spcPct val="125000"/>
              </a:lnSpc>
              <a:buFont typeface="Arial" charset="0"/>
              <a:buNone/>
            </a:pPr>
            <a:r>
              <a:rPr lang="zh-CN" altLang="en-US" sz="2000" b="1" smtClean="0"/>
              <a:t>　	　　　                    血液     	         	    血清学检查</a:t>
            </a:r>
          </a:p>
          <a:p>
            <a:pPr>
              <a:lnSpc>
                <a:spcPct val="125000"/>
              </a:lnSpc>
              <a:buFont typeface="Arial" charset="0"/>
              <a:buNone/>
            </a:pPr>
            <a:r>
              <a:rPr lang="zh-CN" altLang="en-US" sz="2000" b="1" smtClean="0"/>
              <a:t>      二期梅毒                皮损 淋巴结   	    病原学检查 </a:t>
            </a:r>
          </a:p>
          <a:p>
            <a:pPr>
              <a:lnSpc>
                <a:spcPct val="125000"/>
              </a:lnSpc>
              <a:buFont typeface="Arial" charset="0"/>
              <a:buNone/>
            </a:pPr>
            <a:r>
              <a:rPr lang="zh-CN" altLang="en-US" sz="2000" b="1" smtClean="0"/>
              <a:t>	                   　          血液            	                    血清学检查 </a:t>
            </a:r>
          </a:p>
          <a:p>
            <a:pPr>
              <a:lnSpc>
                <a:spcPct val="125000"/>
              </a:lnSpc>
              <a:buFont typeface="Arial" charset="0"/>
              <a:buNone/>
            </a:pPr>
            <a:r>
              <a:rPr lang="zh-CN" altLang="en-US" sz="2000" b="1" smtClean="0"/>
              <a:t>	潜伏梅毒                血液                                   血清学检查</a:t>
            </a:r>
          </a:p>
          <a:p>
            <a:pPr>
              <a:lnSpc>
                <a:spcPct val="125000"/>
              </a:lnSpc>
              <a:buFont typeface="Arial" charset="0"/>
              <a:buNone/>
            </a:pPr>
            <a:r>
              <a:rPr lang="zh-CN" altLang="en-US" sz="2000" b="1" smtClean="0"/>
              <a:t>       三期梅毒               血液		    血清学检查</a:t>
            </a:r>
          </a:p>
          <a:p>
            <a:pPr>
              <a:lnSpc>
                <a:spcPct val="125000"/>
              </a:lnSpc>
              <a:buFont typeface="Arial" charset="0"/>
              <a:buNone/>
            </a:pPr>
            <a:r>
              <a:rPr lang="zh-CN" altLang="en-US" sz="2000" b="1" smtClean="0"/>
              <a:t>       神经梅毒               血液		    血清学检查</a:t>
            </a:r>
          </a:p>
          <a:p>
            <a:pPr>
              <a:lnSpc>
                <a:spcPct val="125000"/>
              </a:lnSpc>
              <a:buFont typeface="Arial" charset="0"/>
              <a:buNone/>
            </a:pPr>
            <a:r>
              <a:rPr lang="zh-CN" altLang="en-US" sz="2000" b="1" smtClean="0"/>
              <a:t>                                        脑脊液	                    细胞、蛋白量检查、</a:t>
            </a:r>
            <a:r>
              <a:rPr lang="en-US" altLang="zh-CN" sz="2000" b="1" smtClean="0"/>
              <a:t>VDRL</a:t>
            </a:r>
            <a:r>
              <a:rPr lang="zh-CN" altLang="en-US" sz="2000" b="1" smtClean="0"/>
              <a:t>等</a:t>
            </a:r>
          </a:p>
          <a:p>
            <a:pPr>
              <a:lnSpc>
                <a:spcPct val="80000"/>
              </a:lnSpc>
            </a:pPr>
            <a:endParaRPr lang="zh-CN" altLang="en-US" sz="200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p:cNvSpPr>
          <p:nvPr>
            <p:ph idx="1"/>
          </p:nvPr>
        </p:nvSpPr>
        <p:spPr/>
        <p:txBody>
          <a:bodyPr/>
          <a:lstStyle/>
          <a:p>
            <a:pPr eaLnBrk="1" hangingPunct="1">
              <a:lnSpc>
                <a:spcPct val="150000"/>
              </a:lnSpc>
            </a:pPr>
            <a:r>
              <a:rPr lang="zh-CN" altLang="zh-CN" smtClean="0">
                <a:solidFill>
                  <a:srgbClr val="FF0000"/>
                </a:solidFill>
                <a:latin typeface="华文楷体"/>
                <a:ea typeface="华文楷体"/>
                <a:cs typeface="华文楷体"/>
              </a:rPr>
              <a:t>梅毒</a:t>
            </a:r>
            <a:r>
              <a:rPr lang="zh-CN" altLang="en-US" smtClean="0">
                <a:solidFill>
                  <a:srgbClr val="FF0000"/>
                </a:solidFill>
                <a:latin typeface="华文楷体"/>
                <a:ea typeface="华文楷体"/>
                <a:cs typeface="华文楷体"/>
              </a:rPr>
              <a:t>早期</a:t>
            </a:r>
            <a:r>
              <a:rPr lang="zh-CN" altLang="zh-CN" smtClean="0">
                <a:solidFill>
                  <a:srgbClr val="FF0000"/>
                </a:solidFill>
                <a:latin typeface="华文楷体"/>
                <a:ea typeface="华文楷体"/>
                <a:cs typeface="华文楷体"/>
              </a:rPr>
              <a:t>诊断的依据之一是</a:t>
            </a:r>
            <a:r>
              <a:rPr lang="zh-CN" altLang="en-US" b="1" smtClean="0">
                <a:latin typeface="华文楷体"/>
                <a:ea typeface="华文楷体"/>
                <a:cs typeface="华文楷体"/>
              </a:rPr>
              <a:t>病原学检测</a:t>
            </a:r>
            <a:r>
              <a:rPr lang="zh-CN" altLang="en-US" smtClean="0">
                <a:solidFill>
                  <a:srgbClr val="FF0000"/>
                </a:solidFill>
                <a:latin typeface="华文楷体"/>
                <a:ea typeface="华文楷体"/>
                <a:cs typeface="华文楷体"/>
              </a:rPr>
              <a:t>，即</a:t>
            </a:r>
            <a:r>
              <a:rPr lang="zh-CN" altLang="zh-CN" smtClean="0">
                <a:solidFill>
                  <a:srgbClr val="FF0000"/>
                </a:solidFill>
                <a:latin typeface="华文楷体"/>
                <a:ea typeface="华文楷体"/>
                <a:cs typeface="华文楷体"/>
              </a:rPr>
              <a:t>在组织或分泌物中检测到苍白螺旋体： </a:t>
            </a:r>
          </a:p>
          <a:p>
            <a:pPr lvl="1" eaLnBrk="1" hangingPunct="1">
              <a:lnSpc>
                <a:spcPct val="150000"/>
              </a:lnSpc>
            </a:pPr>
            <a:r>
              <a:rPr lang="zh-CN" altLang="zh-CN" sz="3200" smtClean="0">
                <a:latin typeface="华文楷体"/>
                <a:ea typeface="华文楷体"/>
                <a:cs typeface="华文楷体"/>
              </a:rPr>
              <a:t>暗视野显微镜 </a:t>
            </a:r>
          </a:p>
          <a:p>
            <a:pPr lvl="1" eaLnBrk="1" hangingPunct="1">
              <a:lnSpc>
                <a:spcPct val="150000"/>
              </a:lnSpc>
            </a:pPr>
            <a:r>
              <a:rPr lang="zh-CN" altLang="zh-CN" sz="3200" smtClean="0">
                <a:latin typeface="华文楷体"/>
                <a:ea typeface="华文楷体"/>
                <a:cs typeface="华文楷体"/>
              </a:rPr>
              <a:t>镀银染色镜检 </a:t>
            </a:r>
          </a:p>
        </p:txBody>
      </p:sp>
      <p:sp>
        <p:nvSpPr>
          <p:cNvPr id="17410" name="标题 1"/>
          <p:cNvSpPr>
            <a:spLocks noGrp="1"/>
          </p:cNvSpPr>
          <p:nvPr>
            <p:ph type="title"/>
          </p:nvPr>
        </p:nvSpPr>
        <p:spPr/>
        <p:txBody>
          <a:bodyPr/>
          <a:lstStyle/>
          <a:p>
            <a:pPr eaLnBrk="1" hangingPunct="1"/>
            <a:r>
              <a:rPr lang="zh-CN" altLang="en-US" sz="3600" b="1" smtClean="0">
                <a:latin typeface="华文新魏"/>
                <a:ea typeface="华文新魏"/>
                <a:cs typeface="华文新魏"/>
              </a:rPr>
              <a:t>梅毒诊断检测（</a:t>
            </a:r>
            <a:r>
              <a:rPr lang="en-US" altLang="zh-CN" sz="3600" b="1" smtClean="0">
                <a:latin typeface="华文新魏"/>
                <a:ea typeface="华文新魏"/>
                <a:cs typeface="华文新魏"/>
              </a:rPr>
              <a:t>1</a:t>
            </a:r>
            <a:r>
              <a:rPr lang="zh-CN" altLang="en-US" sz="3600" b="1" smtClean="0">
                <a:latin typeface="华文新魏"/>
                <a:ea typeface="华文新魏"/>
                <a:cs typeface="华文新魏"/>
              </a:rPr>
              <a:t>）</a:t>
            </a:r>
          </a:p>
        </p:txBody>
      </p:sp>
      <p:sp>
        <p:nvSpPr>
          <p:cNvPr id="17411"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0BE853E8-1A18-4CCE-BBED-F0FF1A86547C}" type="slidenum">
              <a:rPr lang="en-GB" altLang="zh-CN" sz="1400" smtClean="0">
                <a:latin typeface="华文楷体"/>
                <a:ea typeface="华文楷体"/>
                <a:cs typeface="华文楷体"/>
              </a:rPr>
              <a:pPr fontAlgn="base">
                <a:spcBef>
                  <a:spcPct val="0"/>
                </a:spcBef>
                <a:spcAft>
                  <a:spcPct val="0"/>
                </a:spcAft>
              </a:pPr>
              <a:t>3</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074738" y="2643188"/>
            <a:ext cx="7169150" cy="1362075"/>
          </a:xfrm>
        </p:spPr>
        <p:txBody>
          <a:bodyPr/>
          <a:lstStyle/>
          <a:p>
            <a:pPr eaLnBrk="1" hangingPunct="1"/>
            <a:r>
              <a:rPr lang="zh-CN" altLang="en-US" sz="4400" cap="none" smtClean="0">
                <a:latin typeface="华文楷体"/>
                <a:ea typeface="华文楷体"/>
                <a:cs typeface="华文楷体"/>
              </a:rPr>
              <a:t>二、暴露婴儿的梅毒检测</a:t>
            </a:r>
            <a:endParaRPr lang="en-GB" sz="4400" cap="none" smtClean="0">
              <a:latin typeface="华文楷体"/>
              <a:ea typeface="华文楷体"/>
              <a:cs typeface="华文楷体"/>
            </a:endParaRPr>
          </a:p>
        </p:txBody>
      </p:sp>
      <p:sp>
        <p:nvSpPr>
          <p:cNvPr id="50179" name="Text Placeholder 4"/>
          <p:cNvSpPr>
            <a:spLocks noGrp="1"/>
          </p:cNvSpPr>
          <p:nvPr>
            <p:ph type="body" idx="1"/>
          </p:nvPr>
        </p:nvSpPr>
        <p:spPr>
          <a:xfrm>
            <a:off x="931863" y="1500188"/>
            <a:ext cx="7169150" cy="928687"/>
          </a:xfrm>
        </p:spPr>
        <p:txBody>
          <a:bodyPr/>
          <a:lstStyle/>
          <a:p>
            <a:pPr eaLnBrk="1" hangingPunct="1"/>
            <a:endParaRPr lang="en-GB" altLang="zh-CN" sz="4000" b="1" smtClean="0">
              <a:solidFill>
                <a:schemeClr val="tx1"/>
              </a:solidFill>
              <a:latin typeface="华文新魏"/>
              <a:ea typeface="华文新魏"/>
              <a:cs typeface="华文新魏"/>
            </a:endParaRPr>
          </a:p>
        </p:txBody>
      </p:sp>
      <p:sp>
        <p:nvSpPr>
          <p:cNvPr id="50180"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AFE18FA7-A766-435C-976F-83E474E38267}" type="slidenum">
              <a:rPr lang="en-GB" altLang="zh-CN" sz="1400" smtClean="0">
                <a:latin typeface="华文楷体"/>
                <a:ea typeface="华文楷体"/>
                <a:cs typeface="华文楷体"/>
              </a:rPr>
              <a:pPr fontAlgn="base">
                <a:spcBef>
                  <a:spcPct val="0"/>
                </a:spcBef>
                <a:spcAft>
                  <a:spcPct val="0"/>
                </a:spcAft>
              </a:pPr>
              <a:t>30</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p:cNvSpPr>
            <a:spLocks noGrp="1"/>
          </p:cNvSpPr>
          <p:nvPr>
            <p:ph type="title"/>
          </p:nvPr>
        </p:nvSpPr>
        <p:spPr>
          <a:xfrm>
            <a:off x="857250" y="285750"/>
            <a:ext cx="7686675" cy="796925"/>
          </a:xfrm>
        </p:spPr>
        <p:txBody>
          <a:bodyPr/>
          <a:lstStyle/>
          <a:p>
            <a:pPr eaLnBrk="1" hangingPunct="1"/>
            <a:r>
              <a:rPr lang="zh-CN" altLang="en-US" sz="3600" b="1" smtClean="0">
                <a:latin typeface="华文新魏"/>
                <a:ea typeface="华文新魏"/>
                <a:cs typeface="华文新魏"/>
              </a:rPr>
              <a:t>梅毒暴露婴儿先天梅毒检测</a:t>
            </a:r>
            <a:endParaRPr lang="en-GB" altLang="en-US" sz="3600" b="1" smtClean="0">
              <a:latin typeface="华文新魏"/>
              <a:ea typeface="华文新魏"/>
              <a:cs typeface="华文新魏"/>
            </a:endParaRPr>
          </a:p>
        </p:txBody>
      </p:sp>
      <p:sp>
        <p:nvSpPr>
          <p:cNvPr id="52226" name="Content Placeholder 2"/>
          <p:cNvSpPr>
            <a:spLocks noGrp="1"/>
          </p:cNvSpPr>
          <p:nvPr>
            <p:ph idx="1"/>
          </p:nvPr>
        </p:nvSpPr>
        <p:spPr>
          <a:xfrm>
            <a:off x="357188" y="1071563"/>
            <a:ext cx="8358187" cy="5257800"/>
          </a:xfrm>
        </p:spPr>
        <p:txBody>
          <a:bodyPr/>
          <a:lstStyle/>
          <a:p>
            <a:pPr marL="265113" indent="-265113" eaLnBrk="1" hangingPunct="1">
              <a:spcBef>
                <a:spcPct val="0"/>
              </a:spcBef>
              <a:buFont typeface="Arial" charset="0"/>
              <a:buNone/>
            </a:pPr>
            <a:r>
              <a:rPr lang="zh-CN" altLang="en-US" sz="3000" smtClean="0">
                <a:latin typeface="华文楷体"/>
                <a:ea typeface="华文楷体"/>
                <a:cs typeface="华文楷体"/>
              </a:rPr>
              <a:t>母体非梅毒螺旋体和梅毒螺旋体</a:t>
            </a:r>
            <a:r>
              <a:rPr lang="en-GB" altLang="zh-CN" sz="3000" smtClean="0">
                <a:latin typeface="华文楷体"/>
                <a:ea typeface="华文楷体"/>
                <a:cs typeface="华文楷体"/>
              </a:rPr>
              <a:t>IgG</a:t>
            </a:r>
            <a:r>
              <a:rPr lang="zh-CN" altLang="en-US" sz="3000" smtClean="0">
                <a:latin typeface="华文楷体"/>
                <a:ea typeface="华文楷体"/>
                <a:cs typeface="华文楷体"/>
              </a:rPr>
              <a:t>抗体可通过胎盘，所以应谨慎地对婴儿梅毒血清学试验结果进行解释</a:t>
            </a:r>
            <a:endParaRPr lang="en-GB" sz="3000" smtClean="0">
              <a:latin typeface="华文楷体"/>
              <a:ea typeface="华文楷体"/>
              <a:cs typeface="华文楷体"/>
            </a:endParaRPr>
          </a:p>
          <a:p>
            <a:pPr marL="265113" indent="-265113" eaLnBrk="1" hangingPunct="1">
              <a:spcBef>
                <a:spcPts val="1200"/>
              </a:spcBef>
              <a:buFont typeface="Arial" charset="0"/>
              <a:buNone/>
            </a:pPr>
            <a:r>
              <a:rPr lang="zh-CN" altLang="en-US" sz="3000" smtClean="0">
                <a:latin typeface="华文楷体"/>
                <a:ea typeface="华文楷体"/>
                <a:cs typeface="华文楷体"/>
              </a:rPr>
              <a:t>婴儿需要接受预防性治疗还是规范的抗梅毒治疗应根据：</a:t>
            </a:r>
            <a:endParaRPr lang="en-GB" sz="3000" smtClean="0">
              <a:latin typeface="华文楷体"/>
              <a:ea typeface="华文楷体"/>
              <a:cs typeface="华文楷体"/>
            </a:endParaRPr>
          </a:p>
          <a:p>
            <a:pPr marL="711200" lvl="2" indent="-347663" eaLnBrk="1" hangingPunct="1">
              <a:spcBef>
                <a:spcPts val="600"/>
              </a:spcBef>
              <a:buFont typeface="Calibri" pitchFamily="34" charset="0"/>
              <a:buAutoNum type="arabicPeriod"/>
            </a:pPr>
            <a:r>
              <a:rPr lang="zh-CN" altLang="en-US" sz="2600" smtClean="0">
                <a:latin typeface="华文楷体"/>
                <a:ea typeface="华文楷体"/>
                <a:cs typeface="华文楷体"/>
              </a:rPr>
              <a:t>母亲确诊梅毒感染</a:t>
            </a:r>
            <a:endParaRPr lang="en-GB" sz="2600" smtClean="0">
              <a:latin typeface="华文楷体"/>
              <a:ea typeface="华文楷体"/>
              <a:cs typeface="华文楷体"/>
            </a:endParaRPr>
          </a:p>
          <a:p>
            <a:pPr marL="711200" lvl="2" indent="-347663" eaLnBrk="1" hangingPunct="1">
              <a:spcBef>
                <a:spcPts val="600"/>
              </a:spcBef>
              <a:buFont typeface="Calibri" pitchFamily="34" charset="0"/>
              <a:buAutoNum type="arabicPeriod"/>
            </a:pPr>
            <a:r>
              <a:rPr lang="zh-CN" altLang="en-US" sz="2600" smtClean="0">
                <a:latin typeface="华文楷体"/>
                <a:ea typeface="华文楷体"/>
                <a:cs typeface="华文楷体"/>
              </a:rPr>
              <a:t>母亲治疗情况</a:t>
            </a:r>
            <a:endParaRPr lang="en-GB" sz="2600" smtClean="0">
              <a:latin typeface="华文楷体"/>
              <a:ea typeface="华文楷体"/>
              <a:cs typeface="华文楷体"/>
            </a:endParaRPr>
          </a:p>
          <a:p>
            <a:pPr marL="711200" lvl="2" indent="-347663" eaLnBrk="1" hangingPunct="1">
              <a:spcBef>
                <a:spcPts val="600"/>
              </a:spcBef>
              <a:buFont typeface="Calibri" pitchFamily="34" charset="0"/>
              <a:buAutoNum type="arabicPeriod"/>
            </a:pPr>
            <a:r>
              <a:rPr lang="zh-CN" altLang="en-US" sz="2600" smtClean="0">
                <a:latin typeface="华文楷体"/>
                <a:ea typeface="华文楷体"/>
                <a:cs typeface="华文楷体"/>
              </a:rPr>
              <a:t>婴儿梅毒感染的临床表现、实验室检查或</a:t>
            </a:r>
            <a:r>
              <a:rPr lang="en-US" altLang="zh-CN" sz="2600" smtClean="0">
                <a:latin typeface="华文楷体"/>
                <a:ea typeface="华文楷体"/>
                <a:cs typeface="华文楷体"/>
              </a:rPr>
              <a:t>x</a:t>
            </a:r>
            <a:r>
              <a:rPr lang="zh-CN" altLang="en-US" sz="2600" smtClean="0">
                <a:latin typeface="华文楷体"/>
                <a:ea typeface="华文楷体"/>
                <a:cs typeface="华文楷体"/>
              </a:rPr>
              <a:t>线检查结果</a:t>
            </a:r>
            <a:endParaRPr lang="en-GB" sz="2600" smtClean="0">
              <a:latin typeface="华文楷体"/>
              <a:ea typeface="华文楷体"/>
              <a:cs typeface="华文楷体"/>
            </a:endParaRPr>
          </a:p>
          <a:p>
            <a:pPr marL="711200" lvl="2" indent="-347663" eaLnBrk="1" hangingPunct="1">
              <a:spcBef>
                <a:spcPts val="600"/>
              </a:spcBef>
              <a:buFont typeface="Calibri" pitchFamily="34" charset="0"/>
              <a:buAutoNum type="arabicPeriod"/>
            </a:pPr>
            <a:r>
              <a:rPr lang="zh-CN" altLang="en-US" sz="2600" smtClean="0">
                <a:latin typeface="华文楷体"/>
                <a:ea typeface="华文楷体"/>
                <a:cs typeface="华文楷体"/>
              </a:rPr>
              <a:t>母亲及婴儿非梅毒螺旋体抗原血清学试验滴度水平的比较</a:t>
            </a:r>
            <a:r>
              <a:rPr lang="zh-CN" altLang="en-US" sz="2200" smtClean="0">
                <a:latin typeface="华文楷体"/>
                <a:ea typeface="华文楷体"/>
                <a:cs typeface="华文楷体"/>
              </a:rPr>
              <a:t>（尽可能在同一个实验室使用相同的试验方法）</a:t>
            </a:r>
            <a:endParaRPr lang="en-GB" sz="2200" smtClean="0">
              <a:latin typeface="华文楷体"/>
              <a:ea typeface="华文楷体"/>
              <a:cs typeface="华文楷体"/>
            </a:endParaRPr>
          </a:p>
        </p:txBody>
      </p:sp>
      <p:sp>
        <p:nvSpPr>
          <p:cNvPr id="52227"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84B2F429-2088-4B70-A702-CB6C1EDE3BAF}" type="slidenum">
              <a:rPr lang="en-GB" altLang="zh-CN" sz="1400" smtClean="0">
                <a:latin typeface="华文楷体"/>
                <a:ea typeface="华文楷体"/>
                <a:cs typeface="华文楷体"/>
              </a:rPr>
              <a:pPr fontAlgn="base">
                <a:spcBef>
                  <a:spcPct val="0"/>
                </a:spcBef>
                <a:spcAft>
                  <a:spcPct val="0"/>
                </a:spcAft>
              </a:pPr>
              <a:t>31</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2"/>
          <p:cNvSpPr>
            <a:spLocks noGrp="1"/>
          </p:cNvSpPr>
          <p:nvPr>
            <p:ph type="title"/>
          </p:nvPr>
        </p:nvSpPr>
        <p:spPr>
          <a:xfrm>
            <a:off x="1285875" y="285750"/>
            <a:ext cx="6643688" cy="725488"/>
          </a:xfrm>
        </p:spPr>
        <p:txBody>
          <a:bodyPr/>
          <a:lstStyle/>
          <a:p>
            <a:pPr eaLnBrk="1" hangingPunct="1"/>
            <a:r>
              <a:rPr lang="zh-CN" altLang="en-US" sz="3600" b="1" smtClean="0">
                <a:latin typeface="华文新魏"/>
                <a:ea typeface="华文新魏"/>
                <a:cs typeface="华文新魏"/>
              </a:rPr>
              <a:t>先天梅毒的诊断</a:t>
            </a:r>
            <a:endParaRPr lang="en-GB" altLang="en-US" sz="3600" b="1" smtClean="0">
              <a:latin typeface="华文新魏"/>
              <a:ea typeface="华文新魏"/>
              <a:cs typeface="华文新魏"/>
            </a:endParaRPr>
          </a:p>
        </p:txBody>
      </p:sp>
      <p:sp>
        <p:nvSpPr>
          <p:cNvPr id="54274" name="Content Placeholder 3"/>
          <p:cNvSpPr>
            <a:spLocks noGrp="1"/>
          </p:cNvSpPr>
          <p:nvPr>
            <p:ph idx="1"/>
          </p:nvPr>
        </p:nvSpPr>
        <p:spPr>
          <a:xfrm>
            <a:off x="285750" y="1071563"/>
            <a:ext cx="8643938" cy="4946650"/>
          </a:xfrm>
        </p:spPr>
        <p:txBody>
          <a:bodyPr/>
          <a:lstStyle/>
          <a:p>
            <a:pPr eaLnBrk="1" hangingPunct="1">
              <a:buFont typeface="Arial" charset="0"/>
              <a:buNone/>
            </a:pPr>
            <a:r>
              <a:rPr lang="zh-CN" altLang="en-US" b="1" smtClean="0">
                <a:latin typeface="华文楷体"/>
                <a:ea typeface="华文楷体"/>
                <a:cs typeface="华文楷体"/>
              </a:rPr>
              <a:t>先天梅毒的诊断标准：</a:t>
            </a:r>
            <a:endParaRPr lang="en-US" b="1" smtClean="0">
              <a:latin typeface="华文楷体"/>
              <a:ea typeface="华文楷体"/>
              <a:cs typeface="华文楷体"/>
            </a:endParaRPr>
          </a:p>
          <a:p>
            <a:pPr eaLnBrk="1" hangingPunct="1">
              <a:buFont typeface="Arial" charset="0"/>
              <a:buNone/>
            </a:pPr>
            <a:r>
              <a:rPr lang="zh-CN" altLang="en-US" smtClean="0">
                <a:latin typeface="华文楷体"/>
                <a:ea typeface="华文楷体"/>
                <a:cs typeface="华文楷体"/>
              </a:rPr>
              <a:t>梅毒暴露婴儿具有以下条件之一：</a:t>
            </a:r>
            <a:r>
              <a:rPr lang="en-US" smtClean="0">
                <a:latin typeface="华文楷体"/>
                <a:ea typeface="华文楷体"/>
                <a:cs typeface="华文楷体"/>
              </a:rPr>
              <a:t> </a:t>
            </a:r>
            <a:endParaRPr lang="en-GB" smtClean="0">
              <a:latin typeface="华文楷体"/>
              <a:ea typeface="华文楷体"/>
              <a:cs typeface="华文楷体"/>
            </a:endParaRPr>
          </a:p>
          <a:p>
            <a:pPr marL="711200" lvl="1" indent="-347663" eaLnBrk="1" hangingPunct="1">
              <a:buFont typeface="Calibri" pitchFamily="34" charset="0"/>
              <a:buAutoNum type="arabicPeriod"/>
            </a:pPr>
            <a:r>
              <a:rPr lang="zh-CN" altLang="en-US" sz="2600" smtClean="0">
                <a:latin typeface="华文楷体"/>
                <a:ea typeface="华文楷体"/>
                <a:cs typeface="华文楷体"/>
              </a:rPr>
              <a:t>任何先天梅毒临床表现</a:t>
            </a:r>
            <a:endParaRPr lang="en-GB" sz="2600" smtClean="0">
              <a:latin typeface="华文楷体"/>
              <a:ea typeface="华文楷体"/>
              <a:cs typeface="华文楷体"/>
            </a:endParaRPr>
          </a:p>
          <a:p>
            <a:pPr marL="711200" lvl="1" indent="-347663" eaLnBrk="1" hangingPunct="1">
              <a:buFont typeface="Calibri" pitchFamily="34" charset="0"/>
              <a:buAutoNum type="arabicPeriod"/>
            </a:pPr>
            <a:r>
              <a:rPr lang="zh-CN" altLang="en-US" sz="2600" smtClean="0">
                <a:latin typeface="华文楷体"/>
                <a:ea typeface="华文楷体"/>
                <a:cs typeface="华文楷体"/>
              </a:rPr>
              <a:t>暗视野显微镜检梅毒螺旋体阳性（</a:t>
            </a:r>
            <a:r>
              <a:rPr lang="en-US" altLang="zh-CN" sz="2600" smtClean="0">
                <a:latin typeface="华文楷体"/>
                <a:ea typeface="华文楷体"/>
                <a:cs typeface="华文楷体"/>
              </a:rPr>
              <a:t>+</a:t>
            </a:r>
            <a:r>
              <a:rPr lang="zh-CN" altLang="en-US" sz="2600" smtClean="0">
                <a:latin typeface="华文楷体"/>
                <a:ea typeface="华文楷体"/>
                <a:cs typeface="华文楷体"/>
              </a:rPr>
              <a:t>）</a:t>
            </a:r>
            <a:endParaRPr lang="en-GB" sz="2600" i="1" smtClean="0">
              <a:latin typeface="华文楷体"/>
              <a:ea typeface="华文楷体"/>
              <a:cs typeface="华文楷体"/>
            </a:endParaRPr>
          </a:p>
          <a:p>
            <a:pPr marL="711200" lvl="1" indent="-347663" eaLnBrk="1" hangingPunct="1">
              <a:buFont typeface="Calibri" pitchFamily="34" charset="0"/>
              <a:buAutoNum type="arabicPeriod"/>
            </a:pPr>
            <a:r>
              <a:rPr lang="zh-CN" altLang="en-US" sz="2600" smtClean="0">
                <a:latin typeface="华文楷体"/>
                <a:ea typeface="华文楷体"/>
                <a:cs typeface="华文楷体"/>
              </a:rPr>
              <a:t>梅毒螺旋体</a:t>
            </a:r>
            <a:r>
              <a:rPr lang="en-US" altLang="zh-CN" sz="2600" smtClean="0">
                <a:latin typeface="华文楷体"/>
                <a:ea typeface="华文楷体"/>
                <a:cs typeface="华文楷体"/>
              </a:rPr>
              <a:t>IgM</a:t>
            </a:r>
            <a:r>
              <a:rPr lang="zh-CN" altLang="en-US" sz="2600" smtClean="0">
                <a:latin typeface="华文楷体"/>
                <a:ea typeface="华文楷体"/>
                <a:cs typeface="华文楷体"/>
              </a:rPr>
              <a:t>抗体阳性</a:t>
            </a:r>
            <a:r>
              <a:rPr lang="en-US" sz="2600" smtClean="0">
                <a:latin typeface="华文楷体"/>
                <a:ea typeface="华文楷体"/>
                <a:cs typeface="华文楷体"/>
              </a:rPr>
              <a:t>*</a:t>
            </a:r>
          </a:p>
          <a:p>
            <a:pPr marL="711200" lvl="1" indent="-347663" eaLnBrk="1" hangingPunct="1">
              <a:buFont typeface="Calibri" pitchFamily="34" charset="0"/>
              <a:buAutoNum type="arabicPeriod"/>
            </a:pPr>
            <a:r>
              <a:rPr lang="en-US" altLang="zh-CN" sz="2600" smtClean="0">
                <a:latin typeface="华文楷体"/>
                <a:ea typeface="华文楷体"/>
                <a:cs typeface="华文楷体"/>
              </a:rPr>
              <a:t>RPR/TRUST</a:t>
            </a:r>
            <a:r>
              <a:rPr lang="zh-CN" altLang="en-US" sz="2600" smtClean="0">
                <a:latin typeface="华文楷体"/>
                <a:ea typeface="华文楷体"/>
                <a:cs typeface="华文楷体"/>
              </a:rPr>
              <a:t>检测阳性，滴度比母亲分娩前最近一次滴度高</a:t>
            </a:r>
            <a:r>
              <a:rPr lang="en-US" altLang="zh-CN" sz="2600" smtClean="0">
                <a:latin typeface="华文楷体"/>
                <a:ea typeface="华文楷体"/>
                <a:cs typeface="华文楷体"/>
              </a:rPr>
              <a:t>4</a:t>
            </a:r>
            <a:r>
              <a:rPr lang="zh-CN" altLang="en-US" sz="2600" smtClean="0">
                <a:latin typeface="华文楷体"/>
                <a:ea typeface="华文楷体"/>
                <a:cs typeface="华文楷体"/>
              </a:rPr>
              <a:t>倍及以上</a:t>
            </a:r>
            <a:endParaRPr lang="en-GB" sz="2600" smtClean="0">
              <a:latin typeface="华文楷体"/>
              <a:ea typeface="华文楷体"/>
              <a:cs typeface="华文楷体"/>
            </a:endParaRPr>
          </a:p>
          <a:p>
            <a:pPr marL="711200" lvl="1" indent="-347663" eaLnBrk="1" hangingPunct="1">
              <a:buFont typeface="Calibri" pitchFamily="34" charset="0"/>
              <a:buAutoNum type="arabicPeriod"/>
            </a:pPr>
            <a:r>
              <a:rPr lang="en-US" altLang="zh-CN" sz="2600" smtClean="0">
                <a:latin typeface="华文楷体"/>
                <a:ea typeface="华文楷体"/>
                <a:cs typeface="华文楷体"/>
              </a:rPr>
              <a:t>RPR/TRUST</a:t>
            </a:r>
            <a:r>
              <a:rPr lang="zh-CN" altLang="en-US" sz="2600" smtClean="0">
                <a:latin typeface="华文楷体"/>
                <a:ea typeface="华文楷体"/>
                <a:cs typeface="华文楷体"/>
              </a:rPr>
              <a:t>监测随访中，任何一次滴度不下降或反而上升</a:t>
            </a:r>
            <a:endParaRPr lang="en-US" sz="2600" smtClean="0">
              <a:latin typeface="华文楷体"/>
              <a:ea typeface="华文楷体"/>
              <a:cs typeface="华文楷体"/>
            </a:endParaRPr>
          </a:p>
          <a:p>
            <a:pPr marL="711200" lvl="1" indent="-347663" eaLnBrk="1" hangingPunct="1">
              <a:buFont typeface="Calibri" pitchFamily="34" charset="0"/>
              <a:buAutoNum type="arabicPeriod"/>
            </a:pPr>
            <a:r>
              <a:rPr lang="zh-CN" altLang="en-US" sz="2600" smtClean="0">
                <a:latin typeface="华文楷体"/>
                <a:ea typeface="华文楷体"/>
                <a:cs typeface="华文楷体"/>
              </a:rPr>
              <a:t>满</a:t>
            </a:r>
            <a:r>
              <a:rPr lang="en-US" altLang="zh-CN" sz="2600" smtClean="0">
                <a:latin typeface="华文楷体"/>
                <a:ea typeface="华文楷体"/>
                <a:cs typeface="华文楷体"/>
              </a:rPr>
              <a:t>18</a:t>
            </a:r>
            <a:r>
              <a:rPr lang="zh-CN" altLang="en-US" sz="2600" smtClean="0">
                <a:latin typeface="华文楷体"/>
                <a:ea typeface="华文楷体"/>
                <a:cs typeface="华文楷体"/>
              </a:rPr>
              <a:t>月龄后，</a:t>
            </a:r>
            <a:r>
              <a:rPr lang="en-US" altLang="zh-CN" sz="2600" smtClean="0">
                <a:latin typeface="华文楷体"/>
                <a:ea typeface="华文楷体"/>
                <a:cs typeface="华文楷体"/>
              </a:rPr>
              <a:t>TPPA</a:t>
            </a:r>
            <a:r>
              <a:rPr lang="zh-CN" altLang="en-US" sz="2600" smtClean="0">
                <a:latin typeface="华文楷体"/>
                <a:ea typeface="华文楷体"/>
                <a:cs typeface="华文楷体"/>
              </a:rPr>
              <a:t>检测阳性</a:t>
            </a:r>
            <a:endParaRPr lang="en-GB" smtClean="0">
              <a:latin typeface="华文楷体"/>
              <a:ea typeface="华文楷体"/>
              <a:cs typeface="华文楷体"/>
            </a:endParaRPr>
          </a:p>
        </p:txBody>
      </p:sp>
      <p:sp>
        <p:nvSpPr>
          <p:cNvPr id="54275" name="TextBox 4"/>
          <p:cNvSpPr txBox="1">
            <a:spLocks noChangeArrowheads="1"/>
          </p:cNvSpPr>
          <p:nvPr/>
        </p:nvSpPr>
        <p:spPr bwMode="auto">
          <a:xfrm>
            <a:off x="571500" y="6072188"/>
            <a:ext cx="7929563" cy="369887"/>
          </a:xfrm>
          <a:prstGeom prst="rect">
            <a:avLst/>
          </a:prstGeom>
          <a:noFill/>
          <a:ln w="9525">
            <a:noFill/>
            <a:miter lim="800000"/>
            <a:headEnd/>
            <a:tailEnd/>
          </a:ln>
        </p:spPr>
        <p:txBody>
          <a:bodyPr>
            <a:spAutoFit/>
          </a:bodyPr>
          <a:lstStyle/>
          <a:p>
            <a:pPr>
              <a:tabLst>
                <a:tab pos="174625" algn="l"/>
              </a:tabLst>
            </a:pPr>
            <a:r>
              <a:rPr lang="de-DE" altLang="zh-CN">
                <a:latin typeface="华文楷体"/>
                <a:ea typeface="华文楷体"/>
                <a:cs typeface="华文楷体"/>
              </a:rPr>
              <a:t>* IgM</a:t>
            </a:r>
            <a:r>
              <a:rPr lang="zh-CN" altLang="en-US">
                <a:latin typeface="华文楷体"/>
                <a:ea typeface="华文楷体"/>
                <a:cs typeface="华文楷体"/>
              </a:rPr>
              <a:t>抗体反映近期感染，可帮助鉴别婴儿先天梅毒，但我国尚不能广泛开展</a:t>
            </a:r>
            <a:endParaRPr lang="en-GB">
              <a:latin typeface="华文楷体"/>
              <a:ea typeface="华文楷体"/>
              <a:cs typeface="华文楷体"/>
            </a:endParaRPr>
          </a:p>
        </p:txBody>
      </p:sp>
      <p:sp>
        <p:nvSpPr>
          <p:cNvPr id="54276"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E189E795-C16F-4BEC-A54A-33B0B055BC91}" type="slidenum">
              <a:rPr lang="en-GB" altLang="zh-CN" sz="1400" smtClean="0">
                <a:latin typeface="华文楷体"/>
                <a:ea typeface="华文楷体"/>
                <a:cs typeface="华文楷体"/>
              </a:rPr>
              <a:pPr fontAlgn="base">
                <a:spcBef>
                  <a:spcPct val="0"/>
                </a:spcBef>
                <a:spcAft>
                  <a:spcPct val="0"/>
                </a:spcAft>
              </a:pPr>
              <a:t>32</a:t>
            </a:fld>
            <a:endParaRPr lang="en-GB" altLang="zh-CN" sz="1400" smtClean="0">
              <a:latin typeface="华文楷体"/>
              <a:ea typeface="华文楷体"/>
              <a:cs typeface="华文楷体"/>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pPr eaLnBrk="1" hangingPunct="1"/>
            <a:r>
              <a:rPr lang="zh-CN" altLang="en-US" sz="3600" b="1" smtClean="0">
                <a:latin typeface="华文新魏"/>
                <a:ea typeface="华文新魏"/>
                <a:cs typeface="华文新魏"/>
              </a:rPr>
              <a:t>梅毒暴露婴儿的评估</a:t>
            </a:r>
            <a:endParaRPr lang="en-GB" altLang="en-US" sz="3600" b="1" smtClean="0">
              <a:latin typeface="华文新魏"/>
              <a:ea typeface="华文新魏"/>
              <a:cs typeface="华文新魏"/>
            </a:endParaRPr>
          </a:p>
        </p:txBody>
      </p:sp>
      <p:sp>
        <p:nvSpPr>
          <p:cNvPr id="56322" name="Content Placeholder 2"/>
          <p:cNvSpPr>
            <a:spLocks noGrp="1"/>
          </p:cNvSpPr>
          <p:nvPr>
            <p:ph idx="1"/>
          </p:nvPr>
        </p:nvSpPr>
        <p:spPr>
          <a:xfrm>
            <a:off x="571500" y="1500188"/>
            <a:ext cx="8115300" cy="4659312"/>
          </a:xfrm>
        </p:spPr>
        <p:txBody>
          <a:bodyPr/>
          <a:lstStyle/>
          <a:p>
            <a:pPr marL="265113" indent="-265113" eaLnBrk="1" hangingPunct="1">
              <a:lnSpc>
                <a:spcPct val="114000"/>
              </a:lnSpc>
              <a:buFont typeface="Arial" charset="0"/>
              <a:buNone/>
            </a:pPr>
            <a:r>
              <a:rPr lang="zh-CN" altLang="en-US" smtClean="0">
                <a:latin typeface="华文楷体"/>
                <a:ea typeface="华文楷体"/>
                <a:cs typeface="华文楷体"/>
              </a:rPr>
              <a:t>梅毒暴露婴儿：</a:t>
            </a:r>
            <a:endParaRPr lang="en-GB" smtClean="0">
              <a:latin typeface="华文楷体"/>
              <a:ea typeface="华文楷体"/>
              <a:cs typeface="华文楷体"/>
            </a:endParaRPr>
          </a:p>
          <a:p>
            <a:pPr marL="711200" lvl="1" indent="-446088" eaLnBrk="1" hangingPunct="1">
              <a:lnSpc>
                <a:spcPct val="114000"/>
              </a:lnSpc>
              <a:spcBef>
                <a:spcPts val="600"/>
              </a:spcBef>
              <a:buFont typeface="Calibri" pitchFamily="34" charset="0"/>
              <a:buAutoNum type="arabicPeriod"/>
            </a:pPr>
            <a:r>
              <a:rPr lang="zh-CN" altLang="en-US" sz="2600" smtClean="0">
                <a:latin typeface="华文楷体"/>
                <a:ea typeface="华文楷体"/>
                <a:cs typeface="华文楷体"/>
              </a:rPr>
              <a:t>婴儿</a:t>
            </a:r>
            <a:r>
              <a:rPr lang="en-GB" altLang="zh-CN" sz="2600" smtClean="0">
                <a:latin typeface="华文楷体"/>
                <a:ea typeface="华文楷体"/>
                <a:cs typeface="华文楷体"/>
              </a:rPr>
              <a:t>RPR</a:t>
            </a:r>
            <a:r>
              <a:rPr lang="zh-CN" altLang="en-US" sz="2600" smtClean="0">
                <a:latin typeface="华文楷体"/>
                <a:ea typeface="华文楷体"/>
                <a:cs typeface="华文楷体"/>
              </a:rPr>
              <a:t>检测</a:t>
            </a:r>
            <a:endParaRPr lang="en-US" altLang="zh-CN" sz="2600" smtClean="0">
              <a:latin typeface="华文楷体"/>
              <a:ea typeface="华文楷体"/>
              <a:cs typeface="华文楷体"/>
            </a:endParaRPr>
          </a:p>
          <a:p>
            <a:pPr marL="711200" lvl="1" indent="-446088" eaLnBrk="1" hangingPunct="1">
              <a:lnSpc>
                <a:spcPct val="114000"/>
              </a:lnSpc>
              <a:spcBef>
                <a:spcPts val="600"/>
              </a:spcBef>
              <a:buFont typeface="Arial" charset="0"/>
              <a:buNone/>
            </a:pPr>
            <a:r>
              <a:rPr lang="zh-CN" altLang="en-US" sz="2600" smtClean="0">
                <a:latin typeface="华文楷体"/>
                <a:ea typeface="华文楷体"/>
                <a:cs typeface="华文楷体"/>
              </a:rPr>
              <a:t>婴儿</a:t>
            </a:r>
            <a:r>
              <a:rPr lang="en-GB" altLang="zh-CN" sz="2600" smtClean="0">
                <a:latin typeface="华文楷体"/>
                <a:ea typeface="华文楷体"/>
                <a:cs typeface="华文楷体"/>
              </a:rPr>
              <a:t>RPR</a:t>
            </a:r>
            <a:r>
              <a:rPr lang="zh-CN" altLang="en-US" sz="2600" smtClean="0">
                <a:latin typeface="华文楷体"/>
                <a:ea typeface="华文楷体"/>
                <a:cs typeface="华文楷体"/>
              </a:rPr>
              <a:t>检测</a:t>
            </a:r>
            <a:r>
              <a:rPr lang="zh-CN" altLang="en-US" sz="2600" b="1" smtClean="0">
                <a:latin typeface="华文楷体"/>
                <a:ea typeface="华文楷体"/>
                <a:cs typeface="华文楷体"/>
              </a:rPr>
              <a:t>不能使用脐带血</a:t>
            </a:r>
            <a:r>
              <a:rPr lang="zh-CN" altLang="en-US" sz="2600" smtClean="0">
                <a:latin typeface="华文楷体"/>
                <a:ea typeface="华文楷体"/>
                <a:cs typeface="华文楷体"/>
              </a:rPr>
              <a:t>，因其易被母体血液污染，从而出现假阳性结果</a:t>
            </a:r>
            <a:endParaRPr lang="en-GB" sz="2600" smtClean="0">
              <a:latin typeface="华文楷体"/>
              <a:ea typeface="华文楷体"/>
              <a:cs typeface="华文楷体"/>
            </a:endParaRPr>
          </a:p>
          <a:p>
            <a:pPr marL="711200" lvl="1" indent="-446088" eaLnBrk="1" hangingPunct="1">
              <a:lnSpc>
                <a:spcPct val="114000"/>
              </a:lnSpc>
              <a:spcBef>
                <a:spcPts val="600"/>
              </a:spcBef>
              <a:buFont typeface="Calibri" pitchFamily="34" charset="0"/>
              <a:buAutoNum type="arabicPeriod" startAt="2"/>
            </a:pPr>
            <a:r>
              <a:rPr lang="zh-CN" altLang="en-US" sz="2600" smtClean="0">
                <a:latin typeface="华文楷体"/>
                <a:ea typeface="华文楷体"/>
                <a:cs typeface="华文楷体"/>
              </a:rPr>
              <a:t>检查先天梅毒临床表现：</a:t>
            </a:r>
            <a:endParaRPr lang="en-US" altLang="zh-CN" sz="2600" smtClean="0">
              <a:latin typeface="华文楷体"/>
              <a:ea typeface="华文楷体"/>
              <a:cs typeface="华文楷体"/>
            </a:endParaRPr>
          </a:p>
          <a:p>
            <a:pPr marL="711200" lvl="1" indent="-446088" eaLnBrk="1" hangingPunct="1">
              <a:lnSpc>
                <a:spcPct val="114000"/>
              </a:lnSpc>
              <a:spcBef>
                <a:spcPts val="600"/>
              </a:spcBef>
              <a:buFont typeface="Arial" charset="0"/>
              <a:buNone/>
            </a:pPr>
            <a:r>
              <a:rPr lang="zh-CN" altLang="en-US" sz="2600" smtClean="0">
                <a:latin typeface="华文楷体"/>
                <a:ea typeface="华文楷体"/>
                <a:cs typeface="华文楷体"/>
              </a:rPr>
              <a:t>非免疫性水肿、黄疸、肝脾大、鼻炎、皮疹、末端肢体假性麻痹</a:t>
            </a:r>
            <a:endParaRPr lang="en-GB" sz="2600" smtClean="0">
              <a:latin typeface="华文楷体"/>
              <a:ea typeface="华文楷体"/>
              <a:cs typeface="华文楷体"/>
            </a:endParaRPr>
          </a:p>
          <a:p>
            <a:pPr marL="711200" lvl="1" indent="-446088" eaLnBrk="1" hangingPunct="1">
              <a:lnSpc>
                <a:spcPct val="114000"/>
              </a:lnSpc>
              <a:spcBef>
                <a:spcPts val="600"/>
              </a:spcBef>
              <a:buFont typeface="Calibri" pitchFamily="34" charset="0"/>
              <a:buAutoNum type="arabicPeriod" startAt="3"/>
            </a:pPr>
            <a:r>
              <a:rPr lang="zh-CN" altLang="en-US" sz="2600" smtClean="0">
                <a:latin typeface="华文楷体"/>
                <a:ea typeface="华文楷体"/>
                <a:cs typeface="华文楷体"/>
              </a:rPr>
              <a:t>对可疑病灶或体液进行暗视野显微镜检查</a:t>
            </a:r>
            <a:endParaRPr lang="en-GB" sz="2600" smtClean="0">
              <a:latin typeface="华文楷体"/>
              <a:ea typeface="华文楷体"/>
              <a:cs typeface="华文楷体"/>
            </a:endParaRPr>
          </a:p>
        </p:txBody>
      </p:sp>
      <p:sp>
        <p:nvSpPr>
          <p:cNvPr id="5632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6C05BA78-34E0-4667-95B7-F99D15AB3E83}" type="slidenum">
              <a:rPr lang="en-GB" altLang="zh-CN" sz="1400" smtClean="0">
                <a:latin typeface="华文楷体"/>
                <a:ea typeface="华文楷体"/>
                <a:cs typeface="华文楷体"/>
              </a:rPr>
              <a:pPr fontAlgn="base">
                <a:spcBef>
                  <a:spcPct val="0"/>
                </a:spcBef>
                <a:spcAft>
                  <a:spcPct val="0"/>
                </a:spcAft>
              </a:pPr>
              <a:t>33</a:t>
            </a:fld>
            <a:endParaRPr lang="en-GB" altLang="zh-CN" sz="1400" smtClean="0">
              <a:latin typeface="华文楷体"/>
              <a:ea typeface="华文楷体"/>
              <a:cs typeface="华文楷体"/>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标题 1"/>
          <p:cNvSpPr>
            <a:spLocks noGrp="1"/>
          </p:cNvSpPr>
          <p:nvPr>
            <p:ph type="title"/>
          </p:nvPr>
        </p:nvSpPr>
        <p:spPr>
          <a:xfrm>
            <a:off x="457200" y="274638"/>
            <a:ext cx="8229600" cy="868362"/>
          </a:xfrm>
        </p:spPr>
        <p:txBody>
          <a:bodyPr/>
          <a:lstStyle/>
          <a:p>
            <a:pPr eaLnBrk="1" hangingPunct="1"/>
            <a:r>
              <a:rPr lang="zh-CN" altLang="en-US" sz="3600" b="1" smtClean="0">
                <a:latin typeface="华文新魏"/>
                <a:ea typeface="华文新魏"/>
                <a:cs typeface="华文新魏"/>
              </a:rPr>
              <a:t>先天梅毒检测流程</a:t>
            </a:r>
            <a:r>
              <a:rPr lang="en-GB" altLang="zh-CN" sz="3600" b="1" smtClean="0">
                <a:latin typeface="华文新魏"/>
                <a:ea typeface="华文新魏"/>
                <a:cs typeface="华文新魏"/>
              </a:rPr>
              <a:t> </a:t>
            </a:r>
            <a:endParaRPr lang="zh-CN" altLang="en-US" sz="3600" b="1" smtClean="0">
              <a:latin typeface="华文新魏"/>
              <a:ea typeface="华文新魏"/>
              <a:cs typeface="华文新魏"/>
            </a:endParaRPr>
          </a:p>
        </p:txBody>
      </p:sp>
      <p:sp>
        <p:nvSpPr>
          <p:cNvPr id="57348" name="Text Box 2"/>
          <p:cNvSpPr txBox="1">
            <a:spLocks noChangeArrowheads="1"/>
          </p:cNvSpPr>
          <p:nvPr/>
        </p:nvSpPr>
        <p:spPr bwMode="auto">
          <a:xfrm>
            <a:off x="3371850" y="3698875"/>
            <a:ext cx="2466975" cy="1012825"/>
          </a:xfrm>
          <a:prstGeom prst="rect">
            <a:avLst/>
          </a:prstGeom>
          <a:solidFill>
            <a:srgbClr val="FFFF00"/>
          </a:solidFill>
          <a:ln w="25400">
            <a:solidFill>
              <a:srgbClr val="002060"/>
            </a:solidFill>
            <a:miter lim="800000"/>
            <a:headEnd/>
            <a:tailEnd/>
          </a:ln>
        </p:spPr>
        <p:txBody>
          <a:bodyPr lIns="36000" tIns="36000" rIns="36000" bIns="36000" anchor="ctr">
            <a:spAutoFit/>
          </a:bodyPr>
          <a:lstStyle/>
          <a:p>
            <a:pPr algn="ctr"/>
            <a:r>
              <a:rPr lang="zh-CN" altLang="en-US" sz="2000">
                <a:latin typeface="华文楷体"/>
                <a:ea typeface="华文楷体"/>
                <a:cs typeface="华文楷体"/>
              </a:rPr>
              <a:t>婴儿非梅毒螺旋体抗原血清学试验定量检测</a:t>
            </a:r>
            <a:endParaRPr lang="en-GB" sz="2000">
              <a:latin typeface="华文楷体"/>
              <a:ea typeface="华文楷体"/>
              <a:cs typeface="华文楷体"/>
            </a:endParaRPr>
          </a:p>
        </p:txBody>
      </p:sp>
      <p:sp>
        <p:nvSpPr>
          <p:cNvPr id="3" name="Text Box 2"/>
          <p:cNvSpPr txBox="1">
            <a:spLocks noChangeArrowheads="1"/>
          </p:cNvSpPr>
          <p:nvPr/>
        </p:nvSpPr>
        <p:spPr bwMode="auto">
          <a:xfrm>
            <a:off x="3371850" y="1484313"/>
            <a:ext cx="2339975" cy="403225"/>
          </a:xfrm>
          <a:prstGeom prst="rect">
            <a:avLst/>
          </a:prstGeom>
          <a:solidFill>
            <a:schemeClr val="tx2">
              <a:lumMod val="20000"/>
              <a:lumOff val="80000"/>
            </a:schemeClr>
          </a:solidFill>
          <a:ln w="25400">
            <a:solidFill>
              <a:srgbClr val="002060"/>
            </a:solidFill>
            <a:miter lim="800000"/>
            <a:headEnd/>
            <a:tailEnd/>
          </a:ln>
        </p:spPr>
        <p:txBody>
          <a:bodyPr lIns="36000" tIns="36000" rIns="36000" bIns="36000" anchor="ctr">
            <a:spAutoFit/>
          </a:bodyPr>
          <a:lstStyle/>
          <a:p>
            <a:pPr algn="ctr" fontAlgn="auto">
              <a:spcBef>
                <a:spcPts val="0"/>
              </a:spcBef>
              <a:spcAft>
                <a:spcPts val="0"/>
              </a:spcAft>
              <a:defRPr/>
            </a:pPr>
            <a:r>
              <a:rPr lang="zh-CN" altLang="en-US" sz="2000" dirty="0">
                <a:latin typeface="华文楷体" pitchFamily="2" charset="-122"/>
                <a:ea typeface="华文楷体" pitchFamily="2" charset="-122"/>
              </a:rPr>
              <a:t>梅毒暴露婴儿</a:t>
            </a:r>
            <a:endParaRPr lang="en-GB" sz="2000" dirty="0">
              <a:latin typeface="华文楷体" pitchFamily="2" charset="-122"/>
              <a:ea typeface="华文楷体" pitchFamily="2" charset="-122"/>
            </a:endParaRPr>
          </a:p>
        </p:txBody>
      </p:sp>
      <p:sp>
        <p:nvSpPr>
          <p:cNvPr id="57351" name="Text Box 2"/>
          <p:cNvSpPr txBox="1">
            <a:spLocks noChangeArrowheads="1"/>
          </p:cNvSpPr>
          <p:nvPr/>
        </p:nvSpPr>
        <p:spPr bwMode="auto">
          <a:xfrm>
            <a:off x="684213" y="2938463"/>
            <a:ext cx="2195512" cy="1500187"/>
          </a:xfrm>
          <a:prstGeom prst="rect">
            <a:avLst/>
          </a:prstGeom>
          <a:solidFill>
            <a:srgbClr val="FFFF00"/>
          </a:solidFill>
          <a:ln w="25400">
            <a:solidFill>
              <a:srgbClr val="002060"/>
            </a:solidFill>
            <a:miter lim="800000"/>
            <a:headEnd/>
            <a:tailEnd/>
          </a:ln>
        </p:spPr>
        <p:txBody>
          <a:bodyPr lIns="36000" tIns="36000" rIns="36000" bIns="36000" anchor="ctr">
            <a:spAutoFit/>
          </a:bodyPr>
          <a:lstStyle/>
          <a:p>
            <a:pPr algn="ctr"/>
            <a:r>
              <a:rPr lang="zh-CN" altLang="en-US" sz="2000">
                <a:latin typeface="华文楷体"/>
                <a:ea typeface="华文楷体"/>
                <a:cs typeface="华文楷体"/>
              </a:rPr>
              <a:t>母亲、婴儿非梅毒螺旋体抗原血清学试验定量检测</a:t>
            </a:r>
            <a:endParaRPr lang="en-US" altLang="zh-CN" sz="2000">
              <a:latin typeface="华文楷体"/>
              <a:ea typeface="华文楷体"/>
              <a:cs typeface="华文楷体"/>
            </a:endParaRPr>
          </a:p>
          <a:p>
            <a:pPr algn="ctr"/>
            <a:r>
              <a:rPr lang="zh-CN" altLang="en-US" sz="2000">
                <a:latin typeface="华文楷体"/>
                <a:ea typeface="华文楷体"/>
                <a:cs typeface="华文楷体"/>
              </a:rPr>
              <a:t>（</a:t>
            </a:r>
            <a:r>
              <a:rPr lang="zh-CN" altLang="en-US" sz="1200">
                <a:solidFill>
                  <a:srgbClr val="FF0000"/>
                </a:solidFill>
                <a:latin typeface="华文楷体"/>
                <a:ea typeface="华文楷体"/>
                <a:cs typeface="华文楷体"/>
              </a:rPr>
              <a:t>应同时进行梅毒螺旋体抗原血清学试验，用于随访诊断）</a:t>
            </a:r>
            <a:endParaRPr lang="en-GB" sz="2000">
              <a:solidFill>
                <a:srgbClr val="FF0000"/>
              </a:solidFill>
              <a:latin typeface="华文楷体"/>
              <a:ea typeface="华文楷体"/>
              <a:cs typeface="华文楷体"/>
            </a:endParaRPr>
          </a:p>
        </p:txBody>
      </p:sp>
      <p:sp>
        <p:nvSpPr>
          <p:cNvPr id="57352" name="Text Box 2"/>
          <p:cNvSpPr txBox="1">
            <a:spLocks noChangeArrowheads="1"/>
          </p:cNvSpPr>
          <p:nvPr/>
        </p:nvSpPr>
        <p:spPr bwMode="auto">
          <a:xfrm>
            <a:off x="6096000" y="2374900"/>
            <a:ext cx="2268538" cy="1012825"/>
          </a:xfrm>
          <a:prstGeom prst="rect">
            <a:avLst/>
          </a:prstGeom>
          <a:solidFill>
            <a:srgbClr val="FFCC99"/>
          </a:solidFill>
          <a:ln w="25400">
            <a:solidFill>
              <a:srgbClr val="002060"/>
            </a:solidFill>
            <a:miter lim="800000"/>
            <a:headEnd/>
            <a:tailEnd/>
          </a:ln>
        </p:spPr>
        <p:txBody>
          <a:bodyPr lIns="36000" tIns="36000" rIns="36000" bIns="36000" anchor="ctr">
            <a:spAutoFit/>
          </a:bodyPr>
          <a:lstStyle/>
          <a:p>
            <a:pPr algn="ctr"/>
            <a:r>
              <a:rPr lang="zh-CN" altLang="en-US" sz="2000">
                <a:latin typeface="华文楷体"/>
                <a:ea typeface="华文楷体"/>
                <a:cs typeface="华文楷体"/>
              </a:rPr>
              <a:t>组织或分泌物暗视野显微镜检，有条件进行</a:t>
            </a:r>
            <a:r>
              <a:rPr lang="de-DE" altLang="zh-CN" sz="2000">
                <a:latin typeface="华文楷体"/>
                <a:ea typeface="华文楷体"/>
                <a:cs typeface="华文楷体"/>
              </a:rPr>
              <a:t>IgM</a:t>
            </a:r>
            <a:r>
              <a:rPr lang="zh-CN" altLang="en-US" sz="2000">
                <a:latin typeface="华文楷体"/>
                <a:ea typeface="华文楷体"/>
                <a:cs typeface="华文楷体"/>
              </a:rPr>
              <a:t>抗体检测</a:t>
            </a:r>
            <a:endParaRPr lang="en-GB" sz="2000">
              <a:latin typeface="华文楷体"/>
              <a:ea typeface="华文楷体"/>
              <a:cs typeface="华文楷体"/>
            </a:endParaRPr>
          </a:p>
        </p:txBody>
      </p:sp>
      <p:cxnSp>
        <p:nvCxnSpPr>
          <p:cNvPr id="6" name="Elbow Connector 5"/>
          <p:cNvCxnSpPr>
            <a:stCxn id="3" idx="2"/>
            <a:endCxn id="57352" idx="0"/>
          </p:cNvCxnSpPr>
          <p:nvPr/>
        </p:nvCxnSpPr>
        <p:spPr>
          <a:xfrm rot="16200000" flipH="1">
            <a:off x="5633244" y="785019"/>
            <a:ext cx="506413" cy="2689225"/>
          </a:xfrm>
          <a:prstGeom prst="bentConnector3">
            <a:avLst>
              <a:gd name="adj1" fmla="val 50000"/>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Elbow Connector 6"/>
          <p:cNvCxnSpPr>
            <a:stCxn id="3" idx="2"/>
            <a:endCxn id="57351" idx="0"/>
          </p:cNvCxnSpPr>
          <p:nvPr/>
        </p:nvCxnSpPr>
        <p:spPr>
          <a:xfrm rot="5400000">
            <a:off x="2628901" y="1030287"/>
            <a:ext cx="1066800" cy="2759075"/>
          </a:xfrm>
          <a:prstGeom prst="bentConnector3">
            <a:avLst>
              <a:gd name="adj1" fmla="val 50000"/>
            </a:avLst>
          </a:prstGeom>
          <a:ln w="1905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7355" name="Text Box 3"/>
          <p:cNvSpPr txBox="1">
            <a:spLocks noChangeArrowheads="1"/>
          </p:cNvSpPr>
          <p:nvPr/>
        </p:nvSpPr>
        <p:spPr bwMode="auto">
          <a:xfrm>
            <a:off x="684213" y="4699000"/>
            <a:ext cx="2195512" cy="1349375"/>
          </a:xfrm>
          <a:prstGeom prst="rect">
            <a:avLst/>
          </a:prstGeom>
          <a:solidFill>
            <a:srgbClr val="FFFF00"/>
          </a:solidFill>
          <a:ln w="38100">
            <a:solidFill>
              <a:srgbClr val="002060"/>
            </a:solidFill>
            <a:miter lim="800000"/>
            <a:headEnd/>
            <a:tailEnd/>
          </a:ln>
        </p:spPr>
        <p:txBody>
          <a:bodyPr lIns="36000" rIns="36000" anchor="ctr">
            <a:spAutoFit/>
          </a:bodyPr>
          <a:lstStyle/>
          <a:p>
            <a:pPr algn="ctr"/>
            <a:r>
              <a:rPr lang="zh-CN" altLang="en-US" sz="2000">
                <a:latin typeface="华文楷体"/>
                <a:ea typeface="华文楷体"/>
                <a:cs typeface="华文楷体"/>
              </a:rPr>
              <a:t>报告母亲、婴儿非梅毒螺旋体抗原血清学试验检测滴度水平</a:t>
            </a:r>
            <a:endParaRPr lang="en-GB" sz="2000">
              <a:latin typeface="华文楷体"/>
              <a:ea typeface="华文楷体"/>
              <a:cs typeface="华文楷体"/>
            </a:endParaRPr>
          </a:p>
        </p:txBody>
      </p:sp>
      <p:sp>
        <p:nvSpPr>
          <p:cNvPr id="57356" name="Text Box 3"/>
          <p:cNvSpPr txBox="1">
            <a:spLocks noChangeArrowheads="1"/>
          </p:cNvSpPr>
          <p:nvPr/>
        </p:nvSpPr>
        <p:spPr bwMode="auto">
          <a:xfrm>
            <a:off x="3530600" y="4851400"/>
            <a:ext cx="2163763" cy="1044575"/>
          </a:xfrm>
          <a:prstGeom prst="rect">
            <a:avLst/>
          </a:prstGeom>
          <a:solidFill>
            <a:srgbClr val="FFFF00"/>
          </a:solidFill>
          <a:ln w="38100">
            <a:solidFill>
              <a:srgbClr val="002060"/>
            </a:solidFill>
            <a:miter lim="800000"/>
            <a:headEnd/>
            <a:tailEnd/>
          </a:ln>
        </p:spPr>
        <p:txBody>
          <a:bodyPr lIns="36000" rIns="36000" anchor="ctr">
            <a:spAutoFit/>
          </a:bodyPr>
          <a:lstStyle/>
          <a:p>
            <a:pPr algn="ctr"/>
            <a:r>
              <a:rPr lang="zh-CN" altLang="en-US" sz="2000">
                <a:latin typeface="华文楷体"/>
                <a:ea typeface="华文楷体"/>
                <a:cs typeface="华文楷体"/>
              </a:rPr>
              <a:t>报告婴儿非梅毒螺旋体抗原血清学试验检测滴度水平</a:t>
            </a:r>
            <a:endParaRPr lang="en-GB" sz="2000">
              <a:latin typeface="华文楷体"/>
              <a:ea typeface="华文楷体"/>
              <a:cs typeface="华文楷体"/>
            </a:endParaRPr>
          </a:p>
        </p:txBody>
      </p:sp>
      <p:sp>
        <p:nvSpPr>
          <p:cNvPr id="57357" name="Text Box 3"/>
          <p:cNvSpPr txBox="1">
            <a:spLocks noChangeArrowheads="1"/>
          </p:cNvSpPr>
          <p:nvPr/>
        </p:nvSpPr>
        <p:spPr bwMode="auto">
          <a:xfrm>
            <a:off x="6096000" y="4851400"/>
            <a:ext cx="2268538" cy="1044575"/>
          </a:xfrm>
          <a:prstGeom prst="rect">
            <a:avLst/>
          </a:prstGeom>
          <a:solidFill>
            <a:srgbClr val="FFCC99"/>
          </a:solidFill>
          <a:ln w="38100">
            <a:solidFill>
              <a:srgbClr val="002060"/>
            </a:solidFill>
            <a:miter lim="800000"/>
            <a:headEnd/>
            <a:tailEnd/>
          </a:ln>
        </p:spPr>
        <p:txBody>
          <a:bodyPr lIns="36000" rIns="36000" anchor="ctr">
            <a:spAutoFit/>
          </a:bodyPr>
          <a:lstStyle/>
          <a:p>
            <a:pPr algn="ctr"/>
            <a:r>
              <a:rPr lang="zh-CN" altLang="en-US" sz="2000">
                <a:latin typeface="华文楷体"/>
                <a:ea typeface="华文楷体"/>
                <a:cs typeface="华文楷体"/>
              </a:rPr>
              <a:t>报告暗视野显微镜检或</a:t>
            </a:r>
            <a:r>
              <a:rPr lang="de-DE" altLang="zh-CN" sz="2000">
                <a:latin typeface="华文楷体"/>
                <a:ea typeface="华文楷体"/>
                <a:cs typeface="华文楷体"/>
              </a:rPr>
              <a:t>IgM</a:t>
            </a:r>
            <a:r>
              <a:rPr lang="zh-CN" altLang="en-US" sz="2000">
                <a:latin typeface="华文楷体"/>
                <a:ea typeface="华文楷体"/>
                <a:cs typeface="华文楷体"/>
              </a:rPr>
              <a:t>抗体检测结果</a:t>
            </a:r>
            <a:endParaRPr lang="en-GB" sz="2000">
              <a:latin typeface="华文楷体"/>
              <a:ea typeface="华文楷体"/>
              <a:cs typeface="华文楷体"/>
            </a:endParaRPr>
          </a:p>
        </p:txBody>
      </p:sp>
      <p:cxnSp>
        <p:nvCxnSpPr>
          <p:cNvPr id="15" name="Straight Arrow Connector 14"/>
          <p:cNvCxnSpPr>
            <a:stCxn id="57352" idx="2"/>
            <a:endCxn id="57357" idx="0"/>
          </p:cNvCxnSpPr>
          <p:nvPr/>
        </p:nvCxnSpPr>
        <p:spPr>
          <a:xfrm>
            <a:off x="7231063" y="3378200"/>
            <a:ext cx="0" cy="14874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Elbow Connector 18"/>
          <p:cNvCxnSpPr>
            <a:cxnSpLocks noChangeShapeType="1"/>
            <a:stCxn id="57352" idx="1"/>
            <a:endCxn id="57348" idx="0"/>
          </p:cNvCxnSpPr>
          <p:nvPr/>
        </p:nvCxnSpPr>
        <p:spPr bwMode="auto">
          <a:xfrm rot="10800000" flipV="1">
            <a:off x="4605338" y="2881313"/>
            <a:ext cx="1477962" cy="804862"/>
          </a:xfrm>
          <a:prstGeom prst="bentConnector2">
            <a:avLst/>
          </a:prstGeom>
          <a:noFill/>
          <a:ln w="19050" algn="ctr">
            <a:solidFill>
              <a:srgbClr val="000000"/>
            </a:solidFill>
            <a:miter lim="800000"/>
            <a:headEnd/>
            <a:tailEnd type="triangle" w="med" len="med"/>
          </a:ln>
        </p:spPr>
      </p:cxnSp>
      <p:cxnSp>
        <p:nvCxnSpPr>
          <p:cNvPr id="23" name="Straight Arrow Connector 22"/>
          <p:cNvCxnSpPr>
            <a:stCxn id="57351" idx="2"/>
            <a:endCxn id="57355" idx="0"/>
          </p:cNvCxnSpPr>
          <p:nvPr/>
        </p:nvCxnSpPr>
        <p:spPr>
          <a:xfrm rot="5400000">
            <a:off x="1641475" y="4572000"/>
            <a:ext cx="280988" cy="158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57348" idx="2"/>
            <a:endCxn id="57356" idx="0"/>
          </p:cNvCxnSpPr>
          <p:nvPr/>
        </p:nvCxnSpPr>
        <p:spPr>
          <a:xfrm>
            <a:off x="4605338" y="4724400"/>
            <a:ext cx="7937" cy="10795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7362" name="TextBox 47"/>
          <p:cNvSpPr txBox="1">
            <a:spLocks noChangeArrowheads="1"/>
          </p:cNvSpPr>
          <p:nvPr/>
        </p:nvSpPr>
        <p:spPr bwMode="auto">
          <a:xfrm>
            <a:off x="4541838" y="3370263"/>
            <a:ext cx="684212" cy="366712"/>
          </a:xfrm>
          <a:prstGeom prst="rect">
            <a:avLst/>
          </a:prstGeom>
          <a:noFill/>
          <a:ln w="9525">
            <a:noFill/>
            <a:miter lim="800000"/>
            <a:headEnd/>
            <a:tailEnd/>
          </a:ln>
        </p:spPr>
        <p:txBody>
          <a:bodyPr>
            <a:spAutoFit/>
          </a:bodyPr>
          <a:lstStyle/>
          <a:p>
            <a:r>
              <a:rPr lang="zh-CN" altLang="en-US">
                <a:latin typeface="华文楷体"/>
                <a:ea typeface="华文楷体"/>
                <a:cs typeface="华文楷体"/>
              </a:rPr>
              <a:t>阳性</a:t>
            </a:r>
            <a:endParaRPr lang="en-GB">
              <a:latin typeface="华文楷体"/>
              <a:ea typeface="华文楷体"/>
              <a:cs typeface="华文楷体"/>
            </a:endParaRPr>
          </a:p>
        </p:txBody>
      </p:sp>
      <p:sp>
        <p:nvSpPr>
          <p:cNvPr id="57366" name="TextBox 61"/>
          <p:cNvSpPr txBox="1">
            <a:spLocks noChangeArrowheads="1"/>
          </p:cNvSpPr>
          <p:nvPr/>
        </p:nvSpPr>
        <p:spPr bwMode="auto">
          <a:xfrm>
            <a:off x="1676400" y="2063750"/>
            <a:ext cx="2305050" cy="366713"/>
          </a:xfrm>
          <a:prstGeom prst="rect">
            <a:avLst/>
          </a:prstGeom>
          <a:noFill/>
          <a:ln w="9525">
            <a:noFill/>
            <a:miter lim="800000"/>
            <a:headEnd/>
            <a:tailEnd/>
          </a:ln>
        </p:spPr>
        <p:txBody>
          <a:bodyPr>
            <a:spAutoFit/>
          </a:bodyPr>
          <a:lstStyle/>
          <a:p>
            <a:r>
              <a:rPr lang="zh-CN" altLang="en-US">
                <a:latin typeface="华文楷体"/>
                <a:ea typeface="华文楷体"/>
                <a:cs typeface="华文楷体"/>
              </a:rPr>
              <a:t>没有梅毒感染的症状</a:t>
            </a:r>
            <a:endParaRPr lang="en-GB" altLang="zh-CN">
              <a:latin typeface="华文楷体"/>
              <a:ea typeface="华文楷体"/>
              <a:cs typeface="华文楷体"/>
            </a:endParaRPr>
          </a:p>
        </p:txBody>
      </p:sp>
      <p:sp>
        <p:nvSpPr>
          <p:cNvPr id="57367" name="TextBox 62"/>
          <p:cNvSpPr txBox="1">
            <a:spLocks noChangeArrowheads="1"/>
          </p:cNvSpPr>
          <p:nvPr/>
        </p:nvSpPr>
        <p:spPr bwMode="auto">
          <a:xfrm>
            <a:off x="5573713" y="1803400"/>
            <a:ext cx="2211387" cy="366713"/>
          </a:xfrm>
          <a:prstGeom prst="rect">
            <a:avLst/>
          </a:prstGeom>
          <a:noFill/>
          <a:ln w="9525">
            <a:noFill/>
            <a:miter lim="800000"/>
            <a:headEnd/>
            <a:tailEnd/>
          </a:ln>
        </p:spPr>
        <p:txBody>
          <a:bodyPr>
            <a:spAutoFit/>
          </a:bodyPr>
          <a:lstStyle/>
          <a:p>
            <a:r>
              <a:rPr lang="zh-CN" altLang="en-US">
                <a:latin typeface="华文楷体"/>
                <a:ea typeface="华文楷体"/>
                <a:cs typeface="华文楷体"/>
              </a:rPr>
              <a:t>有梅毒感染的症状</a:t>
            </a:r>
            <a:endParaRPr lang="en-GB">
              <a:latin typeface="华文楷体"/>
              <a:ea typeface="华文楷体"/>
              <a:cs typeface="华文楷体"/>
            </a:endParaRPr>
          </a:p>
        </p:txBody>
      </p:sp>
      <p:sp>
        <p:nvSpPr>
          <p:cNvPr id="57347"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B4E0C1DD-5756-4C29-81AA-B58EBF5E12F7}" type="slidenum">
              <a:rPr lang="en-GB" altLang="zh-CN" sz="1400" smtClean="0">
                <a:latin typeface="华文楷体"/>
                <a:ea typeface="华文楷体"/>
                <a:cs typeface="华文楷体"/>
              </a:rPr>
              <a:pPr fontAlgn="base">
                <a:spcBef>
                  <a:spcPct val="0"/>
                </a:spcBef>
                <a:spcAft>
                  <a:spcPct val="0"/>
                </a:spcAft>
              </a:pPr>
              <a:t>34</a:t>
            </a:fld>
            <a:endParaRPr lang="en-GB" altLang="zh-CN" sz="1400" smtClean="0">
              <a:latin typeface="华文楷体"/>
              <a:ea typeface="华文楷体"/>
              <a:cs typeface="华文楷体"/>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58370" name="Title 3"/>
          <p:cNvSpPr>
            <a:spLocks noGrp="1"/>
          </p:cNvSpPr>
          <p:nvPr>
            <p:ph type="title"/>
          </p:nvPr>
        </p:nvSpPr>
        <p:spPr>
          <a:xfrm>
            <a:off x="1217613" y="2859088"/>
            <a:ext cx="6523037" cy="1362075"/>
          </a:xfrm>
        </p:spPr>
        <p:txBody>
          <a:bodyPr/>
          <a:lstStyle/>
          <a:p>
            <a:pPr eaLnBrk="1" hangingPunct="1"/>
            <a:r>
              <a:rPr lang="zh-CN" altLang="en-US" cap="none" smtClean="0">
                <a:latin typeface="华文楷体"/>
                <a:ea typeface="华文楷体"/>
                <a:cs typeface="华文楷体"/>
              </a:rPr>
              <a:t>三、要点</a:t>
            </a:r>
            <a:endParaRPr lang="en-GB" cap="none" smtClean="0">
              <a:latin typeface="华文楷体"/>
              <a:ea typeface="华文楷体"/>
              <a:cs typeface="华文楷体"/>
            </a:endParaRPr>
          </a:p>
        </p:txBody>
      </p:sp>
      <p:sp>
        <p:nvSpPr>
          <p:cNvPr id="58371" name="Text Placeholder 4"/>
          <p:cNvSpPr>
            <a:spLocks noGrp="1"/>
          </p:cNvSpPr>
          <p:nvPr>
            <p:ph type="body" idx="1"/>
          </p:nvPr>
        </p:nvSpPr>
        <p:spPr>
          <a:xfrm>
            <a:off x="1146175" y="1716088"/>
            <a:ext cx="6523038" cy="785812"/>
          </a:xfrm>
        </p:spPr>
        <p:txBody>
          <a:bodyPr/>
          <a:lstStyle/>
          <a:p>
            <a:pPr eaLnBrk="1" hangingPunct="1"/>
            <a:r>
              <a:rPr lang="zh-CN" altLang="en-US" sz="4000" b="1" smtClean="0">
                <a:solidFill>
                  <a:schemeClr val="tx1"/>
                </a:solidFill>
                <a:latin typeface="华文新魏"/>
                <a:ea typeface="华文新魏"/>
                <a:cs typeface="华文新魏"/>
              </a:rPr>
              <a:t>小结</a:t>
            </a:r>
            <a:endParaRPr lang="en-GB" sz="4000" b="1" smtClean="0">
              <a:solidFill>
                <a:schemeClr val="tx1"/>
              </a:solidFill>
              <a:latin typeface="华文新魏"/>
              <a:ea typeface="华文新魏"/>
              <a:cs typeface="华文新魏"/>
            </a:endParaRPr>
          </a:p>
        </p:txBody>
      </p:sp>
      <p:sp>
        <p:nvSpPr>
          <p:cNvPr id="58372"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2167456F-96C1-4CDE-954B-BFED5DB2F7E0}" type="slidenum">
              <a:rPr lang="en-GB" altLang="zh-CN" sz="1400" smtClean="0">
                <a:latin typeface="华文楷体"/>
                <a:ea typeface="华文楷体"/>
                <a:cs typeface="华文楷体"/>
              </a:rPr>
              <a:pPr fontAlgn="base">
                <a:spcBef>
                  <a:spcPct val="0"/>
                </a:spcBef>
                <a:spcAft>
                  <a:spcPct val="0"/>
                </a:spcAft>
              </a:pPr>
              <a:t>35</a:t>
            </a:fld>
            <a:endParaRPr lang="en-GB" altLang="zh-CN" sz="1400" smtClean="0">
              <a:latin typeface="华文楷体"/>
              <a:ea typeface="华文楷体"/>
              <a:cs typeface="华文楷体"/>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a:xfrm>
            <a:off x="457200" y="274638"/>
            <a:ext cx="8229600" cy="796925"/>
          </a:xfrm>
        </p:spPr>
        <p:txBody>
          <a:bodyPr/>
          <a:lstStyle/>
          <a:p>
            <a:pPr eaLnBrk="1" hangingPunct="1"/>
            <a:r>
              <a:rPr lang="zh-CN" altLang="en-US" sz="3600" b="1" smtClean="0">
                <a:latin typeface="华文新魏"/>
                <a:ea typeface="华文新魏"/>
                <a:cs typeface="华文新魏"/>
              </a:rPr>
              <a:t>要点</a:t>
            </a:r>
            <a:r>
              <a:rPr lang="en-US" altLang="zh-CN" sz="3600" b="1" smtClean="0">
                <a:latin typeface="华文新魏"/>
                <a:ea typeface="华文新魏"/>
                <a:cs typeface="华文新魏"/>
              </a:rPr>
              <a:t>-</a:t>
            </a:r>
            <a:r>
              <a:rPr lang="zh-CN" altLang="en-US" sz="3600" b="1" smtClean="0">
                <a:latin typeface="华文新魏"/>
                <a:ea typeface="华文新魏"/>
                <a:cs typeface="华文新魏"/>
              </a:rPr>
              <a:t>梅毒</a:t>
            </a:r>
            <a:endParaRPr lang="en-GB" altLang="en-US" sz="3600" b="1" smtClean="0">
              <a:latin typeface="华文新魏"/>
              <a:ea typeface="华文新魏"/>
              <a:cs typeface="华文新魏"/>
            </a:endParaRPr>
          </a:p>
        </p:txBody>
      </p:sp>
      <p:sp>
        <p:nvSpPr>
          <p:cNvPr id="59394" name="Content Placeholder 2"/>
          <p:cNvSpPr>
            <a:spLocks noGrp="1"/>
          </p:cNvSpPr>
          <p:nvPr>
            <p:ph idx="1"/>
          </p:nvPr>
        </p:nvSpPr>
        <p:spPr>
          <a:xfrm>
            <a:off x="285750" y="1143000"/>
            <a:ext cx="8643938" cy="5286375"/>
          </a:xfrm>
        </p:spPr>
        <p:txBody>
          <a:bodyPr/>
          <a:lstStyle/>
          <a:p>
            <a:pPr eaLnBrk="1" hangingPunct="1">
              <a:spcBef>
                <a:spcPct val="0"/>
              </a:spcBef>
            </a:pPr>
            <a:r>
              <a:rPr lang="zh-CN" altLang="en-US" sz="2400" b="1" smtClean="0">
                <a:latin typeface="华文楷体"/>
                <a:ea typeface="华文楷体"/>
                <a:cs typeface="华文楷体"/>
              </a:rPr>
              <a:t>早期梅毒诊断可根据在组织或分泌物样本中通过显微检测到苍白螺旋体而诊断</a:t>
            </a:r>
            <a:endParaRPr lang="en-US" altLang="zh-CN" sz="2400" b="1" smtClean="0">
              <a:latin typeface="华文楷体"/>
              <a:ea typeface="华文楷体"/>
              <a:cs typeface="华文楷体"/>
            </a:endParaRPr>
          </a:p>
          <a:p>
            <a:pPr eaLnBrk="1" hangingPunct="1">
              <a:spcBef>
                <a:spcPct val="0"/>
              </a:spcBef>
            </a:pPr>
            <a:r>
              <a:rPr lang="zh-CN" altLang="en-US" sz="2400" b="1" smtClean="0">
                <a:latin typeface="华文楷体"/>
                <a:ea typeface="华文楷体"/>
                <a:cs typeface="华文楷体"/>
              </a:rPr>
              <a:t>应用梅毒血清学试验进行梅毒筛查</a:t>
            </a:r>
            <a:endParaRPr lang="de-DE" sz="2400" b="1" smtClean="0">
              <a:latin typeface="华文楷体"/>
              <a:ea typeface="华文楷体"/>
              <a:cs typeface="华文楷体"/>
            </a:endParaRPr>
          </a:p>
          <a:p>
            <a:pPr marL="628650" lvl="1" indent="-271463" eaLnBrk="1" hangingPunct="1">
              <a:spcBef>
                <a:spcPts val="200"/>
              </a:spcBef>
            </a:pPr>
            <a:r>
              <a:rPr lang="zh-CN" altLang="en-US" sz="2200" smtClean="0">
                <a:latin typeface="华文楷体"/>
                <a:ea typeface="华文楷体"/>
                <a:cs typeface="华文楷体"/>
              </a:rPr>
              <a:t>非梅毒螺旋体抗原血清学试验检测梅毒感染过程中产生的非特异抗体。滴度通常与疾病的活动度有关，因此可用于监测对治疗的反应</a:t>
            </a:r>
            <a:endParaRPr lang="de-DE" sz="2200" smtClean="0">
              <a:latin typeface="华文楷体"/>
              <a:ea typeface="华文楷体"/>
              <a:cs typeface="华文楷体"/>
            </a:endParaRPr>
          </a:p>
          <a:p>
            <a:pPr marL="628650" lvl="1" indent="-271463" eaLnBrk="1" hangingPunct="1">
              <a:spcBef>
                <a:spcPts val="200"/>
              </a:spcBef>
            </a:pPr>
            <a:r>
              <a:rPr lang="zh-CN" altLang="en-US" sz="2200" smtClean="0">
                <a:latin typeface="华文楷体"/>
                <a:ea typeface="华文楷体"/>
                <a:cs typeface="华文楷体"/>
              </a:rPr>
              <a:t>梅毒螺旋体抗原血清学试验检测对抗梅毒螺旋体抗原的特异性抗体，可用于确认临床诊断或非梅毒螺旋体抗原血清学试验的阳性结果，可反映任何阶段的梅毒暴露</a:t>
            </a:r>
            <a:endParaRPr lang="de-DE" sz="2200" smtClean="0">
              <a:latin typeface="华文楷体"/>
              <a:ea typeface="华文楷体"/>
              <a:cs typeface="华文楷体"/>
            </a:endParaRPr>
          </a:p>
          <a:p>
            <a:pPr eaLnBrk="1" hangingPunct="1">
              <a:spcBef>
                <a:spcPts val="600"/>
              </a:spcBef>
            </a:pPr>
            <a:r>
              <a:rPr lang="zh-CN" altLang="en-US" sz="2400" smtClean="0">
                <a:latin typeface="华文楷体"/>
                <a:ea typeface="华文楷体"/>
                <a:cs typeface="华文楷体"/>
              </a:rPr>
              <a:t>先天梅毒的诊断复杂，应根据：</a:t>
            </a:r>
            <a:endParaRPr lang="de-DE" sz="2400" smtClean="0">
              <a:latin typeface="华文楷体"/>
              <a:ea typeface="华文楷体"/>
              <a:cs typeface="华文楷体"/>
            </a:endParaRPr>
          </a:p>
          <a:p>
            <a:pPr marL="628650" lvl="2" indent="-271463" eaLnBrk="1" hangingPunct="1">
              <a:spcBef>
                <a:spcPct val="0"/>
              </a:spcBef>
              <a:buFont typeface="Calibri" pitchFamily="34" charset="0"/>
              <a:buAutoNum type="arabicPeriod"/>
            </a:pPr>
            <a:r>
              <a:rPr lang="zh-CN" altLang="en-US" sz="2200" smtClean="0">
                <a:latin typeface="华文楷体"/>
                <a:ea typeface="华文楷体"/>
                <a:cs typeface="华文楷体"/>
              </a:rPr>
              <a:t>母亲梅毒感染状态</a:t>
            </a:r>
            <a:endParaRPr lang="en-GB" sz="2200" smtClean="0">
              <a:latin typeface="华文楷体"/>
              <a:ea typeface="华文楷体"/>
              <a:cs typeface="华文楷体"/>
            </a:endParaRPr>
          </a:p>
          <a:p>
            <a:pPr marL="628650" lvl="2" indent="-271463" eaLnBrk="1" hangingPunct="1">
              <a:spcBef>
                <a:spcPct val="0"/>
              </a:spcBef>
              <a:buFont typeface="Calibri" pitchFamily="34" charset="0"/>
              <a:buAutoNum type="arabicPeriod"/>
            </a:pPr>
            <a:r>
              <a:rPr lang="zh-CN" altLang="en-US" sz="2200" smtClean="0">
                <a:latin typeface="华文楷体"/>
                <a:ea typeface="华文楷体"/>
                <a:cs typeface="华文楷体"/>
              </a:rPr>
              <a:t>母亲梅毒治疗情况</a:t>
            </a:r>
            <a:endParaRPr lang="en-GB" sz="2200" smtClean="0">
              <a:latin typeface="华文楷体"/>
              <a:ea typeface="华文楷体"/>
              <a:cs typeface="华文楷体"/>
            </a:endParaRPr>
          </a:p>
          <a:p>
            <a:pPr marL="628650" lvl="2" indent="-271463" eaLnBrk="1" hangingPunct="1">
              <a:spcBef>
                <a:spcPct val="0"/>
              </a:spcBef>
              <a:buFont typeface="Calibri" pitchFamily="34" charset="0"/>
              <a:buAutoNum type="arabicPeriod"/>
            </a:pPr>
            <a:r>
              <a:rPr lang="zh-CN" altLang="en-US" sz="2200" smtClean="0">
                <a:latin typeface="华文楷体"/>
                <a:ea typeface="华文楷体"/>
                <a:cs typeface="华文楷体"/>
              </a:rPr>
              <a:t>婴儿梅毒感染的临床表现、实验室或</a:t>
            </a:r>
            <a:r>
              <a:rPr lang="en-US" altLang="zh-CN" sz="2200" smtClean="0">
                <a:latin typeface="华文楷体"/>
                <a:ea typeface="华文楷体"/>
                <a:cs typeface="华文楷体"/>
              </a:rPr>
              <a:t>X</a:t>
            </a:r>
            <a:r>
              <a:rPr lang="zh-CN" altLang="en-US" sz="2200" smtClean="0">
                <a:latin typeface="华文楷体"/>
                <a:ea typeface="华文楷体"/>
                <a:cs typeface="华文楷体"/>
              </a:rPr>
              <a:t>线检查结果</a:t>
            </a:r>
            <a:endParaRPr lang="en-GB" sz="2200" smtClean="0">
              <a:latin typeface="华文楷体"/>
              <a:ea typeface="华文楷体"/>
              <a:cs typeface="华文楷体"/>
            </a:endParaRPr>
          </a:p>
          <a:p>
            <a:pPr marL="628650" lvl="2" indent="-271463" eaLnBrk="1" hangingPunct="1">
              <a:spcBef>
                <a:spcPct val="0"/>
              </a:spcBef>
              <a:buFont typeface="Calibri" pitchFamily="34" charset="0"/>
              <a:buAutoNum type="arabicPeriod"/>
            </a:pPr>
            <a:r>
              <a:rPr lang="zh-CN" altLang="en-US" sz="2200" smtClean="0">
                <a:latin typeface="华文楷体"/>
                <a:ea typeface="华文楷体"/>
                <a:cs typeface="华文楷体"/>
              </a:rPr>
              <a:t>母亲、婴儿非梅毒螺旋体抗原血清学试验滴度水平的比较</a:t>
            </a:r>
            <a:endParaRPr lang="en-US" altLang="zh-CN" sz="2200" smtClean="0">
              <a:latin typeface="华文楷体"/>
              <a:ea typeface="华文楷体"/>
              <a:cs typeface="华文楷体"/>
            </a:endParaRPr>
          </a:p>
          <a:p>
            <a:pPr marL="628650" lvl="2" indent="-271463" eaLnBrk="1" hangingPunct="1">
              <a:spcBef>
                <a:spcPct val="0"/>
              </a:spcBef>
              <a:buFont typeface="Calibri" pitchFamily="34" charset="0"/>
              <a:buAutoNum type="arabicPeriod"/>
            </a:pPr>
            <a:r>
              <a:rPr lang="zh-CN" altLang="en-US" sz="2200" smtClean="0">
                <a:latin typeface="华文楷体"/>
                <a:ea typeface="华文楷体"/>
                <a:cs typeface="华文楷体"/>
              </a:rPr>
              <a:t>随访</a:t>
            </a:r>
            <a:endParaRPr lang="en-GB" sz="2200" smtClean="0">
              <a:latin typeface="华文楷体"/>
              <a:ea typeface="华文楷体"/>
              <a:cs typeface="华文楷体"/>
            </a:endParaRPr>
          </a:p>
        </p:txBody>
      </p:sp>
      <p:sp>
        <p:nvSpPr>
          <p:cNvPr id="59395"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F37A3D5A-794B-48DD-987D-4C2255E4E27C}" type="slidenum">
              <a:rPr lang="en-GB" altLang="zh-CN" sz="1400" smtClean="0">
                <a:latin typeface="华文楷体"/>
                <a:ea typeface="华文楷体"/>
                <a:cs typeface="华文楷体"/>
              </a:rPr>
              <a:pPr fontAlgn="base">
                <a:spcBef>
                  <a:spcPct val="0"/>
                </a:spcBef>
                <a:spcAft>
                  <a:spcPct val="0"/>
                </a:spcAft>
              </a:pPr>
              <a:t>36</a:t>
            </a:fld>
            <a:endParaRPr lang="en-GB" altLang="zh-CN" sz="1400" smtClean="0">
              <a:latin typeface="华文楷体"/>
              <a:ea typeface="华文楷体"/>
              <a:cs typeface="华文楷体"/>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4348" y="2000240"/>
            <a:ext cx="7276288" cy="1107996"/>
          </a:xfrm>
          <a:prstGeom prst="rect">
            <a:avLst/>
          </a:prstGeom>
          <a:noFill/>
        </p:spPr>
        <p:txBody>
          <a:bodyPr>
            <a:spAutoFit/>
          </a:bodyPr>
          <a:lstStyle/>
          <a:p>
            <a:pPr algn="ctr" fontAlgn="auto">
              <a:spcBef>
                <a:spcPts val="0"/>
              </a:spcBef>
              <a:spcAft>
                <a:spcPts val="0"/>
              </a:spcAft>
              <a:defRPr/>
            </a:pPr>
            <a:r>
              <a:rPr lang="zh-CN" altLang="en-US" sz="6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ea typeface="+mn-ea"/>
              </a:rPr>
              <a:t>谢   谢！</a:t>
            </a:r>
          </a:p>
        </p:txBody>
      </p:sp>
      <p:sp>
        <p:nvSpPr>
          <p:cNvPr id="60418"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BADE22DE-FEC6-40EF-80D5-6206F6C9D154}" type="slidenum">
              <a:rPr lang="en-GB" altLang="zh-CN" sz="1400" smtClean="0">
                <a:latin typeface="华文楷体"/>
                <a:ea typeface="华文楷体"/>
                <a:cs typeface="华文楷体"/>
              </a:rPr>
              <a:pPr fontAlgn="base">
                <a:spcBef>
                  <a:spcPct val="0"/>
                </a:spcBef>
                <a:spcAft>
                  <a:spcPct val="0"/>
                </a:spcAft>
              </a:pPr>
              <a:t>37</a:t>
            </a:fld>
            <a:endParaRPr lang="en-GB" altLang="zh-CN" sz="1400" smtClean="0">
              <a:latin typeface="华文楷体"/>
              <a:ea typeface="华文楷体"/>
              <a:cs typeface="华文楷体"/>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title"/>
          </p:nvPr>
        </p:nvSpPr>
        <p:spPr>
          <a:xfrm>
            <a:off x="457200" y="274638"/>
            <a:ext cx="8229600" cy="346075"/>
          </a:xfrm>
        </p:spPr>
        <p:txBody>
          <a:bodyPr/>
          <a:lstStyle/>
          <a:p>
            <a:endParaRPr lang="zh-CN" altLang="en-US" sz="4000" smtClean="0"/>
          </a:p>
        </p:txBody>
      </p:sp>
      <p:pic>
        <p:nvPicPr>
          <p:cNvPr id="18434" name="Picture 4" descr="暗视野显微镜"/>
          <p:cNvPicPr>
            <a:picLocks noChangeAspect="1" noChangeArrowheads="1"/>
          </p:cNvPicPr>
          <p:nvPr>
            <p:ph type="body" idx="1"/>
          </p:nvPr>
        </p:nvPicPr>
        <p:blipFill>
          <a:blip r:embed="rId2"/>
          <a:srcRect/>
          <a:stretch>
            <a:fillRect/>
          </a:stretch>
        </p:blipFill>
        <p:spPr>
          <a:xfrm>
            <a:off x="1524000" y="836613"/>
            <a:ext cx="6094413" cy="4176712"/>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p:txBody>
          <a:bodyPr/>
          <a:lstStyle/>
          <a:p>
            <a:endParaRPr lang="zh-CN" altLang="en-US" smtClean="0"/>
          </a:p>
        </p:txBody>
      </p:sp>
      <p:pic>
        <p:nvPicPr>
          <p:cNvPr id="19458" name="Picture 4" descr="梅毒镀银染色"/>
          <p:cNvPicPr>
            <a:picLocks noChangeAspect="1" noChangeArrowheads="1"/>
          </p:cNvPicPr>
          <p:nvPr>
            <p:ph type="body" idx="1"/>
          </p:nvPr>
        </p:nvPicPr>
        <p:blipFill>
          <a:blip r:embed="rId2"/>
          <a:srcRect/>
          <a:stretch>
            <a:fillRect/>
          </a:stretch>
        </p:blipFill>
        <p:spPr>
          <a:xfrm>
            <a:off x="1547813" y="1844675"/>
            <a:ext cx="6042025" cy="4281488"/>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88" y="1143000"/>
            <a:ext cx="8435975" cy="5310188"/>
          </a:xfrm>
        </p:spPr>
        <p:txBody>
          <a:bodyPr rtlCol="0">
            <a:normAutofit fontScale="92500" lnSpcReduction="20000"/>
          </a:bodyPr>
          <a:lstStyle/>
          <a:p>
            <a:pPr eaLnBrk="1" fontAlgn="auto" hangingPunct="1">
              <a:lnSpc>
                <a:spcPct val="120000"/>
              </a:lnSpc>
              <a:spcBef>
                <a:spcPts val="600"/>
              </a:spcBef>
              <a:spcAft>
                <a:spcPts val="0"/>
              </a:spcAft>
              <a:buFont typeface="Arial" pitchFamily="34" charset="0"/>
              <a:buNone/>
              <a:defRPr/>
            </a:pPr>
            <a:r>
              <a:rPr lang="zh-CN" altLang="en-US" b="1" dirty="0" smtClean="0">
                <a:latin typeface="华文楷体" pitchFamily="2" charset="-122"/>
                <a:ea typeface="华文楷体" pitchFamily="2" charset="-122"/>
              </a:rPr>
              <a:t>血清学试验检测梅毒感染相关抗体</a:t>
            </a:r>
            <a:endParaRPr lang="en-US" altLang="zh-CN" b="1" dirty="0" smtClean="0">
              <a:latin typeface="华文楷体" pitchFamily="2" charset="-122"/>
              <a:ea typeface="华文楷体" pitchFamily="2" charset="-122"/>
            </a:endParaRPr>
          </a:p>
          <a:p>
            <a:pPr marL="514350" indent="-514350" eaLnBrk="1" fontAlgn="auto" hangingPunct="1">
              <a:lnSpc>
                <a:spcPct val="120000"/>
              </a:lnSpc>
              <a:spcBef>
                <a:spcPts val="600"/>
              </a:spcBef>
              <a:spcAft>
                <a:spcPts val="0"/>
              </a:spcAft>
              <a:buFont typeface="+mj-lt"/>
              <a:buAutoNum type="arabicPeriod"/>
              <a:defRPr/>
            </a:pPr>
            <a:r>
              <a:rPr lang="zh-CN" altLang="en-US" b="1" dirty="0" smtClean="0">
                <a:latin typeface="华文楷体" pitchFamily="2" charset="-122"/>
                <a:ea typeface="华文楷体" pitchFamily="2" charset="-122"/>
              </a:rPr>
              <a:t>非梅毒螺旋体抗原血清学试验（检测非特异性抗体）</a:t>
            </a:r>
            <a:endParaRPr lang="en-US" altLang="zh-CN" b="1" dirty="0" smtClean="0">
              <a:latin typeface="华文楷体" pitchFamily="2" charset="-122"/>
              <a:ea typeface="华文楷体" pitchFamily="2" charset="-122"/>
            </a:endParaRPr>
          </a:p>
          <a:p>
            <a:pPr lvl="1" eaLnBrk="1" fontAlgn="auto" hangingPunct="1">
              <a:lnSpc>
                <a:spcPct val="120000"/>
              </a:lnSpc>
              <a:spcBef>
                <a:spcPts val="600"/>
              </a:spcBef>
              <a:spcAft>
                <a:spcPts val="0"/>
              </a:spcAft>
              <a:buFont typeface="Arial" pitchFamily="34" charset="0"/>
              <a:buChar char="–"/>
              <a:defRPr/>
            </a:pPr>
            <a:r>
              <a:rPr lang="en-US" altLang="zh-CN" dirty="0" smtClean="0">
                <a:latin typeface="华文楷体" pitchFamily="2" charset="-122"/>
                <a:ea typeface="华文楷体" pitchFamily="2" charset="-122"/>
              </a:rPr>
              <a:t>RPR</a:t>
            </a:r>
            <a:r>
              <a:rPr lang="zh-CN" altLang="en-US"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快速血浆反应素环状卡片试验</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lvl="1" eaLnBrk="1" fontAlgn="auto" hangingPunct="1">
              <a:lnSpc>
                <a:spcPct val="120000"/>
              </a:lnSpc>
              <a:spcBef>
                <a:spcPts val="600"/>
              </a:spcBef>
              <a:spcAft>
                <a:spcPts val="0"/>
              </a:spcAft>
              <a:buFont typeface="Arial" pitchFamily="34" charset="0"/>
              <a:buChar char="–"/>
              <a:defRPr/>
            </a:pPr>
            <a:r>
              <a:rPr lang="en-US" altLang="zh-CN" dirty="0" smtClean="0">
                <a:latin typeface="华文楷体" pitchFamily="2" charset="-122"/>
                <a:ea typeface="华文楷体" pitchFamily="2" charset="-122"/>
              </a:rPr>
              <a:t>TRUST</a:t>
            </a:r>
            <a:r>
              <a:rPr lang="zh-CN" altLang="en-US"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甲苯胺红不加热血清试验</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lvl="1" eaLnBrk="1" fontAlgn="auto" hangingPunct="1">
              <a:lnSpc>
                <a:spcPct val="120000"/>
              </a:lnSpc>
              <a:spcBef>
                <a:spcPts val="600"/>
              </a:spcBef>
              <a:spcAft>
                <a:spcPts val="0"/>
              </a:spcAft>
              <a:buFont typeface="Arial" pitchFamily="34" charset="0"/>
              <a:buChar char="–"/>
              <a:defRPr/>
            </a:pPr>
            <a:r>
              <a:rPr lang="en-US" altLang="zh-CN" dirty="0" smtClean="0">
                <a:latin typeface="华文楷体" pitchFamily="2" charset="-122"/>
                <a:ea typeface="华文楷体" pitchFamily="2" charset="-122"/>
              </a:rPr>
              <a:t>VDRL</a:t>
            </a:r>
            <a:r>
              <a:rPr lang="zh-CN" altLang="en-US" dirty="0" smtClean="0">
                <a:latin typeface="华文楷体" pitchFamily="2" charset="-122"/>
                <a:ea typeface="华文楷体" pitchFamily="2" charset="-122"/>
              </a:rPr>
              <a:t>（性病研究实验室试验）</a:t>
            </a:r>
            <a:endParaRPr lang="en-US" altLang="zh-CN" dirty="0" smtClean="0">
              <a:latin typeface="华文楷体" pitchFamily="2" charset="-122"/>
              <a:ea typeface="华文楷体" pitchFamily="2" charset="-122"/>
            </a:endParaRPr>
          </a:p>
          <a:p>
            <a:pPr marL="514350" indent="-514350" eaLnBrk="1" fontAlgn="auto" hangingPunct="1">
              <a:lnSpc>
                <a:spcPct val="120000"/>
              </a:lnSpc>
              <a:spcBef>
                <a:spcPts val="600"/>
              </a:spcBef>
              <a:spcAft>
                <a:spcPts val="0"/>
              </a:spcAft>
              <a:buFont typeface="+mj-lt"/>
              <a:buAutoNum type="arabicPeriod"/>
              <a:defRPr/>
            </a:pPr>
            <a:r>
              <a:rPr lang="zh-CN" altLang="en-US" b="1" dirty="0" smtClean="0">
                <a:latin typeface="华文楷体" pitchFamily="2" charset="-122"/>
                <a:ea typeface="华文楷体" pitchFamily="2" charset="-122"/>
              </a:rPr>
              <a:t>梅毒螺旋体抗原血清学试验（检测特异性梅毒螺旋体抗体）</a:t>
            </a:r>
            <a:endParaRPr lang="en-US" altLang="zh-CN" b="1" dirty="0" smtClean="0">
              <a:latin typeface="华文楷体" pitchFamily="2" charset="-122"/>
              <a:ea typeface="华文楷体" pitchFamily="2" charset="-122"/>
            </a:endParaRPr>
          </a:p>
          <a:p>
            <a:pPr lvl="1" eaLnBrk="1" fontAlgn="auto" hangingPunct="1">
              <a:lnSpc>
                <a:spcPct val="120000"/>
              </a:lnSpc>
              <a:spcBef>
                <a:spcPts val="600"/>
              </a:spcBef>
              <a:spcAft>
                <a:spcPts val="0"/>
              </a:spcAft>
              <a:buFont typeface="Arial" pitchFamily="34" charset="0"/>
              <a:buChar char="–"/>
              <a:defRPr/>
            </a:pPr>
            <a:r>
              <a:rPr lang="en-US" altLang="zh-CN" dirty="0" smtClean="0">
                <a:latin typeface="华文楷体" pitchFamily="2" charset="-122"/>
                <a:ea typeface="华文楷体" pitchFamily="2" charset="-122"/>
              </a:rPr>
              <a:t>TPPA</a:t>
            </a:r>
            <a:r>
              <a:rPr lang="zh-CN" altLang="en-US" dirty="0" smtClean="0">
                <a:latin typeface="华文楷体" pitchFamily="2" charset="-122"/>
                <a:ea typeface="华文楷体" pitchFamily="2" charset="-122"/>
              </a:rPr>
              <a:t>（</a:t>
            </a:r>
            <a:r>
              <a:rPr lang="zh-CN" altLang="zh-CN" dirty="0" smtClean="0">
                <a:latin typeface="华文楷体" pitchFamily="2" charset="-122"/>
                <a:ea typeface="华文楷体" pitchFamily="2" charset="-122"/>
              </a:rPr>
              <a:t>梅毒螺旋体颗粒凝集试验</a:t>
            </a:r>
            <a:r>
              <a:rPr lang="zh-CN" altLang="en-US" dirty="0" smtClean="0">
                <a:latin typeface="华文楷体" pitchFamily="2" charset="-122"/>
                <a:ea typeface="华文楷体" pitchFamily="2" charset="-122"/>
              </a:rPr>
              <a:t>）</a:t>
            </a:r>
            <a:endParaRPr lang="en-US" altLang="zh-CN" dirty="0" smtClean="0">
              <a:latin typeface="华文楷体" pitchFamily="2" charset="-122"/>
              <a:ea typeface="华文楷体" pitchFamily="2" charset="-122"/>
            </a:endParaRPr>
          </a:p>
          <a:p>
            <a:pPr lvl="1" eaLnBrk="1" fontAlgn="auto" hangingPunct="1">
              <a:spcAft>
                <a:spcPts val="0"/>
              </a:spcAft>
              <a:buFont typeface="Arial" pitchFamily="34" charset="0"/>
              <a:buChar char="–"/>
              <a:defRPr/>
            </a:pPr>
            <a:r>
              <a:rPr lang="en-US" altLang="zh-CN" dirty="0" smtClean="0">
                <a:latin typeface="华文楷体" pitchFamily="2" charset="-122"/>
                <a:ea typeface="华文楷体" pitchFamily="2" charset="-122"/>
              </a:rPr>
              <a:t>ELISA</a:t>
            </a:r>
            <a:r>
              <a:rPr lang="zh-CN" altLang="zh-CN" dirty="0" smtClean="0">
                <a:latin typeface="华文楷体" pitchFamily="2" charset="-122"/>
                <a:ea typeface="华文楷体" pitchFamily="2" charset="-122"/>
              </a:rPr>
              <a:t>（酶联免疫吸附试验） </a:t>
            </a:r>
            <a:endParaRPr lang="en-US" altLang="zh-CN" dirty="0" smtClean="0">
              <a:latin typeface="华文楷体" pitchFamily="2" charset="-122"/>
              <a:ea typeface="华文楷体" pitchFamily="2" charset="-122"/>
            </a:endParaRPr>
          </a:p>
          <a:p>
            <a:pPr lvl="1" eaLnBrk="1" fontAlgn="auto" hangingPunct="1">
              <a:spcAft>
                <a:spcPts val="0"/>
              </a:spcAft>
              <a:buFont typeface="Arial" pitchFamily="34" charset="0"/>
              <a:buChar char="–"/>
              <a:defRPr/>
            </a:pPr>
            <a:r>
              <a:rPr lang="en-US" altLang="zh-CN" dirty="0" smtClean="0">
                <a:latin typeface="华文楷体" pitchFamily="2" charset="-122"/>
                <a:ea typeface="华文楷体" pitchFamily="2" charset="-122"/>
              </a:rPr>
              <a:t>POC</a:t>
            </a:r>
            <a:r>
              <a:rPr lang="zh-CN" altLang="zh-CN" dirty="0" smtClean="0">
                <a:latin typeface="华文楷体" pitchFamily="2" charset="-122"/>
                <a:ea typeface="华文楷体" pitchFamily="2" charset="-122"/>
              </a:rPr>
              <a:t>（快速检测</a:t>
            </a:r>
            <a:r>
              <a:rPr lang="zh-CN" altLang="en-US" dirty="0" smtClean="0">
                <a:latin typeface="华文楷体" pitchFamily="2" charset="-122"/>
                <a:ea typeface="华文楷体" pitchFamily="2" charset="-122"/>
              </a:rPr>
              <a:t>、一站式检测</a:t>
            </a:r>
            <a:r>
              <a:rPr lang="zh-CN" altLang="zh-CN" dirty="0" smtClean="0">
                <a:latin typeface="华文楷体" pitchFamily="2" charset="-122"/>
                <a:ea typeface="华文楷体" pitchFamily="2" charset="-122"/>
              </a:rPr>
              <a:t>）</a:t>
            </a:r>
            <a:endParaRPr lang="zh-CN" altLang="en-US" dirty="0">
              <a:latin typeface="华文楷体" pitchFamily="2" charset="-122"/>
              <a:ea typeface="华文楷体" pitchFamily="2" charset="-122"/>
            </a:endParaRPr>
          </a:p>
        </p:txBody>
      </p:sp>
      <p:sp>
        <p:nvSpPr>
          <p:cNvPr id="20482" name="标题 1"/>
          <p:cNvSpPr>
            <a:spLocks noGrp="1"/>
          </p:cNvSpPr>
          <p:nvPr>
            <p:ph type="title"/>
          </p:nvPr>
        </p:nvSpPr>
        <p:spPr>
          <a:xfrm>
            <a:off x="457200" y="274638"/>
            <a:ext cx="8229600" cy="868362"/>
          </a:xfrm>
        </p:spPr>
        <p:txBody>
          <a:bodyPr/>
          <a:lstStyle/>
          <a:p>
            <a:pPr eaLnBrk="1" hangingPunct="1"/>
            <a:r>
              <a:rPr lang="zh-CN" altLang="en-US" sz="3600" b="1" smtClean="0">
                <a:latin typeface="华文新魏"/>
                <a:ea typeface="华文新魏"/>
                <a:cs typeface="华文新魏"/>
              </a:rPr>
              <a:t>梅毒诊断检测（</a:t>
            </a:r>
            <a:r>
              <a:rPr lang="en-US" altLang="zh-CN" sz="3600" b="1" smtClean="0">
                <a:latin typeface="华文新魏"/>
                <a:ea typeface="华文新魏"/>
                <a:cs typeface="华文新魏"/>
              </a:rPr>
              <a:t>2</a:t>
            </a:r>
            <a:r>
              <a:rPr lang="zh-CN" altLang="en-US" sz="3600" b="1" smtClean="0">
                <a:latin typeface="华文新魏"/>
                <a:ea typeface="华文新魏"/>
                <a:cs typeface="华文新魏"/>
              </a:rPr>
              <a:t>）</a:t>
            </a:r>
          </a:p>
        </p:txBody>
      </p:sp>
      <p:sp>
        <p:nvSpPr>
          <p:cNvPr id="2048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545D7B90-B5D9-4115-80E9-48F838213AC3}" type="slidenum">
              <a:rPr lang="en-GB" altLang="zh-CN" sz="1400" smtClean="0">
                <a:latin typeface="华文楷体"/>
                <a:ea typeface="华文楷体"/>
                <a:cs typeface="华文楷体"/>
              </a:rPr>
              <a:pPr fontAlgn="base">
                <a:spcBef>
                  <a:spcPct val="0"/>
                </a:spcBef>
                <a:spcAft>
                  <a:spcPct val="0"/>
                </a:spcAft>
              </a:pPr>
              <a:t>6</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a:xfrm>
            <a:off x="457200" y="274638"/>
            <a:ext cx="8229600" cy="1011237"/>
          </a:xfrm>
        </p:spPr>
        <p:txBody>
          <a:bodyPr/>
          <a:lstStyle/>
          <a:p>
            <a:pPr eaLnBrk="1" hangingPunct="1"/>
            <a:r>
              <a:rPr lang="zh-CN" altLang="en-US" sz="3600" b="1" smtClean="0">
                <a:latin typeface="华文新魏"/>
                <a:ea typeface="华文新魏"/>
                <a:cs typeface="华文新魏"/>
              </a:rPr>
              <a:t>梅毒血清学试验基本实验室设备</a:t>
            </a:r>
          </a:p>
        </p:txBody>
      </p:sp>
      <p:graphicFrame>
        <p:nvGraphicFramePr>
          <p:cNvPr id="6" name="内容占位符 5"/>
          <p:cNvGraphicFramePr>
            <a:graphicFrameLocks noGrp="1"/>
          </p:cNvGraphicFramePr>
          <p:nvPr>
            <p:ph idx="1"/>
          </p:nvPr>
        </p:nvGraphicFramePr>
        <p:xfrm>
          <a:off x="457200" y="1600200"/>
          <a:ext cx="8229600" cy="4117975"/>
        </p:xfrm>
        <a:graphic>
          <a:graphicData uri="http://schemas.openxmlformats.org/drawingml/2006/table">
            <a:tbl>
              <a:tblPr firstRow="1" bandRow="1">
                <a:tableStyleId>{5C22544A-7EE6-4342-B048-85BDC9FD1C3A}</a:tableStyleId>
              </a:tblPr>
              <a:tblGrid>
                <a:gridCol w="2242592"/>
                <a:gridCol w="930005"/>
                <a:gridCol w="930005"/>
                <a:gridCol w="930005"/>
                <a:gridCol w="3196993"/>
              </a:tblGrid>
              <a:tr h="388639">
                <a:tc rowSpan="2">
                  <a:txBody>
                    <a:bodyPr/>
                    <a:lstStyle/>
                    <a:p>
                      <a:pPr algn="ctr"/>
                      <a:r>
                        <a:rPr lang="zh-CN" altLang="en-US" sz="2400" dirty="0" smtClean="0">
                          <a:latin typeface="华文楷体" pitchFamily="2" charset="-122"/>
                          <a:ea typeface="华文楷体" pitchFamily="2" charset="-122"/>
                        </a:rPr>
                        <a:t>检方法</a:t>
                      </a:r>
                      <a:endParaRPr lang="zh-CN" altLang="en-US" sz="2400" dirty="0">
                        <a:latin typeface="华文楷体" pitchFamily="2" charset="-122"/>
                        <a:ea typeface="华文楷体" pitchFamily="2" charset="-122"/>
                      </a:endParaRPr>
                    </a:p>
                  </a:txBody>
                  <a:tcPr anchor="ctr"/>
                </a:tc>
                <a:tc gridSpan="3">
                  <a:txBody>
                    <a:bodyPr/>
                    <a:lstStyle/>
                    <a:p>
                      <a:pPr algn="ctr"/>
                      <a:r>
                        <a:rPr lang="zh-CN" altLang="en-US" sz="2400" dirty="0" smtClean="0">
                          <a:latin typeface="华文楷体" pitchFamily="2" charset="-122"/>
                          <a:ea typeface="华文楷体" pitchFamily="2" charset="-122"/>
                        </a:rPr>
                        <a:t>检测样本类型</a:t>
                      </a:r>
                      <a:endParaRPr lang="zh-CN" altLang="en-US" sz="2400" dirty="0">
                        <a:latin typeface="华文楷体" pitchFamily="2" charset="-122"/>
                        <a:ea typeface="华文楷体" pitchFamily="2" charset="-122"/>
                      </a:endParaRPr>
                    </a:p>
                  </a:txBody>
                  <a:tcPr anchor="ctr"/>
                </a:tc>
                <a:tc hMerge="1">
                  <a:txBody>
                    <a:bodyPr/>
                    <a:lstStyle/>
                    <a:p>
                      <a:pPr algn="ctr"/>
                      <a:endParaRPr lang="zh-CN" altLang="en-US" sz="2400" dirty="0"/>
                    </a:p>
                  </a:txBody>
                  <a:tcPr anchor="ctr"/>
                </a:tc>
                <a:tc hMerge="1">
                  <a:txBody>
                    <a:bodyPr/>
                    <a:lstStyle/>
                    <a:p>
                      <a:pPr algn="ctr"/>
                      <a:endParaRPr lang="zh-CN" altLang="en-US" sz="2400" dirty="0"/>
                    </a:p>
                  </a:txBody>
                  <a:tcPr anchor="ctr"/>
                </a:tc>
                <a:tc rowSpan="2">
                  <a:txBody>
                    <a:bodyPr/>
                    <a:lstStyle/>
                    <a:p>
                      <a:pPr algn="ctr"/>
                      <a:r>
                        <a:rPr lang="zh-CN" altLang="en-US" sz="2400" dirty="0" smtClean="0">
                          <a:latin typeface="华文楷体" pitchFamily="2" charset="-122"/>
                          <a:ea typeface="华文楷体" pitchFamily="2" charset="-122"/>
                        </a:rPr>
                        <a:t>必要设备</a:t>
                      </a:r>
                      <a:endParaRPr lang="zh-CN" altLang="en-US" sz="2400" dirty="0">
                        <a:latin typeface="华文楷体" pitchFamily="2" charset="-122"/>
                        <a:ea typeface="华文楷体" pitchFamily="2" charset="-122"/>
                      </a:endParaRPr>
                    </a:p>
                  </a:txBody>
                  <a:tcPr anchor="ctr"/>
                </a:tc>
              </a:tr>
              <a:tr h="579511">
                <a:tc vMerge="1">
                  <a:txBody>
                    <a:bodyPr/>
                    <a:lstStyle/>
                    <a:p>
                      <a:pPr algn="ctr"/>
                      <a:endParaRPr lang="zh-CN" altLang="en-US" sz="2000" b="0" dirty="0"/>
                    </a:p>
                  </a:txBody>
                  <a:tcPr anchor="ctr"/>
                </a:tc>
                <a:tc>
                  <a:txBody>
                    <a:bodyPr/>
                    <a:lstStyle/>
                    <a:p>
                      <a:pPr marL="0" algn="ctr" defTabSz="914400" rtl="0" eaLnBrk="1" latinLnBrk="0" hangingPunct="1"/>
                      <a:r>
                        <a:rPr lang="zh-CN" altLang="en-US" sz="2400" b="1" kern="1200" dirty="0" smtClean="0">
                          <a:solidFill>
                            <a:schemeClr val="lt1"/>
                          </a:solidFill>
                          <a:latin typeface="华文楷体" pitchFamily="2" charset="-122"/>
                          <a:ea typeface="华文楷体" pitchFamily="2" charset="-122"/>
                          <a:cs typeface="+mn-cs"/>
                        </a:rPr>
                        <a:t>血清</a:t>
                      </a:r>
                    </a:p>
                  </a:txBody>
                  <a:tcPr anchor="ctr">
                    <a:solidFill>
                      <a:schemeClr val="tx2">
                        <a:lumMod val="60000"/>
                        <a:lumOff val="40000"/>
                      </a:schemeClr>
                    </a:solidFill>
                  </a:tcPr>
                </a:tc>
                <a:tc>
                  <a:txBody>
                    <a:bodyPr/>
                    <a:lstStyle/>
                    <a:p>
                      <a:pPr marL="0" algn="ctr" defTabSz="914400" rtl="0" eaLnBrk="1" latinLnBrk="0" hangingPunct="1"/>
                      <a:r>
                        <a:rPr lang="zh-CN" altLang="en-US" sz="2400" b="1" kern="1200" dirty="0" smtClean="0">
                          <a:solidFill>
                            <a:schemeClr val="lt1"/>
                          </a:solidFill>
                          <a:latin typeface="华文楷体" pitchFamily="2" charset="-122"/>
                          <a:ea typeface="华文楷体" pitchFamily="2" charset="-122"/>
                          <a:cs typeface="+mn-cs"/>
                        </a:rPr>
                        <a:t>血浆</a:t>
                      </a:r>
                    </a:p>
                  </a:txBody>
                  <a:tcPr anchor="ctr">
                    <a:solidFill>
                      <a:schemeClr val="tx2">
                        <a:lumMod val="60000"/>
                        <a:lumOff val="40000"/>
                      </a:schemeClr>
                    </a:solidFill>
                  </a:tcPr>
                </a:tc>
                <a:tc>
                  <a:txBody>
                    <a:bodyPr/>
                    <a:lstStyle/>
                    <a:p>
                      <a:pPr marL="0" algn="ctr" defTabSz="914400" rtl="0" eaLnBrk="1" latinLnBrk="0" hangingPunct="1"/>
                      <a:r>
                        <a:rPr lang="zh-CN" altLang="en-US" sz="2400" b="1" kern="1200" dirty="0" smtClean="0">
                          <a:solidFill>
                            <a:schemeClr val="lt1"/>
                          </a:solidFill>
                          <a:latin typeface="华文楷体" pitchFamily="2" charset="-122"/>
                          <a:ea typeface="华文楷体" pitchFamily="2" charset="-122"/>
                          <a:cs typeface="+mn-cs"/>
                        </a:rPr>
                        <a:t>全血</a:t>
                      </a:r>
                    </a:p>
                  </a:txBody>
                  <a:tcPr anchor="ctr">
                    <a:solidFill>
                      <a:schemeClr val="tx2">
                        <a:lumMod val="60000"/>
                        <a:lumOff val="40000"/>
                      </a:schemeClr>
                    </a:solidFill>
                  </a:tcPr>
                </a:tc>
                <a:tc vMerge="1">
                  <a:txBody>
                    <a:bodyPr/>
                    <a:lstStyle/>
                    <a:p>
                      <a:endParaRPr lang="zh-CN" altLang="en-US" sz="2000" b="0" dirty="0"/>
                    </a:p>
                  </a:txBody>
                  <a:tcPr anchor="ctr"/>
                </a:tc>
              </a:tr>
              <a:tr h="770406">
                <a:tc>
                  <a:txBody>
                    <a:bodyPr/>
                    <a:lstStyle/>
                    <a:p>
                      <a:pPr algn="ctr"/>
                      <a:r>
                        <a:rPr lang="en-US" altLang="zh-CN" sz="2000" b="1" dirty="0" smtClean="0">
                          <a:latin typeface="华文楷体" pitchFamily="2" charset="-122"/>
                          <a:ea typeface="华文楷体" pitchFamily="2" charset="-122"/>
                        </a:rPr>
                        <a:t>RPR/TRUST</a:t>
                      </a:r>
                      <a:endParaRPr lang="zh-CN" altLang="en-US" sz="2000" b="1" dirty="0">
                        <a:latin typeface="华文楷体" pitchFamily="2" charset="-122"/>
                        <a:ea typeface="华文楷体" pitchFamily="2"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0" dirty="0" smtClean="0">
                          <a:latin typeface="华文楷体" pitchFamily="2" charset="-122"/>
                          <a:ea typeface="华文楷体" pitchFamily="2" charset="-122"/>
                        </a:rPr>
                        <a:t>√</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0" dirty="0" smtClean="0">
                          <a:latin typeface="华文楷体" pitchFamily="2" charset="-122"/>
                          <a:ea typeface="华文楷体" pitchFamily="2" charset="-122"/>
                        </a:rPr>
                        <a:t>√</a:t>
                      </a:r>
                    </a:p>
                  </a:txBody>
                  <a:tcPr anchor="ctr"/>
                </a:tc>
                <a:tc>
                  <a:txBody>
                    <a:bodyPr/>
                    <a:lstStyle/>
                    <a:p>
                      <a:pPr algn="ctr"/>
                      <a:endParaRPr lang="zh-CN" altLang="en-US" sz="2000" b="0" dirty="0">
                        <a:latin typeface="华文楷体" pitchFamily="2" charset="-122"/>
                        <a:ea typeface="华文楷体" pitchFamily="2" charset="-122"/>
                      </a:endParaRPr>
                    </a:p>
                  </a:txBody>
                  <a:tcPr anchor="ctr"/>
                </a:tc>
                <a:tc>
                  <a:txBody>
                    <a:bodyPr/>
                    <a:lstStyle/>
                    <a:p>
                      <a:pPr algn="l"/>
                      <a:r>
                        <a:rPr lang="zh-CN" altLang="en-US" sz="2000" b="0" dirty="0" smtClean="0">
                          <a:latin typeface="华文楷体" pitchFamily="2" charset="-122"/>
                          <a:ea typeface="华文楷体" pitchFamily="2" charset="-122"/>
                        </a:rPr>
                        <a:t>水平旋转仪</a:t>
                      </a:r>
                      <a:endParaRPr lang="zh-CN" altLang="en-US" sz="2000" b="0" dirty="0">
                        <a:latin typeface="华文楷体" pitchFamily="2" charset="-122"/>
                        <a:ea typeface="华文楷体" pitchFamily="2" charset="-122"/>
                      </a:endParaRPr>
                    </a:p>
                  </a:txBody>
                  <a:tcPr anchor="ctr"/>
                </a:tc>
              </a:tr>
              <a:tr h="770406">
                <a:tc>
                  <a:txBody>
                    <a:bodyPr/>
                    <a:lstStyle/>
                    <a:p>
                      <a:pPr algn="ctr"/>
                      <a:r>
                        <a:rPr lang="en-US" altLang="zh-CN" sz="2000" b="1" dirty="0" smtClean="0">
                          <a:latin typeface="华文楷体" pitchFamily="2" charset="-122"/>
                          <a:ea typeface="华文楷体" pitchFamily="2" charset="-122"/>
                        </a:rPr>
                        <a:t>TPPA</a:t>
                      </a:r>
                      <a:endParaRPr lang="zh-CN" altLang="en-US" sz="2000" b="1" dirty="0">
                        <a:latin typeface="华文楷体" pitchFamily="2" charset="-122"/>
                        <a:ea typeface="华文楷体" pitchFamily="2"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000" b="0" dirty="0" smtClean="0">
                          <a:latin typeface="华文楷体" pitchFamily="2" charset="-122"/>
                          <a:ea typeface="华文楷体" pitchFamily="2" charset="-122"/>
                        </a:rPr>
                        <a:t>√</a:t>
                      </a: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ctr"/>
                      <a:endParaRPr lang="zh-CN" altLang="en-US" sz="2000" b="0" dirty="0">
                        <a:latin typeface="华文楷体" pitchFamily="2" charset="-122"/>
                        <a:ea typeface="华文楷体" pitchFamily="2" charset="-122"/>
                      </a:endParaRPr>
                    </a:p>
                  </a:txBody>
                  <a:tcPr anchor="ctr"/>
                </a:tc>
                <a:tc>
                  <a:txBody>
                    <a:bodyPr/>
                    <a:lstStyle/>
                    <a:p>
                      <a:pPr algn="l"/>
                      <a:r>
                        <a:rPr lang="zh-CN" altLang="en-US" sz="2000" b="0" dirty="0" smtClean="0">
                          <a:latin typeface="华文楷体" pitchFamily="2" charset="-122"/>
                          <a:ea typeface="华文楷体" pitchFamily="2" charset="-122"/>
                        </a:rPr>
                        <a:t>震荡仪</a:t>
                      </a:r>
                      <a:endParaRPr lang="zh-CN" altLang="en-US" sz="2000" b="0" dirty="0">
                        <a:latin typeface="华文楷体" pitchFamily="2" charset="-122"/>
                        <a:ea typeface="华文楷体" pitchFamily="2" charset="-122"/>
                      </a:endParaRPr>
                    </a:p>
                  </a:txBody>
                  <a:tcPr anchor="ctr"/>
                </a:tc>
              </a:tr>
              <a:tr h="770406">
                <a:tc>
                  <a:txBody>
                    <a:bodyPr/>
                    <a:lstStyle/>
                    <a:p>
                      <a:pPr algn="ctr"/>
                      <a:r>
                        <a:rPr lang="en-US" altLang="zh-CN" sz="2000" b="1" dirty="0" smtClean="0">
                          <a:latin typeface="华文楷体" pitchFamily="2" charset="-122"/>
                          <a:ea typeface="华文楷体" pitchFamily="2" charset="-122"/>
                        </a:rPr>
                        <a:t>ELISA</a:t>
                      </a:r>
                      <a:endParaRPr lang="zh-CN" altLang="en-US" sz="2000" b="1" dirty="0">
                        <a:latin typeface="华文楷体" pitchFamily="2" charset="-122"/>
                        <a:ea typeface="华文楷体" pitchFamily="2" charset="-122"/>
                      </a:endParaRP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ctr"/>
                      <a:endParaRPr lang="zh-CN" altLang="en-US" sz="2000" b="0" dirty="0">
                        <a:latin typeface="华文楷体" pitchFamily="2" charset="-122"/>
                        <a:ea typeface="华文楷体" pitchFamily="2" charset="-122"/>
                      </a:endParaRPr>
                    </a:p>
                  </a:txBody>
                  <a:tcPr anchor="ctr"/>
                </a:tc>
                <a:tc>
                  <a:txBody>
                    <a:bodyPr/>
                    <a:lstStyle/>
                    <a:p>
                      <a:pPr algn="l"/>
                      <a:r>
                        <a:rPr lang="zh-CN" altLang="en-US" sz="2000" b="0" dirty="0" smtClean="0">
                          <a:latin typeface="华文楷体" pitchFamily="2" charset="-122"/>
                          <a:ea typeface="华文楷体" pitchFamily="2" charset="-122"/>
                        </a:rPr>
                        <a:t>酶标仪、洗板机</a:t>
                      </a:r>
                      <a:endParaRPr lang="zh-CN" altLang="en-US" sz="2000" b="0" dirty="0">
                        <a:latin typeface="华文楷体" pitchFamily="2" charset="-122"/>
                        <a:ea typeface="华文楷体" pitchFamily="2" charset="-122"/>
                      </a:endParaRPr>
                    </a:p>
                  </a:txBody>
                  <a:tcPr anchor="ctr"/>
                </a:tc>
              </a:tr>
              <a:tr h="770406">
                <a:tc>
                  <a:txBody>
                    <a:bodyPr/>
                    <a:lstStyle/>
                    <a:p>
                      <a:pPr algn="ctr"/>
                      <a:r>
                        <a:rPr lang="en-US" altLang="zh-CN" sz="2000" b="1" dirty="0" smtClean="0">
                          <a:latin typeface="华文楷体" pitchFamily="2" charset="-122"/>
                          <a:ea typeface="华文楷体" pitchFamily="2" charset="-122"/>
                        </a:rPr>
                        <a:t>POC</a:t>
                      </a:r>
                      <a:r>
                        <a:rPr lang="zh-CN" altLang="en-US" sz="2000" b="1" dirty="0" smtClean="0">
                          <a:latin typeface="华文楷体" pitchFamily="2" charset="-122"/>
                          <a:ea typeface="华文楷体" pitchFamily="2" charset="-122"/>
                        </a:rPr>
                        <a:t>检测</a:t>
                      </a:r>
                      <a:endParaRPr lang="zh-CN" altLang="en-US" sz="2000" b="1" dirty="0">
                        <a:latin typeface="华文楷体" pitchFamily="2" charset="-122"/>
                        <a:ea typeface="华文楷体" pitchFamily="2" charset="-122"/>
                      </a:endParaRP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ctr"/>
                      <a:r>
                        <a:rPr lang="zh-CN" altLang="en-US" sz="2000" b="0" dirty="0" smtClean="0">
                          <a:latin typeface="华文楷体" pitchFamily="2" charset="-122"/>
                          <a:ea typeface="华文楷体" pitchFamily="2" charset="-122"/>
                        </a:rPr>
                        <a:t>√</a:t>
                      </a:r>
                      <a:endParaRPr lang="zh-CN" altLang="en-US" sz="2000" b="0" dirty="0">
                        <a:latin typeface="华文楷体" pitchFamily="2" charset="-122"/>
                        <a:ea typeface="华文楷体" pitchFamily="2" charset="-122"/>
                      </a:endParaRPr>
                    </a:p>
                  </a:txBody>
                  <a:tcPr anchor="ctr"/>
                </a:tc>
                <a:tc>
                  <a:txBody>
                    <a:bodyPr/>
                    <a:lstStyle/>
                    <a:p>
                      <a:pPr algn="l"/>
                      <a:r>
                        <a:rPr lang="zh-CN" altLang="en-US" sz="2000" b="0" dirty="0" smtClean="0">
                          <a:latin typeface="华文楷体" pitchFamily="2" charset="-122"/>
                          <a:ea typeface="华文楷体" pitchFamily="2" charset="-122"/>
                        </a:rPr>
                        <a:t>无需特殊设备</a:t>
                      </a:r>
                      <a:endParaRPr lang="zh-CN" altLang="en-US" sz="2000" b="0" dirty="0">
                        <a:latin typeface="华文楷体" pitchFamily="2" charset="-122"/>
                        <a:ea typeface="华文楷体" pitchFamily="2" charset="-122"/>
                      </a:endParaRPr>
                    </a:p>
                  </a:txBody>
                  <a:tcPr anchor="ctr"/>
                </a:tc>
              </a:tr>
            </a:tbl>
          </a:graphicData>
        </a:graphic>
      </p:graphicFrame>
      <p:sp>
        <p:nvSpPr>
          <p:cNvPr id="22576"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2C40C59A-D681-4A3E-8F5B-46EE1E7C58D8}" type="slidenum">
              <a:rPr lang="en-GB" altLang="zh-CN" sz="1400" smtClean="0">
                <a:latin typeface="华文楷体"/>
                <a:ea typeface="华文楷体"/>
                <a:cs typeface="华文楷体"/>
              </a:rPr>
              <a:pPr fontAlgn="base">
                <a:spcBef>
                  <a:spcPct val="0"/>
                </a:spcBef>
                <a:spcAft>
                  <a:spcPct val="0"/>
                </a:spcAft>
              </a:pPr>
              <a:t>7</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457200" y="274638"/>
            <a:ext cx="8229600" cy="939800"/>
          </a:xfrm>
        </p:spPr>
        <p:txBody>
          <a:bodyPr/>
          <a:lstStyle/>
          <a:p>
            <a:pPr eaLnBrk="1" hangingPunct="1"/>
            <a:r>
              <a:rPr lang="zh-CN" altLang="en-US" sz="3600" b="1" smtClean="0">
                <a:latin typeface="华文新魏"/>
                <a:ea typeface="华文新魏"/>
                <a:cs typeface="华文新魏"/>
              </a:rPr>
              <a:t>非梅毒螺旋体抗原血清学试验（</a:t>
            </a:r>
            <a:r>
              <a:rPr lang="en-US" altLang="zh-CN" sz="3600" b="1" smtClean="0">
                <a:latin typeface="华文新魏"/>
                <a:ea typeface="华文新魏"/>
                <a:cs typeface="华文新魏"/>
              </a:rPr>
              <a:t>1</a:t>
            </a:r>
            <a:r>
              <a:rPr lang="zh-CN" altLang="en-US" sz="3600" b="1" smtClean="0">
                <a:latin typeface="华文新魏"/>
                <a:ea typeface="华文新魏"/>
                <a:cs typeface="华文新魏"/>
              </a:rPr>
              <a:t>）</a:t>
            </a:r>
            <a:r>
              <a:rPr lang="en-GB" sz="3600" b="1" smtClean="0">
                <a:latin typeface="华文新魏"/>
                <a:ea typeface="华文新魏"/>
                <a:cs typeface="华文新魏"/>
              </a:rPr>
              <a:t> </a:t>
            </a:r>
          </a:p>
        </p:txBody>
      </p:sp>
      <p:sp>
        <p:nvSpPr>
          <p:cNvPr id="23554" name="Content Placeholder 2"/>
          <p:cNvSpPr>
            <a:spLocks noGrp="1"/>
          </p:cNvSpPr>
          <p:nvPr>
            <p:ph idx="1"/>
          </p:nvPr>
        </p:nvSpPr>
        <p:spPr>
          <a:xfrm>
            <a:off x="714375" y="1428750"/>
            <a:ext cx="7900988" cy="4714875"/>
          </a:xfrm>
        </p:spPr>
        <p:txBody>
          <a:bodyPr/>
          <a:lstStyle/>
          <a:p>
            <a:pPr eaLnBrk="1" hangingPunct="1">
              <a:lnSpc>
                <a:spcPct val="110000"/>
              </a:lnSpc>
              <a:buFont typeface="Arial" charset="0"/>
              <a:buNone/>
            </a:pPr>
            <a:r>
              <a:rPr lang="zh-CN" altLang="en-US" sz="2800" i="1" smtClean="0">
                <a:latin typeface="华文楷体"/>
                <a:ea typeface="华文楷体"/>
                <a:cs typeface="华文楷体"/>
              </a:rPr>
              <a:t>梅毒螺旋体</a:t>
            </a:r>
            <a:r>
              <a:rPr lang="zh-CN" altLang="en-US" sz="2800" smtClean="0">
                <a:latin typeface="华文楷体"/>
                <a:ea typeface="华文楷体"/>
                <a:cs typeface="华文楷体"/>
              </a:rPr>
              <a:t>感染可产生非特异性抗体（非梅毒螺旋体抗体）</a:t>
            </a:r>
            <a:endParaRPr lang="en-US" sz="2800" smtClean="0">
              <a:latin typeface="华文楷体"/>
              <a:ea typeface="华文楷体"/>
              <a:cs typeface="华文楷体"/>
            </a:endParaRPr>
          </a:p>
          <a:p>
            <a:pPr eaLnBrk="1" hangingPunct="1">
              <a:lnSpc>
                <a:spcPct val="110000"/>
              </a:lnSpc>
              <a:buFont typeface="Arial" charset="0"/>
              <a:buNone/>
            </a:pPr>
            <a:r>
              <a:rPr lang="zh-CN" altLang="en-US" sz="2800" smtClean="0">
                <a:latin typeface="华文楷体"/>
                <a:ea typeface="华文楷体"/>
                <a:cs typeface="华文楷体"/>
              </a:rPr>
              <a:t>非梅毒螺旋体抗体</a:t>
            </a:r>
            <a:endParaRPr lang="en-US" sz="2800" smtClean="0">
              <a:latin typeface="华文楷体"/>
              <a:ea typeface="华文楷体"/>
              <a:cs typeface="华文楷体"/>
            </a:endParaRPr>
          </a:p>
          <a:p>
            <a:pPr lvl="1" eaLnBrk="1" hangingPunct="1">
              <a:lnSpc>
                <a:spcPct val="110000"/>
              </a:lnSpc>
              <a:spcBef>
                <a:spcPts val="400"/>
              </a:spcBef>
              <a:buFont typeface="Arial" charset="0"/>
              <a:buChar char="•"/>
            </a:pPr>
            <a:r>
              <a:rPr lang="zh-CN" altLang="en-US" sz="2400" i="1" smtClean="0">
                <a:latin typeface="华文楷体"/>
                <a:ea typeface="华文楷体"/>
                <a:cs typeface="华文楷体"/>
              </a:rPr>
              <a:t>又称之为</a:t>
            </a:r>
            <a:r>
              <a:rPr lang="zh-CN" altLang="en-US" sz="2400" b="1" i="1" smtClean="0">
                <a:latin typeface="华文楷体"/>
                <a:ea typeface="华文楷体"/>
                <a:cs typeface="华文楷体"/>
              </a:rPr>
              <a:t>反应素</a:t>
            </a:r>
            <a:r>
              <a:rPr lang="zh-CN" altLang="en-US" sz="2400" i="1" smtClean="0">
                <a:latin typeface="华文楷体"/>
                <a:ea typeface="华文楷体"/>
                <a:cs typeface="华文楷体"/>
              </a:rPr>
              <a:t>，是</a:t>
            </a:r>
            <a:r>
              <a:rPr lang="zh-CN" altLang="en-US" sz="2400" b="1" i="1" smtClean="0">
                <a:latin typeface="华文楷体"/>
                <a:ea typeface="华文楷体"/>
                <a:cs typeface="华文楷体"/>
              </a:rPr>
              <a:t>抗心磷脂等抗原的抗体</a:t>
            </a:r>
            <a:endParaRPr lang="en-US" sz="2400" b="1" i="1" smtClean="0">
              <a:latin typeface="华文楷体"/>
              <a:ea typeface="华文楷体"/>
              <a:cs typeface="华文楷体"/>
            </a:endParaRPr>
          </a:p>
          <a:p>
            <a:pPr lvl="1" eaLnBrk="1" hangingPunct="1">
              <a:lnSpc>
                <a:spcPct val="110000"/>
              </a:lnSpc>
              <a:spcBef>
                <a:spcPts val="400"/>
              </a:spcBef>
              <a:buFont typeface="Arial" charset="0"/>
              <a:buChar char="•"/>
            </a:pPr>
            <a:r>
              <a:rPr lang="zh-CN" altLang="en-US" sz="2400" b="1" smtClean="0">
                <a:latin typeface="华文楷体"/>
                <a:ea typeface="华文楷体"/>
                <a:cs typeface="华文楷体"/>
              </a:rPr>
              <a:t>随菌体和宿主细胞的类脂质抗原量升高</a:t>
            </a:r>
            <a:endParaRPr lang="en-US" sz="2400" b="1" smtClean="0">
              <a:latin typeface="华文楷体"/>
              <a:ea typeface="华文楷体"/>
              <a:cs typeface="华文楷体"/>
            </a:endParaRPr>
          </a:p>
          <a:p>
            <a:pPr eaLnBrk="1" hangingPunct="1">
              <a:lnSpc>
                <a:spcPct val="110000"/>
              </a:lnSpc>
              <a:buFont typeface="Arial" charset="0"/>
              <a:buNone/>
            </a:pPr>
            <a:r>
              <a:rPr lang="zh-CN" altLang="en-US" sz="2800" smtClean="0">
                <a:latin typeface="华文楷体"/>
                <a:ea typeface="华文楷体"/>
                <a:cs typeface="华文楷体"/>
              </a:rPr>
              <a:t>除梅毒外，其他医学情况会造成非梅毒螺旋体抗原血清学试验</a:t>
            </a:r>
            <a:r>
              <a:rPr lang="zh-CN" altLang="en-US" sz="2800" b="1" smtClean="0">
                <a:latin typeface="华文楷体"/>
                <a:ea typeface="华文楷体"/>
                <a:cs typeface="华文楷体"/>
              </a:rPr>
              <a:t>假阳性结果</a:t>
            </a:r>
            <a:r>
              <a:rPr lang="zh-CN" altLang="en-US" sz="2800" smtClean="0">
                <a:latin typeface="华文楷体"/>
                <a:ea typeface="华文楷体"/>
                <a:cs typeface="华文楷体"/>
              </a:rPr>
              <a:t>，包括结核、疟疾、妊娠和风湿关节炎、狼疮及硬皮病等自体免疫学疾病</a:t>
            </a:r>
            <a:r>
              <a:rPr lang="en-US" altLang="zh-CN" sz="2800" smtClean="0">
                <a:latin typeface="华文楷体"/>
                <a:ea typeface="华文楷体"/>
                <a:cs typeface="华文楷体"/>
              </a:rPr>
              <a:t>.</a:t>
            </a:r>
            <a:endParaRPr lang="en-US" altLang="en-US" sz="2800" smtClean="0">
              <a:latin typeface="华文楷体"/>
              <a:ea typeface="华文楷体"/>
              <a:cs typeface="华文楷体"/>
            </a:endParaRPr>
          </a:p>
        </p:txBody>
      </p:sp>
      <p:sp>
        <p:nvSpPr>
          <p:cNvPr id="23555"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A8AD3C32-4936-41E4-A119-335BF3CA5F53}" type="slidenum">
              <a:rPr lang="en-GB" altLang="zh-CN" sz="1400" smtClean="0">
                <a:latin typeface="华文楷体"/>
                <a:ea typeface="华文楷体"/>
                <a:cs typeface="华文楷体"/>
              </a:rPr>
              <a:pPr fontAlgn="base">
                <a:spcBef>
                  <a:spcPct val="0"/>
                </a:spcBef>
                <a:spcAft>
                  <a:spcPct val="0"/>
                </a:spcAft>
              </a:pPr>
              <a:t>8</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457200" y="274638"/>
            <a:ext cx="8229600" cy="868362"/>
          </a:xfrm>
        </p:spPr>
        <p:txBody>
          <a:bodyPr/>
          <a:lstStyle/>
          <a:p>
            <a:pPr eaLnBrk="1" hangingPunct="1"/>
            <a:r>
              <a:rPr lang="zh-CN" altLang="en-US" sz="3600" b="1" smtClean="0">
                <a:latin typeface="华文新魏"/>
                <a:ea typeface="华文新魏"/>
                <a:cs typeface="华文新魏"/>
              </a:rPr>
              <a:t>非梅毒螺旋体抗原血清学试验（</a:t>
            </a:r>
            <a:r>
              <a:rPr lang="en-US" altLang="zh-CN" sz="3600" b="1" smtClean="0">
                <a:latin typeface="华文新魏"/>
                <a:ea typeface="华文新魏"/>
                <a:cs typeface="华文新魏"/>
              </a:rPr>
              <a:t>2</a:t>
            </a:r>
            <a:r>
              <a:rPr lang="zh-CN" altLang="en-US" sz="3600" b="1" smtClean="0">
                <a:latin typeface="华文新魏"/>
                <a:ea typeface="华文新魏"/>
                <a:cs typeface="华文新魏"/>
              </a:rPr>
              <a:t>）</a:t>
            </a:r>
            <a:endParaRPr lang="en-GB" sz="3600" smtClean="0">
              <a:latin typeface="华文新魏"/>
              <a:ea typeface="华文新魏"/>
              <a:cs typeface="华文新魏"/>
            </a:endParaRPr>
          </a:p>
        </p:txBody>
      </p:sp>
      <p:sp>
        <p:nvSpPr>
          <p:cNvPr id="3" name="Content Placeholder 2"/>
          <p:cNvSpPr>
            <a:spLocks noGrp="1"/>
          </p:cNvSpPr>
          <p:nvPr>
            <p:ph idx="1"/>
          </p:nvPr>
        </p:nvSpPr>
        <p:spPr>
          <a:xfrm>
            <a:off x="428625" y="1214438"/>
            <a:ext cx="8286750" cy="5072062"/>
          </a:xfrm>
        </p:spPr>
        <p:txBody>
          <a:bodyPr rtlCol="0">
            <a:normAutofit lnSpcReduction="10000"/>
          </a:bodyPr>
          <a:lstStyle/>
          <a:p>
            <a:pPr eaLnBrk="1" fontAlgn="auto" hangingPunct="1">
              <a:spcAft>
                <a:spcPts val="0"/>
              </a:spcAft>
              <a:buFont typeface="Arial" pitchFamily="34" charset="0"/>
              <a:buNone/>
              <a:defRPr/>
            </a:pPr>
            <a:r>
              <a:rPr lang="zh-CN" altLang="en-US" dirty="0" smtClean="0">
                <a:latin typeface="华文楷体" pitchFamily="2" charset="-122"/>
                <a:ea typeface="华文楷体" pitchFamily="2" charset="-122"/>
              </a:rPr>
              <a:t>抗体滴度通常与疾病活动度有关。</a:t>
            </a:r>
            <a:endParaRPr lang="en-GB" dirty="0" smtClean="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en-US" dirty="0">
                <a:latin typeface="华文楷体" pitchFamily="2" charset="-122"/>
                <a:ea typeface="华文楷体" pitchFamily="2" charset="-122"/>
              </a:rPr>
              <a:t>治疗后（可能几个月）非梅毒螺旋体抗原血清学试验通常转变为</a:t>
            </a:r>
            <a:r>
              <a:rPr lang="zh-CN" altLang="en-US" dirty="0" smtClean="0">
                <a:latin typeface="华文楷体" pitchFamily="2" charset="-122"/>
                <a:ea typeface="华文楷体" pitchFamily="2" charset="-122"/>
              </a:rPr>
              <a:t>不反应</a:t>
            </a:r>
            <a:endParaRPr lang="en-US" altLang="zh-CN" dirty="0" smtClean="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en-US" dirty="0" smtClean="0">
                <a:latin typeface="华文楷体" pitchFamily="2" charset="-122"/>
                <a:ea typeface="华文楷体" pitchFamily="2" charset="-122"/>
              </a:rPr>
              <a:t>如果用同一种实验，相同试验滴度</a:t>
            </a:r>
            <a:r>
              <a:rPr lang="en-US" altLang="zh-CN" dirty="0" smtClean="0">
                <a:latin typeface="华文楷体" pitchFamily="2" charset="-122"/>
                <a:ea typeface="华文楷体" pitchFamily="2" charset="-122"/>
              </a:rPr>
              <a:t>4</a:t>
            </a:r>
            <a:r>
              <a:rPr lang="zh-CN" altLang="en-US" dirty="0" smtClean="0">
                <a:latin typeface="华文楷体" pitchFamily="2" charset="-122"/>
                <a:ea typeface="华文楷体" pitchFamily="2" charset="-122"/>
              </a:rPr>
              <a:t>倍变化（如从</a:t>
            </a:r>
            <a:r>
              <a:rPr lang="en-GB" dirty="0" smtClean="0">
                <a:latin typeface="华文楷体" pitchFamily="2" charset="-122"/>
                <a:ea typeface="华文楷体" pitchFamily="2" charset="-122"/>
              </a:rPr>
              <a:t>1:16</a:t>
            </a:r>
            <a:r>
              <a:rPr lang="zh-CN" altLang="en-US" dirty="0" smtClean="0">
                <a:latin typeface="华文楷体" pitchFamily="2" charset="-122"/>
                <a:ea typeface="华文楷体" pitchFamily="2" charset="-122"/>
              </a:rPr>
              <a:t>下降到</a:t>
            </a:r>
            <a:r>
              <a:rPr lang="en-GB" dirty="0" smtClean="0">
                <a:latin typeface="华文楷体" pitchFamily="2" charset="-122"/>
                <a:ea typeface="华文楷体" pitchFamily="2" charset="-122"/>
              </a:rPr>
              <a:t>1:4</a:t>
            </a:r>
            <a:r>
              <a:rPr lang="zh-CN" altLang="en-US" dirty="0" smtClean="0">
                <a:latin typeface="华文楷体" pitchFamily="2" charset="-122"/>
                <a:ea typeface="华文楷体" pitchFamily="2" charset="-122"/>
              </a:rPr>
              <a:t>或从</a:t>
            </a:r>
            <a:r>
              <a:rPr lang="en-GB" dirty="0" smtClean="0">
                <a:latin typeface="华文楷体" pitchFamily="2" charset="-122"/>
                <a:ea typeface="华文楷体" pitchFamily="2" charset="-122"/>
              </a:rPr>
              <a:t>1:8</a:t>
            </a:r>
            <a:r>
              <a:rPr lang="zh-CN" altLang="en-US" dirty="0" smtClean="0">
                <a:latin typeface="华文楷体" pitchFamily="2" charset="-122"/>
                <a:ea typeface="华文楷体" pitchFamily="2" charset="-122"/>
              </a:rPr>
              <a:t>上升到</a:t>
            </a:r>
            <a:r>
              <a:rPr lang="en-GB" dirty="0" smtClean="0">
                <a:latin typeface="华文楷体" pitchFamily="2" charset="-122"/>
                <a:ea typeface="华文楷体" pitchFamily="2" charset="-122"/>
              </a:rPr>
              <a:t>1:32</a:t>
            </a:r>
            <a:r>
              <a:rPr lang="zh-CN" altLang="en-US" dirty="0" smtClean="0">
                <a:latin typeface="华文楷体" pitchFamily="2" charset="-122"/>
                <a:ea typeface="华文楷体" pitchFamily="2" charset="-122"/>
              </a:rPr>
              <a:t>）为临床显著变化</a:t>
            </a:r>
            <a:endParaRPr lang="en-GB" dirty="0" smtClean="0">
              <a:latin typeface="华文楷体" pitchFamily="2" charset="-122"/>
              <a:ea typeface="华文楷体" pitchFamily="2" charset="-122"/>
            </a:endParaRPr>
          </a:p>
          <a:p>
            <a:pPr marL="536575" lvl="1" indent="-274638" eaLnBrk="1" fontAlgn="auto" hangingPunct="1">
              <a:spcBef>
                <a:spcPts val="600"/>
              </a:spcBef>
              <a:spcAft>
                <a:spcPts val="0"/>
              </a:spcAft>
              <a:buFont typeface="Arial" pitchFamily="34" charset="0"/>
              <a:buChar char="•"/>
              <a:defRPr/>
            </a:pPr>
            <a:r>
              <a:rPr lang="zh-CN" altLang="en-US" dirty="0" smtClean="0">
                <a:latin typeface="华文楷体" pitchFamily="2" charset="-122"/>
                <a:ea typeface="华文楷体" pitchFamily="2" charset="-122"/>
              </a:rPr>
              <a:t>有些病人，</a:t>
            </a:r>
            <a:r>
              <a:rPr lang="zh-CN" altLang="zh-CN" dirty="0" smtClean="0">
                <a:latin typeface="华文楷体" pitchFamily="2" charset="-122"/>
                <a:ea typeface="华文楷体" pitchFamily="2" charset="-122"/>
              </a:rPr>
              <a:t>抗体滴度</a:t>
            </a:r>
            <a:r>
              <a:rPr lang="zh-CN" altLang="en-US" dirty="0" smtClean="0">
                <a:latin typeface="华文楷体" pitchFamily="2" charset="-122"/>
                <a:ea typeface="华文楷体" pitchFamily="2" charset="-122"/>
              </a:rPr>
              <a:t>可始终</a:t>
            </a:r>
            <a:r>
              <a:rPr lang="zh-CN" altLang="zh-CN" dirty="0" smtClean="0">
                <a:latin typeface="华文楷体" pitchFamily="2" charset="-122"/>
                <a:ea typeface="华文楷体" pitchFamily="2" charset="-122"/>
              </a:rPr>
              <a:t>处于较低水平</a:t>
            </a:r>
            <a:r>
              <a:rPr lang="zh-CN" altLang="en-US" dirty="0" smtClean="0">
                <a:latin typeface="华文楷体" pitchFamily="2" charset="-122"/>
                <a:ea typeface="华文楷体" pitchFamily="2" charset="-122"/>
              </a:rPr>
              <a:t>，有时可持续终生（血清固定）</a:t>
            </a:r>
            <a:endParaRPr lang="en-GB" dirty="0" smtClean="0">
              <a:latin typeface="华文楷体" pitchFamily="2" charset="-122"/>
              <a:ea typeface="华文楷体" pitchFamily="2" charset="-122"/>
            </a:endParaRPr>
          </a:p>
          <a:p>
            <a:pPr marL="849313" indent="-987425" eaLnBrk="1" fontAlgn="auto" hangingPunct="1">
              <a:spcBef>
                <a:spcPts val="1200"/>
              </a:spcBef>
              <a:spcAft>
                <a:spcPts val="0"/>
              </a:spcAft>
              <a:buFont typeface="Arial" pitchFamily="34" charset="0"/>
              <a:buNone/>
              <a:defRPr/>
            </a:pPr>
            <a:r>
              <a:rPr lang="zh-CN" altLang="en-US" sz="2600" b="1" dirty="0" smtClean="0">
                <a:latin typeface="华文楷体" pitchFamily="2" charset="-122"/>
                <a:ea typeface="华文楷体" pitchFamily="2" charset="-122"/>
              </a:rPr>
              <a:t>注意：</a:t>
            </a:r>
            <a:r>
              <a:rPr lang="zh-CN" altLang="en-US" sz="2600" dirty="0" smtClean="0">
                <a:latin typeface="华文楷体" pitchFamily="2" charset="-122"/>
                <a:ea typeface="华文楷体" pitchFamily="2" charset="-122"/>
              </a:rPr>
              <a:t>病人血清学监测应在同一个实验室使用同一种检测方法（</a:t>
            </a:r>
            <a:r>
              <a:rPr lang="en-US" altLang="zh-CN" sz="2600" dirty="0" smtClean="0">
                <a:latin typeface="华文楷体" pitchFamily="2" charset="-122"/>
                <a:ea typeface="华文楷体" pitchFamily="2" charset="-122"/>
              </a:rPr>
              <a:t>RPR</a:t>
            </a:r>
            <a:r>
              <a:rPr lang="zh-CN" altLang="en-US" sz="2600" dirty="0" smtClean="0">
                <a:latin typeface="华文楷体" pitchFamily="2" charset="-122"/>
                <a:ea typeface="华文楷体" pitchFamily="2" charset="-122"/>
              </a:rPr>
              <a:t>、</a:t>
            </a:r>
            <a:r>
              <a:rPr lang="en-US" altLang="zh-CN" sz="2600" dirty="0" smtClean="0">
                <a:latin typeface="华文楷体" pitchFamily="2" charset="-122"/>
                <a:ea typeface="华文楷体" pitchFamily="2" charset="-122"/>
              </a:rPr>
              <a:t>TRUST</a:t>
            </a:r>
            <a:r>
              <a:rPr lang="zh-CN" altLang="en-US" sz="2600" dirty="0" smtClean="0">
                <a:latin typeface="华文楷体" pitchFamily="2" charset="-122"/>
                <a:ea typeface="华文楷体" pitchFamily="2" charset="-122"/>
              </a:rPr>
              <a:t>）进行连续多次检测；</a:t>
            </a:r>
            <a:r>
              <a:rPr lang="en-US" altLang="zh-CN" sz="2600" dirty="0" smtClean="0">
                <a:latin typeface="华文楷体" pitchFamily="2" charset="-122"/>
                <a:ea typeface="华文楷体" pitchFamily="2" charset="-122"/>
              </a:rPr>
              <a:t>RPR</a:t>
            </a:r>
            <a:r>
              <a:rPr lang="zh-CN" altLang="en-US" sz="2600" dirty="0" smtClean="0">
                <a:latin typeface="华文楷体" pitchFamily="2" charset="-122"/>
                <a:ea typeface="华文楷体" pitchFamily="2" charset="-122"/>
              </a:rPr>
              <a:t>和</a:t>
            </a:r>
            <a:r>
              <a:rPr lang="en-US" altLang="zh-CN" sz="2600" dirty="0" smtClean="0">
                <a:latin typeface="华文楷体" pitchFamily="2" charset="-122"/>
                <a:ea typeface="华文楷体" pitchFamily="2" charset="-122"/>
              </a:rPr>
              <a:t>TRUST</a:t>
            </a:r>
            <a:r>
              <a:rPr lang="zh-CN" altLang="en-US" sz="2600" dirty="0" smtClean="0">
                <a:latin typeface="华文楷体" pitchFamily="2" charset="-122"/>
                <a:ea typeface="华文楷体" pitchFamily="2" charset="-122"/>
              </a:rPr>
              <a:t>方法均有效，但检测的滴度结果不能直接进行比较</a:t>
            </a:r>
            <a:endParaRPr lang="en-US" altLang="zh-CN" sz="2600" dirty="0" smtClean="0">
              <a:latin typeface="华文楷体" pitchFamily="2" charset="-122"/>
              <a:ea typeface="华文楷体" pitchFamily="2" charset="-122"/>
            </a:endParaRPr>
          </a:p>
        </p:txBody>
      </p:sp>
      <p:sp>
        <p:nvSpPr>
          <p:cNvPr id="25603" name="Slide Number Placeholder 3"/>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fld id="{DC5D1AEF-5B35-4AE3-AA64-54CCCB2DF063}" type="slidenum">
              <a:rPr lang="en-GB" altLang="zh-CN" sz="1400" smtClean="0">
                <a:latin typeface="华文楷体"/>
                <a:ea typeface="华文楷体"/>
                <a:cs typeface="华文楷体"/>
              </a:rPr>
              <a:pPr fontAlgn="base">
                <a:spcBef>
                  <a:spcPct val="0"/>
                </a:spcBef>
                <a:spcAft>
                  <a:spcPct val="0"/>
                </a:spcAft>
              </a:pPr>
              <a:t>9</a:t>
            </a:fld>
            <a:endParaRPr lang="en-GB" altLang="zh-CN" sz="1400" smtClean="0">
              <a:latin typeface="华文楷体"/>
              <a:ea typeface="华文楷体"/>
              <a:cs typeface="华文楷体"/>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5125</TotalTime>
  <Words>3682</Words>
  <Application>Microsoft Office PowerPoint</Application>
  <PresentationFormat>On-screen Show (4:3)</PresentationFormat>
  <Paragraphs>291</Paragraphs>
  <Slides>37</Slides>
  <Notes>8</Notes>
  <HiddenSlides>0</HiddenSlides>
  <MMClips>0</MMClips>
  <ScaleCrop>false</ScaleCrop>
  <HeadingPairs>
    <vt:vector size="6" baseType="variant">
      <vt:variant>
        <vt:lpstr>已用的字体</vt:lpstr>
      </vt:variant>
      <vt:variant>
        <vt:i4>10</vt:i4>
      </vt:variant>
      <vt:variant>
        <vt:lpstr>演示文稿设计模板</vt:lpstr>
      </vt:variant>
      <vt:variant>
        <vt:i4>1</vt:i4>
      </vt:variant>
      <vt:variant>
        <vt:lpstr>幻灯片标题</vt:lpstr>
      </vt:variant>
      <vt:variant>
        <vt:i4>37</vt:i4>
      </vt:variant>
    </vt:vector>
  </HeadingPairs>
  <TitlesOfParts>
    <vt:vector size="48" baseType="lpstr">
      <vt:lpstr>Arial</vt:lpstr>
      <vt:lpstr>宋体</vt:lpstr>
      <vt:lpstr>Calibri</vt:lpstr>
      <vt:lpstr>黑体</vt:lpstr>
      <vt:lpstr>华文楷体</vt:lpstr>
      <vt:lpstr>华文新魏</vt:lpstr>
      <vt:lpstr>Times New Roman</vt:lpstr>
      <vt:lpstr>华文中宋</vt:lpstr>
      <vt:lpstr>楷体_GB2312</vt:lpstr>
      <vt:lpstr>仿宋体</vt:lpstr>
      <vt:lpstr>Office 主题</vt:lpstr>
      <vt:lpstr>梅毒的实验室检测</vt:lpstr>
      <vt:lpstr>幻灯片 2</vt:lpstr>
      <vt:lpstr>梅毒诊断检测（1）</vt:lpstr>
      <vt:lpstr>幻灯片 4</vt:lpstr>
      <vt:lpstr>幻灯片 5</vt:lpstr>
      <vt:lpstr>梅毒诊断检测（2）</vt:lpstr>
      <vt:lpstr>梅毒血清学试验基本实验室设备</vt:lpstr>
      <vt:lpstr>非梅毒螺旋体抗原血清学试验（1） </vt:lpstr>
      <vt:lpstr>非梅毒螺旋体抗原血清学试验（2）</vt:lpstr>
      <vt:lpstr>非梅毒螺旋体抗原血清学试验的特点</vt:lpstr>
      <vt:lpstr>治疗后非梅毒螺旋体抗原血清学试验 抗体滴度变化的临床意义</vt:lpstr>
      <vt:lpstr>幻灯片 12</vt:lpstr>
      <vt:lpstr>幻灯片 13</vt:lpstr>
      <vt:lpstr>幻灯片 14</vt:lpstr>
      <vt:lpstr>幻灯片 15</vt:lpstr>
      <vt:lpstr>操作步骤</vt:lpstr>
      <vt:lpstr>幻灯片 17</vt:lpstr>
      <vt:lpstr>幻灯片 18</vt:lpstr>
      <vt:lpstr>确保非梅毒螺旋体抗原血清学试验 质量的关键点</vt:lpstr>
      <vt:lpstr>梅毒螺旋体抗原血清学试验</vt:lpstr>
      <vt:lpstr>TPPA</vt:lpstr>
      <vt:lpstr>操作步骤</vt:lpstr>
      <vt:lpstr>结果判断</vt:lpstr>
      <vt:lpstr>幻灯片 24</vt:lpstr>
      <vt:lpstr>妊娠期梅毒检测</vt:lpstr>
      <vt:lpstr>孕产妇梅毒检测流程</vt:lpstr>
      <vt:lpstr>HIV感染病人的梅毒血清学试验</vt:lpstr>
      <vt:lpstr>梅毒血清学检测结果的解释</vt:lpstr>
      <vt:lpstr>梅毒实验室检测的特点</vt:lpstr>
      <vt:lpstr>二、暴露婴儿的梅毒检测</vt:lpstr>
      <vt:lpstr>梅毒暴露婴儿先天梅毒检测</vt:lpstr>
      <vt:lpstr>先天梅毒的诊断</vt:lpstr>
      <vt:lpstr>梅毒暴露婴儿的评估</vt:lpstr>
      <vt:lpstr>先天梅毒检测流程 </vt:lpstr>
      <vt:lpstr>三、要点</vt:lpstr>
      <vt:lpstr>要点-梅毒</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HIV、梅毒和HBV筛查检测</dc:title>
  <dc:creator>pkuedu430U</dc:creator>
  <cp:lastModifiedBy>杨治理</cp:lastModifiedBy>
  <cp:revision>129</cp:revision>
  <dcterms:modified xsi:type="dcterms:W3CDTF">2014-11-17T01:24:58Z</dcterms:modified>
</cp:coreProperties>
</file>