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theme/themeOverride12.xml" ContentType="application/vnd.openxmlformats-officedocument.themeOverr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theme/themeOverride5.xml" ContentType="application/vnd.openxmlformats-officedocument.themeOverride+xml"/>
  <Override PartName="/ppt/theme/themeOverride10.xml" ContentType="application/vnd.openxmlformats-officedocument.themeOverr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heme/themeOverride3.xml" ContentType="application/vnd.openxmlformats-officedocument.themeOverr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theme/themeOverride13.xml" ContentType="application/vnd.openxmlformats-officedocument.themeOverr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theme/themeOverride8.xml" ContentType="application/vnd.openxmlformats-officedocument.themeOverride+xml"/>
  <Override PartName="/ppt/theme/themeOverride11.xml" ContentType="application/vnd.openxmlformats-officedocument.themeOverr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heme/themeOverride6.xml" ContentType="application/vnd.openxmlformats-officedocument.themeOverr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theme/themeOverride4.xml" ContentType="application/vnd.openxmlformats-officedocument.themeOverr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theme/themeOverride2.xml" ContentType="application/vnd.openxmlformats-officedocument.themeOverr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ppt/theme/themeOverride9.xml" ContentType="application/vnd.openxmlformats-officedocument.themeOverr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theme/themeOverride7.xml" ContentType="application/vnd.openxmlformats-officedocument.themeOverr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0"/>
  </p:notesMasterIdLst>
  <p:sldIdLst>
    <p:sldId id="256" r:id="rId2"/>
    <p:sldId id="262" r:id="rId3"/>
    <p:sldId id="263" r:id="rId4"/>
    <p:sldId id="363" r:id="rId5"/>
    <p:sldId id="264" r:id="rId6"/>
    <p:sldId id="265" r:id="rId7"/>
    <p:sldId id="352" r:id="rId8"/>
    <p:sldId id="269" r:id="rId9"/>
    <p:sldId id="270" r:id="rId10"/>
    <p:sldId id="373" r:id="rId11"/>
    <p:sldId id="268" r:id="rId12"/>
    <p:sldId id="424" r:id="rId13"/>
    <p:sldId id="344" r:id="rId14"/>
    <p:sldId id="272" r:id="rId15"/>
    <p:sldId id="430" r:id="rId16"/>
    <p:sldId id="345" r:id="rId17"/>
    <p:sldId id="274" r:id="rId18"/>
    <p:sldId id="275" r:id="rId19"/>
    <p:sldId id="342" r:id="rId20"/>
    <p:sldId id="346" r:id="rId21"/>
    <p:sldId id="276" r:id="rId22"/>
    <p:sldId id="326" r:id="rId23"/>
    <p:sldId id="277" r:id="rId24"/>
    <p:sldId id="279" r:id="rId25"/>
    <p:sldId id="372" r:id="rId26"/>
    <p:sldId id="339" r:id="rId27"/>
    <p:sldId id="340" r:id="rId28"/>
    <p:sldId id="350" r:id="rId29"/>
    <p:sldId id="333" r:id="rId30"/>
    <p:sldId id="374" r:id="rId31"/>
    <p:sldId id="429" r:id="rId32"/>
    <p:sldId id="428" r:id="rId33"/>
    <p:sldId id="426" r:id="rId34"/>
    <p:sldId id="427" r:id="rId35"/>
    <p:sldId id="284" r:id="rId36"/>
    <p:sldId id="285" r:id="rId37"/>
    <p:sldId id="286" r:id="rId38"/>
    <p:sldId id="287" r:id="rId39"/>
    <p:sldId id="355" r:id="rId40"/>
    <p:sldId id="288" r:id="rId41"/>
    <p:sldId id="289" r:id="rId42"/>
    <p:sldId id="291" r:id="rId43"/>
    <p:sldId id="292" r:id="rId44"/>
    <p:sldId id="296" r:id="rId45"/>
    <p:sldId id="368" r:id="rId46"/>
    <p:sldId id="334" r:id="rId47"/>
    <p:sldId id="336" r:id="rId48"/>
    <p:sldId id="293" r:id="rId49"/>
    <p:sldId id="338" r:id="rId50"/>
    <p:sldId id="371" r:id="rId51"/>
    <p:sldId id="294" r:id="rId52"/>
    <p:sldId id="362" r:id="rId53"/>
    <p:sldId id="358" r:id="rId54"/>
    <p:sldId id="359" r:id="rId55"/>
    <p:sldId id="425" r:id="rId56"/>
    <p:sldId id="360" r:id="rId57"/>
    <p:sldId id="361" r:id="rId58"/>
    <p:sldId id="341" r:id="rId59"/>
  </p:sldIdLst>
  <p:sldSz cx="9144000" cy="6858000" type="screen4x3"/>
  <p:notesSz cx="6858000" cy="9144000"/>
  <p:defaultTextStyle>
    <a:defPPr>
      <a:defRPr lang="zh-CN"/>
    </a:defPPr>
    <a:lvl1pPr algn="l" rtl="0" eaLnBrk="0" fontAlgn="base" hangingPunct="0">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eaLnBrk="0" fontAlgn="base" hangingPunct="0">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eaLnBrk="0" fontAlgn="base" hangingPunct="0">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eaLnBrk="0" fontAlgn="base" hangingPunct="0">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eaLnBrk="0" fontAlgn="base" hangingPunct="0">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showPr>
  <p:clrMru>
    <a:srgbClr val="C4F2F1"/>
    <a:srgbClr val="B8C6A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1" autoAdjust="0"/>
    <p:restoredTop sz="56917" autoAdjust="0"/>
  </p:normalViewPr>
  <p:slideViewPr>
    <p:cSldViewPr>
      <p:cViewPr varScale="1">
        <p:scale>
          <a:sx n="34" d="100"/>
          <a:sy n="34" d="100"/>
        </p:scale>
        <p:origin x="-2184" y="-90"/>
      </p:cViewPr>
      <p:guideLst>
        <p:guide orient="horz" pos="2185"/>
        <p:guide pos="2919"/>
      </p:guideLst>
    </p:cSldViewPr>
  </p:slideViewPr>
  <p:notesTextViewPr>
    <p:cViewPr>
      <p:scale>
        <a:sx n="100" d="100"/>
        <a:sy n="100" d="100"/>
      </p:scale>
      <p:origin x="0" y="0"/>
    </p:cViewPr>
  </p:notesTextViewPr>
  <p:sorterViewPr>
    <p:cViewPr>
      <p:scale>
        <a:sx n="100" d="100"/>
        <a:sy n="100" d="100"/>
      </p:scale>
      <p:origin x="0" y="0"/>
    </p:cViewPr>
  </p:sorterViewPr>
  <p:gridSpacing cx="73734613" cy="73734613"/>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Header Placeholder 1"/>
          <p:cNvSpPr>
            <a:spLocks noGrp="1" noChangeArrowheads="1"/>
          </p:cNvSpPr>
          <p:nvPr>
            <p:ph type="hdr" sz="quarter" idx="4294967295"/>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buFont typeface="Arial" pitchFamily="34" charset="0"/>
              <a:buNone/>
              <a:defRPr sz="1200">
                <a:latin typeface="Arial" pitchFamily="34" charset="0"/>
              </a:defRPr>
            </a:lvl1pPr>
          </a:lstStyle>
          <a:p>
            <a:pPr>
              <a:defRPr/>
            </a:pPr>
            <a:endParaRPr lang="zh-CN" altLang="zh-CN"/>
          </a:p>
        </p:txBody>
      </p:sp>
      <p:sp>
        <p:nvSpPr>
          <p:cNvPr id="2051" name="Date Placeholder 2"/>
          <p:cNvSpPr>
            <a:spLocks noGrp="1" noChangeArrowheads="1"/>
          </p:cNvSpPr>
          <p:nvPr>
            <p:ph type="dt" idx="1"/>
          </p:nvPr>
        </p:nvSpPr>
        <p:spPr bwMode="auto">
          <a:xfrm>
            <a:off x="3884613"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buFont typeface="Arial" pitchFamily="34" charset="0"/>
              <a:buNone/>
              <a:defRPr>
                <a:latin typeface="Arial" pitchFamily="34" charset="0"/>
              </a:defRPr>
            </a:lvl1pPr>
          </a:lstStyle>
          <a:p>
            <a:pPr>
              <a:defRPr/>
            </a:pPr>
            <a:fld id="{4C882BC4-E84F-4A71-BEEF-B88C48B5511E}" type="datetime1">
              <a:rPr lang="en-US"/>
              <a:pPr>
                <a:defRPr/>
              </a:pPr>
              <a:t>11/17/2014</a:t>
            </a:fld>
            <a:endParaRPr lang="zh-CN" altLang="en-US" sz="1200">
              <a:latin typeface="Calibri" pitchFamily="34" charset="0"/>
              <a:ea typeface="MS PGothic" pitchFamily="34" charset="-128"/>
            </a:endParaRPr>
          </a:p>
        </p:txBody>
      </p:sp>
      <p:sp>
        <p:nvSpPr>
          <p:cNvPr id="63492" name="Slide Image Placeholder 3"/>
          <p:cNvSpPr>
            <a:spLocks noGrp="1" noRot="1" noChangeAspect="1" noChangeArrowheads="1"/>
          </p:cNvSpPr>
          <p:nvPr>
            <p:ph type="sldImg" idx="2"/>
          </p:nvPr>
        </p:nvSpPr>
        <p:spPr bwMode="auto">
          <a:xfrm>
            <a:off x="1143000" y="685800"/>
            <a:ext cx="4572000" cy="3429000"/>
          </a:xfrm>
          <a:prstGeom prst="rect">
            <a:avLst/>
          </a:prstGeom>
          <a:noFill/>
          <a:ln w="12700">
            <a:noFill/>
            <a:bevel/>
            <a:headEnd/>
            <a:tailEnd/>
          </a:ln>
        </p:spPr>
      </p:sp>
      <p:sp>
        <p:nvSpPr>
          <p:cNvPr id="63493" name="Notes Placeholder 4"/>
          <p:cNvSpPr>
            <a:spLocks noGrp="1" noRot="1" noChangeAspect="1" noChangeArrowheads="1"/>
          </p:cNvSpPr>
          <p:nvPr/>
        </p:nvSpPr>
        <p:spPr bwMode="auto">
          <a:xfrm>
            <a:off x="685800" y="4343400"/>
            <a:ext cx="5486400" cy="411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bevel/>
                <a:headEnd/>
                <a:tailEnd/>
              </a14:hiddenLine>
            </a:ext>
          </a:extLst>
        </p:spPr>
        <p:txBody>
          <a:bodyPr anchor="ctr"/>
          <a:lstStyle>
            <a:lvl1pPr defTabSz="0">
              <a:defRPr>
                <a:solidFill>
                  <a:schemeClr val="tx1"/>
                </a:solidFill>
                <a:latin typeface="Arial" charset="0"/>
                <a:ea typeface="宋体" pitchFamily="2" charset="-122"/>
              </a:defRPr>
            </a:lvl1pPr>
            <a:lvl2pPr marL="742950" indent="-285750" defTabSz="0">
              <a:defRPr>
                <a:solidFill>
                  <a:schemeClr val="tx1"/>
                </a:solidFill>
                <a:latin typeface="Arial" charset="0"/>
                <a:ea typeface="宋体" pitchFamily="2" charset="-122"/>
              </a:defRPr>
            </a:lvl2pPr>
            <a:lvl3pPr marL="1143000" indent="-228600" defTabSz="0">
              <a:defRPr>
                <a:solidFill>
                  <a:schemeClr val="tx1"/>
                </a:solidFill>
                <a:latin typeface="Arial" charset="0"/>
                <a:ea typeface="宋体" pitchFamily="2" charset="-122"/>
              </a:defRPr>
            </a:lvl3pPr>
            <a:lvl4pPr marL="1600200" indent="-228600" defTabSz="0">
              <a:defRPr>
                <a:solidFill>
                  <a:schemeClr val="tx1"/>
                </a:solidFill>
                <a:latin typeface="Arial" charset="0"/>
                <a:ea typeface="宋体" pitchFamily="2" charset="-122"/>
              </a:defRPr>
            </a:lvl4pPr>
            <a:lvl5pPr marL="2057400" indent="-228600" defTabSz="0">
              <a:defRPr>
                <a:solidFill>
                  <a:schemeClr val="tx1"/>
                </a:solidFill>
                <a:latin typeface="Arial" charset="0"/>
                <a:ea typeface="宋体" pitchFamily="2" charset="-122"/>
              </a:defRPr>
            </a:lvl5pPr>
            <a:lvl6pPr marL="2514600" indent="-228600" defTabSz="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defTabSz="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defTabSz="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defTabSz="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spcBef>
                <a:spcPct val="30000"/>
              </a:spcBef>
              <a:buFontTx/>
              <a:buNone/>
              <a:defRPr/>
            </a:pPr>
            <a:r>
              <a:rPr lang="zh-CN" altLang="en-US" sz="1200" smtClean="0"/>
              <a:t>Click to edit Master text styles</a:t>
            </a:r>
          </a:p>
          <a:p>
            <a:pPr>
              <a:spcBef>
                <a:spcPct val="30000"/>
              </a:spcBef>
              <a:buFontTx/>
              <a:buNone/>
              <a:defRPr/>
            </a:pPr>
            <a:r>
              <a:rPr lang="zh-CN" altLang="en-US" sz="1200" smtClean="0"/>
              <a:t>Second level</a:t>
            </a:r>
          </a:p>
          <a:p>
            <a:pPr>
              <a:spcBef>
                <a:spcPct val="30000"/>
              </a:spcBef>
              <a:buFontTx/>
              <a:buNone/>
              <a:defRPr/>
            </a:pPr>
            <a:r>
              <a:rPr lang="zh-CN" altLang="en-US" sz="1200" smtClean="0"/>
              <a:t>Third level</a:t>
            </a:r>
          </a:p>
          <a:p>
            <a:pPr>
              <a:spcBef>
                <a:spcPct val="30000"/>
              </a:spcBef>
              <a:buFontTx/>
              <a:buNone/>
              <a:defRPr/>
            </a:pPr>
            <a:r>
              <a:rPr lang="zh-CN" altLang="en-US" sz="1200" smtClean="0"/>
              <a:t>Fourth level</a:t>
            </a:r>
          </a:p>
          <a:p>
            <a:pPr>
              <a:spcBef>
                <a:spcPct val="30000"/>
              </a:spcBef>
              <a:buFontTx/>
              <a:buNone/>
              <a:defRPr/>
            </a:pPr>
            <a:r>
              <a:rPr lang="en-US" altLang="zh-CN" sz="1200" smtClean="0"/>
              <a:t>Fifth level</a:t>
            </a:r>
            <a:endParaRPr lang="zh-CN" altLang="en-US" sz="1200" smtClean="0"/>
          </a:p>
        </p:txBody>
      </p:sp>
      <p:sp>
        <p:nvSpPr>
          <p:cNvPr id="2054" name="Footer Placeholder 5"/>
          <p:cNvSpPr>
            <a:spLocks noGrp="1" noChangeArrowheads="1"/>
          </p:cNvSpPr>
          <p:nvPr>
            <p:ph type="ftr" sz="quarter" idx="4"/>
          </p:nvPr>
        </p:nvSpPr>
        <p:spPr bwMode="auto">
          <a:xfrm>
            <a:off x="0" y="8685213"/>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buFont typeface="Arial" pitchFamily="34" charset="0"/>
              <a:buNone/>
              <a:defRPr sz="1200">
                <a:latin typeface="Arial" pitchFamily="34" charset="0"/>
              </a:defRPr>
            </a:lvl1pPr>
          </a:lstStyle>
          <a:p>
            <a:pPr>
              <a:defRPr/>
            </a:pPr>
            <a:endParaRPr lang="zh-CN" altLang="zh-CN"/>
          </a:p>
        </p:txBody>
      </p:sp>
      <p:sp>
        <p:nvSpPr>
          <p:cNvPr id="2055" name="Slide Number Placeholder 6"/>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buFont typeface="Arial" pitchFamily="34" charset="0"/>
              <a:buNone/>
              <a:defRPr>
                <a:latin typeface="Arial" pitchFamily="34" charset="0"/>
              </a:defRPr>
            </a:lvl1pPr>
          </a:lstStyle>
          <a:p>
            <a:pPr>
              <a:defRPr/>
            </a:pPr>
            <a:fld id="{03CE3BA4-D836-4B1C-948A-E701F76FF0A2}" type="slidenum">
              <a:rPr lang="zh-CN" altLang="zh-CN"/>
              <a:pPr>
                <a:defRPr/>
              </a:pPr>
              <a:t>‹#›</a:t>
            </a:fld>
            <a:endParaRPr lang="zh-CN" altLang="zh-CN" sz="1200">
              <a:latin typeface="Calibri" pitchFamily="34" charset="0"/>
              <a:ea typeface="MS PGothic" pitchFamily="34" charset="-128"/>
            </a:endParaRPr>
          </a:p>
        </p:txBody>
      </p:sp>
    </p:spTree>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itchFamily="34" charset="0"/>
        <a:ea typeface="+mn-ea"/>
        <a:cs typeface="+mn-cs"/>
      </a:defRPr>
    </a:lvl1pPr>
    <a:lvl2pPr algn="l" defTabSz="0" rtl="0" eaLnBrk="0" fontAlgn="base" hangingPunct="0">
      <a:spcBef>
        <a:spcPct val="30000"/>
      </a:spcBef>
      <a:spcAft>
        <a:spcPct val="0"/>
      </a:spcAft>
      <a:defRPr sz="1200" kern="1200">
        <a:solidFill>
          <a:schemeClr val="tx1"/>
        </a:solidFill>
        <a:latin typeface="Arial" pitchFamily="34" charset="0"/>
        <a:ea typeface="+mn-ea"/>
        <a:cs typeface="+mn-cs"/>
      </a:defRPr>
    </a:lvl2pPr>
    <a:lvl3pPr algn="l" defTabSz="0" rtl="0" eaLnBrk="0" fontAlgn="base" hangingPunct="0">
      <a:spcBef>
        <a:spcPct val="30000"/>
      </a:spcBef>
      <a:spcAft>
        <a:spcPct val="0"/>
      </a:spcAft>
      <a:defRPr sz="1200" kern="1200">
        <a:solidFill>
          <a:schemeClr val="tx1"/>
        </a:solidFill>
        <a:latin typeface="Arial" pitchFamily="34" charset="0"/>
        <a:ea typeface="+mn-ea"/>
        <a:cs typeface="+mn-cs"/>
      </a:defRPr>
    </a:lvl3pPr>
    <a:lvl4pPr algn="l" defTabSz="0" rtl="0" eaLnBrk="0" fontAlgn="base" hangingPunct="0">
      <a:spcBef>
        <a:spcPct val="30000"/>
      </a:spcBef>
      <a:spcAft>
        <a:spcPct val="0"/>
      </a:spcAft>
      <a:defRPr sz="1200" kern="1200">
        <a:solidFill>
          <a:schemeClr val="tx1"/>
        </a:solidFill>
        <a:latin typeface="Arial" pitchFamily="34" charset="0"/>
        <a:ea typeface="+mn-ea"/>
        <a:cs typeface="+mn-cs"/>
      </a:defRPr>
    </a:lvl4pPr>
    <a:lvl5pPr algn="l" defTabSz="0"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10.xml.rels><?xml version="1.0" encoding="UTF-8" standalone="yes"?>
<Relationships xmlns="http://schemas.openxmlformats.org/package/2006/relationships"><Relationship Id="rId3" Type="http://schemas.openxmlformats.org/officeDocument/2006/relationships/slide" Target="../slides/slide35.xml"/><Relationship Id="rId2" Type="http://schemas.openxmlformats.org/officeDocument/2006/relationships/notesMaster" Target="../notesMasters/notesMaster1.xml"/><Relationship Id="rId1" Type="http://schemas.openxmlformats.org/officeDocument/2006/relationships/themeOverride" Target="../theme/themeOverride10.xml"/></Relationships>
</file>

<file path=ppt/notesSlides/_rels/notesSlide11.xml.rels><?xml version="1.0" encoding="UTF-8" standalone="yes"?>
<Relationships xmlns="http://schemas.openxmlformats.org/package/2006/relationships"><Relationship Id="rId3" Type="http://schemas.openxmlformats.org/officeDocument/2006/relationships/slide" Target="../slides/slide36.xml"/><Relationship Id="rId2" Type="http://schemas.openxmlformats.org/officeDocument/2006/relationships/notesMaster" Target="../notesMasters/notesMaster1.xml"/><Relationship Id="rId1" Type="http://schemas.openxmlformats.org/officeDocument/2006/relationships/themeOverride" Target="../theme/themeOverride11.xml"/></Relationships>
</file>

<file path=ppt/notesSlides/_rels/notesSlide12.xml.rels><?xml version="1.0" encoding="UTF-8" standalone="yes"?>
<Relationships xmlns="http://schemas.openxmlformats.org/package/2006/relationships"><Relationship Id="rId3" Type="http://schemas.openxmlformats.org/officeDocument/2006/relationships/slide" Target="../slides/slide47.xml"/><Relationship Id="rId2" Type="http://schemas.openxmlformats.org/officeDocument/2006/relationships/notesMaster" Target="../notesMasters/notesMaster1.xml"/><Relationship Id="rId1" Type="http://schemas.openxmlformats.org/officeDocument/2006/relationships/themeOverride" Target="../theme/themeOverride12.xml"/></Relationships>
</file>

<file path=ppt/notesSlides/_rels/notesSlide13.xml.rels><?xml version="1.0" encoding="UTF-8" standalone="yes"?>
<Relationships xmlns="http://schemas.openxmlformats.org/package/2006/relationships"><Relationship Id="rId3" Type="http://schemas.openxmlformats.org/officeDocument/2006/relationships/slide" Target="../slides/slide52.xml"/><Relationship Id="rId2" Type="http://schemas.openxmlformats.org/officeDocument/2006/relationships/notesMaster" Target="../notesMasters/notesMaster1.xml"/><Relationship Id="rId1" Type="http://schemas.openxmlformats.org/officeDocument/2006/relationships/themeOverride" Target="../theme/themeOverride13.xml"/></Relationships>
</file>

<file path=ppt/notesSlides/_rels/notesSlide2.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notesMaster" Target="../notesMasters/notesMaster1.xml"/><Relationship Id="rId1" Type="http://schemas.openxmlformats.org/officeDocument/2006/relationships/themeOverride" Target="../theme/themeOverride2.xml"/></Relationships>
</file>

<file path=ppt/notesSlides/_rels/notesSlide3.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notesMaster" Target="../notesMasters/notesMaster1.xml"/><Relationship Id="rId1" Type="http://schemas.openxmlformats.org/officeDocument/2006/relationships/themeOverride" Target="../theme/themeOverride3.xml"/></Relationships>
</file>

<file path=ppt/notesSlides/_rels/notesSlide4.xml.rels><?xml version="1.0" encoding="UTF-8" standalone="yes"?>
<Relationships xmlns="http://schemas.openxmlformats.org/package/2006/relationships"><Relationship Id="rId3" Type="http://schemas.openxmlformats.org/officeDocument/2006/relationships/slide" Target="../slides/slide16.xml"/><Relationship Id="rId2" Type="http://schemas.openxmlformats.org/officeDocument/2006/relationships/notesMaster" Target="../notesMasters/notesMaster1.xml"/><Relationship Id="rId1" Type="http://schemas.openxmlformats.org/officeDocument/2006/relationships/themeOverride" Target="../theme/themeOverride4.xml"/></Relationships>
</file>

<file path=ppt/notesSlides/_rels/notesSlide5.xml.rels><?xml version="1.0" encoding="UTF-8" standalone="yes"?>
<Relationships xmlns="http://schemas.openxmlformats.org/package/2006/relationships"><Relationship Id="rId3" Type="http://schemas.openxmlformats.org/officeDocument/2006/relationships/slide" Target="../slides/slide17.xml"/><Relationship Id="rId2" Type="http://schemas.openxmlformats.org/officeDocument/2006/relationships/notesMaster" Target="../notesMasters/notesMaster1.xml"/><Relationship Id="rId1" Type="http://schemas.openxmlformats.org/officeDocument/2006/relationships/themeOverride" Target="../theme/themeOverride5.xml"/></Relationships>
</file>

<file path=ppt/notesSlides/_rels/notesSlide6.xml.rels><?xml version="1.0" encoding="UTF-8" standalone="yes"?>
<Relationships xmlns="http://schemas.openxmlformats.org/package/2006/relationships"><Relationship Id="rId3" Type="http://schemas.openxmlformats.org/officeDocument/2006/relationships/slide" Target="../slides/slide25.xml"/><Relationship Id="rId2" Type="http://schemas.openxmlformats.org/officeDocument/2006/relationships/notesMaster" Target="../notesMasters/notesMaster1.xml"/><Relationship Id="rId1" Type="http://schemas.openxmlformats.org/officeDocument/2006/relationships/themeOverride" Target="../theme/themeOverride6.xml"/></Relationships>
</file>

<file path=ppt/notesSlides/_rels/notesSlide7.xml.rels><?xml version="1.0" encoding="UTF-8" standalone="yes"?>
<Relationships xmlns="http://schemas.openxmlformats.org/package/2006/relationships"><Relationship Id="rId3" Type="http://schemas.openxmlformats.org/officeDocument/2006/relationships/slide" Target="../slides/slide26.xml"/><Relationship Id="rId2" Type="http://schemas.openxmlformats.org/officeDocument/2006/relationships/notesMaster" Target="../notesMasters/notesMaster1.xml"/><Relationship Id="rId1" Type="http://schemas.openxmlformats.org/officeDocument/2006/relationships/themeOverride" Target="../theme/themeOverride7.xml"/></Relationships>
</file>

<file path=ppt/notesSlides/_rels/notesSlide8.xml.rels><?xml version="1.0" encoding="UTF-8" standalone="yes"?>
<Relationships xmlns="http://schemas.openxmlformats.org/package/2006/relationships"><Relationship Id="rId3" Type="http://schemas.openxmlformats.org/officeDocument/2006/relationships/slide" Target="../slides/slide31.xml"/><Relationship Id="rId2" Type="http://schemas.openxmlformats.org/officeDocument/2006/relationships/notesMaster" Target="../notesMasters/notesMaster1.xml"/><Relationship Id="rId1" Type="http://schemas.openxmlformats.org/officeDocument/2006/relationships/themeOverride" Target="../theme/themeOverride8.xml"/></Relationships>
</file>

<file path=ppt/notesSlides/_rels/notesSlide9.xml.rels><?xml version="1.0" encoding="UTF-8" standalone="yes"?>
<Relationships xmlns="http://schemas.openxmlformats.org/package/2006/relationships"><Relationship Id="rId3" Type="http://schemas.openxmlformats.org/officeDocument/2006/relationships/slide" Target="../slides/slide32.xml"/><Relationship Id="rId2" Type="http://schemas.openxmlformats.org/officeDocument/2006/relationships/notesMaster" Target="../notesMasters/notesMaster1.xml"/><Relationship Id="rId1" Type="http://schemas.openxmlformats.org/officeDocument/2006/relationships/themeOverride" Target="../theme/themeOverr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idx="4294967295"/>
          </p:nvPr>
        </p:nvSpPr>
        <p:spPr>
          <a:xfrm>
            <a:off x="-703263" y="0"/>
            <a:ext cx="4686301" cy="3516313"/>
          </a:xfrm>
          <a:ln>
            <a:solidFill>
              <a:srgbClr val="000000"/>
            </a:solidFill>
            <a:miter lim="800000"/>
          </a:ln>
        </p:spPr>
      </p:sp>
      <p:sp>
        <p:nvSpPr>
          <p:cNvPr id="64515" name="Rectangle 3"/>
          <p:cNvSpPr>
            <a:spLocks noGrp="1" noRot="1" noChangeAspect="1" noChangeArrowheads="1"/>
          </p:cNvSpPr>
          <p:nvPr>
            <p:ph type="body" idx="1"/>
          </p:nvPr>
        </p:nvSpPr>
        <p:spPr bwMode="auto">
          <a:xfrm>
            <a:off x="3611563" y="0"/>
            <a:ext cx="0" cy="4111625"/>
          </a:xfrm>
          <a:prstGeom prst="rect">
            <a:avLst/>
          </a:prstGeom>
          <a:noFill/>
          <a:ln>
            <a:miter lim="800000"/>
            <a:headEnd/>
            <a:tailEnd/>
          </a:ln>
        </p:spPr>
        <p:txBody>
          <a:bodyPr/>
          <a:lstStyle/>
          <a:p>
            <a:endParaRPr lang="zh-CN" altLang="en-US" dirty="0" smtClean="0">
              <a:latin typeface="Arial"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idx="4294967295"/>
          </p:nvPr>
        </p:nvSpPr>
        <p:spPr>
          <a:xfrm>
            <a:off x="-1081088" y="0"/>
            <a:ext cx="2665413" cy="2000250"/>
          </a:xfrm>
          <a:ln>
            <a:solidFill>
              <a:srgbClr val="000000"/>
            </a:solidFill>
            <a:miter lim="800000"/>
          </a:ln>
        </p:spPr>
      </p:sp>
      <p:sp>
        <p:nvSpPr>
          <p:cNvPr id="73731" name="Rectangle 3"/>
          <p:cNvSpPr>
            <a:spLocks noGrp="1" noRot="1" noChangeAspect="1" noChangeArrowheads="1"/>
          </p:cNvSpPr>
          <p:nvPr>
            <p:ph type="body" idx="1"/>
          </p:nvPr>
        </p:nvSpPr>
        <p:spPr bwMode="auto">
          <a:xfrm>
            <a:off x="722313" y="2906713"/>
            <a:ext cx="7772400" cy="1500187"/>
          </a:xfrm>
          <a:prstGeom prst="rect">
            <a:avLst/>
          </a:prstGeom>
          <a:noFill/>
          <a:ln>
            <a:miter lim="800000"/>
            <a:headEnd/>
            <a:tailEnd/>
          </a:ln>
        </p:spPr>
        <p:txBody>
          <a:bodyPr/>
          <a:lstStyle/>
          <a:p>
            <a:endParaRPr lang="zh-CN" altLang="en-US" dirty="0" smtClean="0">
              <a:latin typeface="Arial" charset="0"/>
            </a:endParaRPr>
          </a:p>
          <a:p>
            <a:endParaRPr lang="zh-CN" altLang="en-US" dirty="0" smtClean="0">
              <a:latin typeface="Arial"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4754" name="Rectangle 2"/>
          <p:cNvSpPr>
            <a:spLocks noGrp="1" noRot="1" noChangeAspect="1" noChangeArrowheads="1" noTextEdit="1"/>
          </p:cNvSpPr>
          <p:nvPr>
            <p:ph type="sldImg" idx="4294967295"/>
          </p:nvPr>
        </p:nvSpPr>
        <p:spPr>
          <a:xfrm>
            <a:off x="-3971925" y="0"/>
            <a:ext cx="8375650" cy="6281738"/>
          </a:xfrm>
          <a:ln>
            <a:solidFill>
              <a:srgbClr val="000000"/>
            </a:solidFill>
            <a:miter lim="800000"/>
          </a:ln>
        </p:spPr>
      </p:sp>
      <p:sp>
        <p:nvSpPr>
          <p:cNvPr id="74755" name="Rectangle 3"/>
          <p:cNvSpPr>
            <a:spLocks noGrp="1" noRot="1" noChangeAspect="1" noChangeArrowheads="1"/>
          </p:cNvSpPr>
          <p:nvPr>
            <p:ph type="body" idx="1"/>
          </p:nvPr>
        </p:nvSpPr>
        <p:spPr bwMode="auto">
          <a:xfrm>
            <a:off x="457200" y="1600200"/>
            <a:ext cx="8229600" cy="4525963"/>
          </a:xfrm>
          <a:prstGeom prst="rect">
            <a:avLst/>
          </a:prstGeom>
          <a:noFill/>
          <a:ln>
            <a:miter lim="800000"/>
            <a:headEnd/>
            <a:tailEnd/>
          </a:ln>
        </p:spPr>
        <p:txBody>
          <a:bodyPr/>
          <a:lstStyle/>
          <a:p>
            <a:pPr marL="228600" indent="-228600"/>
            <a:endParaRPr lang="zh-CN" altLang="en-US" dirty="0" smtClean="0">
              <a:latin typeface="Arial"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idx="4294967295"/>
          </p:nvPr>
        </p:nvSpPr>
        <p:spPr>
          <a:xfrm>
            <a:off x="-3900488" y="0"/>
            <a:ext cx="8128001" cy="6096000"/>
          </a:xfrm>
          <a:ln>
            <a:solidFill>
              <a:srgbClr val="000000"/>
            </a:solidFill>
            <a:miter lim="800000"/>
          </a:ln>
        </p:spPr>
      </p:sp>
      <p:sp>
        <p:nvSpPr>
          <p:cNvPr id="75779" name="Rectangle 3"/>
          <p:cNvSpPr>
            <a:spLocks noGrp="1" noRot="1" noChangeAspect="1" noChangeArrowheads="1"/>
          </p:cNvSpPr>
          <p:nvPr>
            <p:ph type="body" idx="1"/>
          </p:nvPr>
        </p:nvSpPr>
        <p:spPr bwMode="auto">
          <a:xfrm>
            <a:off x="457200" y="1600200"/>
            <a:ext cx="8229600" cy="4525963"/>
          </a:xfrm>
          <a:prstGeom prst="rect">
            <a:avLst/>
          </a:prstGeom>
          <a:noFill/>
          <a:ln>
            <a:miter lim="800000"/>
            <a:headEnd/>
            <a:tailEnd/>
          </a:ln>
        </p:spPr>
        <p:txBody>
          <a:bodyPr/>
          <a:lstStyle/>
          <a:p>
            <a:endParaRPr lang="zh-CN" altLang="en-US" dirty="0" smtClean="0">
              <a:latin typeface="Arial"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idx="4294967295"/>
          </p:nvPr>
        </p:nvSpPr>
        <p:spPr>
          <a:xfrm>
            <a:off x="3948113" y="785813"/>
            <a:ext cx="1019175" cy="763587"/>
          </a:xfrm>
          <a:ln>
            <a:solidFill>
              <a:srgbClr val="000000"/>
            </a:solidFill>
            <a:miter lim="800000"/>
          </a:ln>
        </p:spPr>
      </p:sp>
      <p:sp>
        <p:nvSpPr>
          <p:cNvPr id="76803" name="Rectangle 3"/>
          <p:cNvSpPr>
            <a:spLocks noGrp="1" noRot="1" noChangeAspect="1" noChangeArrowheads="1"/>
          </p:cNvSpPr>
          <p:nvPr>
            <p:ph type="body" idx="1"/>
          </p:nvPr>
        </p:nvSpPr>
        <p:spPr bwMode="auto">
          <a:xfrm>
            <a:off x="722313" y="2906713"/>
            <a:ext cx="7772400" cy="1500187"/>
          </a:xfrm>
          <a:prstGeom prst="rect">
            <a:avLst/>
          </a:prstGeom>
          <a:noFill/>
          <a:ln>
            <a:miter lim="800000"/>
            <a:headEnd/>
            <a:tailEnd/>
          </a:ln>
        </p:spPr>
        <p:txBody>
          <a:bodyPr/>
          <a:lstStyle/>
          <a:p>
            <a:endParaRPr lang="zh-CN" altLang="en-US" dirty="0" smtClean="0">
              <a:latin typeface="Arial"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idx="4294967295"/>
          </p:nvPr>
        </p:nvSpPr>
        <p:spPr>
          <a:xfrm>
            <a:off x="-890588" y="0"/>
            <a:ext cx="2284413" cy="1714500"/>
          </a:xfrm>
          <a:ln>
            <a:solidFill>
              <a:srgbClr val="000000"/>
            </a:solidFill>
            <a:miter lim="800000"/>
          </a:ln>
        </p:spPr>
      </p:sp>
      <p:sp>
        <p:nvSpPr>
          <p:cNvPr id="65539" name="Rectangle 3"/>
          <p:cNvSpPr>
            <a:spLocks noGrp="1" noRot="1" noChangeAspect="1" noChangeArrowheads="1"/>
          </p:cNvSpPr>
          <p:nvPr>
            <p:ph type="body" idx="1"/>
          </p:nvPr>
        </p:nvSpPr>
        <p:spPr bwMode="auto">
          <a:xfrm>
            <a:off x="722313" y="2906713"/>
            <a:ext cx="7772400" cy="1500187"/>
          </a:xfrm>
          <a:prstGeom prst="rect">
            <a:avLst/>
          </a:prstGeom>
          <a:noFill/>
          <a:ln>
            <a:miter lim="800000"/>
            <a:headEnd/>
            <a:tailEnd/>
          </a:ln>
        </p:spPr>
        <p:txBody>
          <a:bodyPr/>
          <a:lstStyle/>
          <a:p>
            <a:endParaRPr lang="ja-JP" altLang="en-US" dirty="0" smtClean="0">
              <a:latin typeface="Arial"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66562" name="Rectangle 2"/>
          <p:cNvSpPr>
            <a:spLocks noGrp="1" noRot="1" noChangeAspect="1" noChangeArrowheads="1" noTextEdit="1"/>
          </p:cNvSpPr>
          <p:nvPr>
            <p:ph type="sldImg" idx="4294967295"/>
          </p:nvPr>
        </p:nvSpPr>
        <p:spPr>
          <a:xfrm>
            <a:off x="-890588" y="0"/>
            <a:ext cx="2284413" cy="1714500"/>
          </a:xfrm>
          <a:ln>
            <a:solidFill>
              <a:srgbClr val="000000"/>
            </a:solidFill>
            <a:miter lim="800000"/>
          </a:ln>
        </p:spPr>
      </p:sp>
      <p:sp>
        <p:nvSpPr>
          <p:cNvPr id="66563" name="Rectangle 3"/>
          <p:cNvSpPr>
            <a:spLocks noGrp="1" noRot="1" noChangeAspect="1" noChangeArrowheads="1"/>
          </p:cNvSpPr>
          <p:nvPr>
            <p:ph type="body" idx="1"/>
          </p:nvPr>
        </p:nvSpPr>
        <p:spPr bwMode="auto">
          <a:xfrm>
            <a:off x="722313" y="2906713"/>
            <a:ext cx="7772400" cy="1500187"/>
          </a:xfrm>
          <a:prstGeom prst="rect">
            <a:avLst/>
          </a:prstGeom>
          <a:noFill/>
          <a:ln>
            <a:miter lim="800000"/>
            <a:headEnd/>
            <a:tailEnd/>
          </a:ln>
        </p:spPr>
        <p:txBody>
          <a:bodyPr/>
          <a:lstStyle/>
          <a:p>
            <a:endParaRPr lang="zh-CN" altLang="en-US" dirty="0" smtClean="0">
              <a:latin typeface="Arial"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67586" name="Rectangle 2"/>
          <p:cNvSpPr>
            <a:spLocks noGrp="1" noRot="1" noChangeAspect="1" noChangeArrowheads="1" noTextEdit="1"/>
          </p:cNvSpPr>
          <p:nvPr>
            <p:ph type="sldImg" idx="4294967295"/>
          </p:nvPr>
        </p:nvSpPr>
        <p:spPr>
          <a:xfrm>
            <a:off x="2147483647" y="2147483647"/>
            <a:ext cx="431800" cy="325438"/>
          </a:xfrm>
          <a:ln>
            <a:solidFill>
              <a:srgbClr val="000000"/>
            </a:solidFill>
            <a:miter lim="800000"/>
          </a:ln>
        </p:spPr>
      </p:sp>
      <p:sp>
        <p:nvSpPr>
          <p:cNvPr id="67587" name="Rectangle 3"/>
          <p:cNvSpPr>
            <a:spLocks noGrp="1" noRot="1" noChangeAspect="1" noChangeArrowheads="1"/>
          </p:cNvSpPr>
          <p:nvPr>
            <p:ph type="body" idx="1"/>
          </p:nvPr>
        </p:nvSpPr>
        <p:spPr bwMode="auto">
          <a:xfrm>
            <a:off x="2147483647" y="2147483647"/>
            <a:ext cx="0" cy="381000"/>
          </a:xfrm>
          <a:prstGeom prst="rect">
            <a:avLst/>
          </a:prstGeom>
          <a:noFill/>
          <a:ln>
            <a:miter lim="800000"/>
            <a:headEnd/>
            <a:tailEnd/>
          </a:ln>
        </p:spPr>
        <p:txBody>
          <a:bodyPr/>
          <a:lstStyle/>
          <a:p>
            <a:endParaRPr lang="zh-CN" altLang="en-US" dirty="0" smtClean="0">
              <a:latin typeface="Arial"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68610" name="Slide Image Placeholder 1"/>
          <p:cNvSpPr>
            <a:spLocks noGrp="1" noRot="1" noChangeAspect="1" noChangeArrowheads="1" noTextEdit="1"/>
          </p:cNvSpPr>
          <p:nvPr>
            <p:ph type="sldImg" idx="4294967295"/>
          </p:nvPr>
        </p:nvSpPr>
        <p:spPr>
          <a:xfrm>
            <a:off x="-3740150" y="0"/>
            <a:ext cx="8167688" cy="6126163"/>
          </a:xfrm>
          <a:ln>
            <a:solidFill>
              <a:srgbClr val="000000"/>
            </a:solidFill>
            <a:miter lim="800000"/>
          </a:ln>
        </p:spPr>
      </p:sp>
      <p:sp>
        <p:nvSpPr>
          <p:cNvPr id="68611" name="Notes Placeholder 2"/>
          <p:cNvSpPr>
            <a:spLocks noGrp="1" noRot="1" noChangeAspect="1" noChangeArrowheads="1"/>
          </p:cNvSpPr>
          <p:nvPr>
            <p:ph type="body" idx="1"/>
          </p:nvPr>
        </p:nvSpPr>
        <p:spPr bwMode="auto">
          <a:xfrm>
            <a:off x="457200" y="1600200"/>
            <a:ext cx="8229600" cy="4525963"/>
          </a:xfrm>
          <a:prstGeom prst="rect">
            <a:avLst/>
          </a:prstGeom>
          <a:noFill/>
          <a:ln>
            <a:miter lim="800000"/>
            <a:headEnd/>
            <a:tailEnd/>
          </a:ln>
        </p:spPr>
        <p:txBody>
          <a:bodyPr/>
          <a:lstStyle/>
          <a:p>
            <a:endParaRPr lang="zh-CN" altLang="en-US" dirty="0" smtClean="0">
              <a:latin typeface="Arial"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idx="4294967295"/>
          </p:nvPr>
        </p:nvSpPr>
        <p:spPr>
          <a:xfrm>
            <a:off x="-2574925" y="0"/>
            <a:ext cx="5875338" cy="4406900"/>
          </a:xfrm>
          <a:ln>
            <a:solidFill>
              <a:srgbClr val="000000"/>
            </a:solidFill>
            <a:miter lim="800000"/>
          </a:ln>
        </p:spPr>
      </p:sp>
      <p:sp>
        <p:nvSpPr>
          <p:cNvPr id="69635" name="Rectangle 3"/>
          <p:cNvSpPr>
            <a:spLocks noGrp="1" noRot="1" noChangeAspect="1" noChangeArrowheads="1"/>
          </p:cNvSpPr>
          <p:nvPr>
            <p:ph type="body" idx="1"/>
          </p:nvPr>
        </p:nvSpPr>
        <p:spPr bwMode="auto">
          <a:xfrm>
            <a:off x="722313" y="2906713"/>
            <a:ext cx="7772400" cy="1500187"/>
          </a:xfrm>
          <a:prstGeom prst="rect">
            <a:avLst/>
          </a:prstGeom>
          <a:noFill/>
          <a:ln>
            <a:miter lim="800000"/>
            <a:headEnd/>
            <a:tailEnd/>
          </a:ln>
        </p:spPr>
        <p:txBody>
          <a:bodyPr/>
          <a:lstStyle/>
          <a:p>
            <a:endParaRPr lang="zh-CN" altLang="en-US" dirty="0" smtClean="0">
              <a:latin typeface="Arial"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0658" name="Rectangle 2"/>
          <p:cNvSpPr>
            <a:spLocks noGrp="1" noRot="1" noChangeAspect="1" noChangeArrowheads="1" noTextEdit="1"/>
          </p:cNvSpPr>
          <p:nvPr>
            <p:ph type="sldImg" idx="4294967295"/>
          </p:nvPr>
        </p:nvSpPr>
        <p:spPr>
          <a:xfrm>
            <a:off x="2147483647" y="0"/>
            <a:ext cx="0" cy="2147483647"/>
          </a:xfrm>
          <a:ln>
            <a:solidFill>
              <a:srgbClr val="000000"/>
            </a:solidFill>
            <a:miter lim="800000"/>
          </a:ln>
        </p:spPr>
      </p:sp>
      <p:sp>
        <p:nvSpPr>
          <p:cNvPr id="70659" name="Rectangle 3"/>
          <p:cNvSpPr>
            <a:spLocks noGrp="1" noRot="1" noChangeAspect="1" noChangeArrowheads="1"/>
          </p:cNvSpPr>
          <p:nvPr>
            <p:ph type="body" idx="1"/>
          </p:nvPr>
        </p:nvSpPr>
        <p:spPr bwMode="auto">
          <a:xfrm>
            <a:off x="79375" y="0"/>
            <a:ext cx="0" cy="2147483647"/>
          </a:xfrm>
          <a:prstGeom prst="rect">
            <a:avLst/>
          </a:prstGeom>
          <a:noFill/>
          <a:ln>
            <a:miter lim="800000"/>
            <a:headEnd/>
            <a:tailEnd/>
          </a:ln>
        </p:spPr>
        <p:txBody>
          <a:bodyPr/>
          <a:lstStyle/>
          <a:p>
            <a:endParaRPr lang="zh-CN" altLang="en-US" dirty="0" smtClean="0">
              <a:latin typeface="Arial"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1682" name="Rectangle 2"/>
          <p:cNvSpPr>
            <a:spLocks noGrp="1" noRot="1" noChangeAspect="1" noChangeArrowheads="1" noTextEdit="1"/>
          </p:cNvSpPr>
          <p:nvPr>
            <p:ph type="sldImg" idx="4294967295"/>
          </p:nvPr>
        </p:nvSpPr>
        <p:spPr>
          <a:xfrm>
            <a:off x="-1081088" y="0"/>
            <a:ext cx="2665413" cy="2000250"/>
          </a:xfrm>
          <a:ln>
            <a:solidFill>
              <a:srgbClr val="000000"/>
            </a:solidFill>
            <a:miter lim="800000"/>
          </a:ln>
        </p:spPr>
      </p:sp>
      <p:sp>
        <p:nvSpPr>
          <p:cNvPr id="71683" name="Rectangle 3"/>
          <p:cNvSpPr>
            <a:spLocks noGrp="1" noRot="1" noChangeAspect="1" noChangeArrowheads="1"/>
          </p:cNvSpPr>
          <p:nvPr>
            <p:ph type="body" idx="1"/>
          </p:nvPr>
        </p:nvSpPr>
        <p:spPr bwMode="auto">
          <a:xfrm>
            <a:off x="722313" y="2906713"/>
            <a:ext cx="7772400" cy="1500187"/>
          </a:xfrm>
          <a:prstGeom prst="rect">
            <a:avLst/>
          </a:prstGeom>
          <a:noFill/>
          <a:ln>
            <a:miter lim="800000"/>
            <a:headEnd/>
            <a:tailEnd/>
          </a:ln>
        </p:spPr>
        <p:txBody>
          <a:bodyPr/>
          <a:lstStyle/>
          <a:p>
            <a:endParaRPr lang="zh-CN" altLang="en-US" dirty="0" smtClean="0">
              <a:latin typeface="Arial" charset="0"/>
            </a:endParaRPr>
          </a:p>
          <a:p>
            <a:endParaRPr lang="zh-CN" altLang="en-US" dirty="0" smtClean="0">
              <a:latin typeface="Arial"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idx="4294967295"/>
          </p:nvPr>
        </p:nvSpPr>
        <p:spPr>
          <a:xfrm>
            <a:off x="-3722688" y="0"/>
            <a:ext cx="7916863" cy="5938838"/>
          </a:xfrm>
          <a:ln>
            <a:solidFill>
              <a:srgbClr val="000000"/>
            </a:solidFill>
            <a:miter lim="800000"/>
          </a:ln>
        </p:spPr>
      </p:sp>
      <p:sp>
        <p:nvSpPr>
          <p:cNvPr id="72707" name="Rectangle 3"/>
          <p:cNvSpPr>
            <a:spLocks noGrp="1" noRot="1" noChangeAspect="1" noChangeArrowheads="1"/>
          </p:cNvSpPr>
          <p:nvPr>
            <p:ph type="body" idx="1"/>
          </p:nvPr>
        </p:nvSpPr>
        <p:spPr bwMode="auto">
          <a:xfrm>
            <a:off x="515938" y="0"/>
            <a:ext cx="0" cy="6943725"/>
          </a:xfrm>
          <a:prstGeom prst="rect">
            <a:avLst/>
          </a:prstGeom>
          <a:noFill/>
          <a:ln>
            <a:miter lim="800000"/>
            <a:headEnd/>
            <a:tailEnd/>
          </a:ln>
        </p:spPr>
        <p:txBody>
          <a:bodyPr/>
          <a:lstStyle/>
          <a:p>
            <a:endParaRPr lang="zh-CN" altLang="en-US" dirty="0" smtClean="0">
              <a:latin typeface="Arial" charset="0"/>
            </a:endParaRPr>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页脚占位符 4"/>
          <p:cNvSpPr>
            <a:spLocks noGrp="1"/>
          </p:cNvSpPr>
          <p:nvPr>
            <p:ph type="ftr" sz="quarter" idx="10"/>
          </p:nvPr>
        </p:nvSpPr>
        <p:spPr/>
        <p:txBody>
          <a:bodyPr/>
          <a:lstStyle>
            <a:lvl1pPr>
              <a:defRPr>
                <a:latin typeface="黑体" pitchFamily="2" charset="-122"/>
                <a:ea typeface="黑体" pitchFamily="2" charset="-122"/>
              </a:defRPr>
            </a:lvl1pPr>
          </a:lstStyle>
          <a:p>
            <a:pPr>
              <a:defRPr/>
            </a:pPr>
            <a:r>
              <a:rPr lang="zh-CN" altLang="en-US"/>
              <a:t>中国预防艾滋病、梅毒和乙肝母婴传播培训包</a:t>
            </a:r>
          </a:p>
        </p:txBody>
      </p:sp>
      <p:sp>
        <p:nvSpPr>
          <p:cNvPr id="5" name="灯片编号占位符 5"/>
          <p:cNvSpPr>
            <a:spLocks noGrp="1"/>
          </p:cNvSpPr>
          <p:nvPr>
            <p:ph type="sldNum" sz="quarter" idx="11"/>
          </p:nvPr>
        </p:nvSpPr>
        <p:spPr/>
        <p:txBody>
          <a:bodyPr/>
          <a:lstStyle>
            <a:lvl1pPr>
              <a:defRPr/>
            </a:lvl1pPr>
          </a:lstStyle>
          <a:p>
            <a:pPr>
              <a:defRPr/>
            </a:pPr>
            <a:fld id="{D374BF29-180A-459F-B5BC-A9CA985170C4}" type="slidenum">
              <a:rPr lang="zh-CN" altLang="zh-CN"/>
              <a:pPr>
                <a:defRPr/>
              </a:pPr>
              <a:t>‹#›</a:t>
            </a:fld>
            <a:endParaRPr lang="zh-CN" altLang="zh-CN" sz="1800">
              <a:solidFill>
                <a:schemeClr val="tx1"/>
              </a:solidFill>
              <a:latin typeface="Arial" pitchFamily="34" charset="0"/>
              <a:ea typeface="宋体" pitchFamily="2"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atin typeface="华文新魏" pitchFamily="2" charset="-122"/>
                <a:ea typeface="华文新魏" pitchFamily="2" charset="-122"/>
              </a:defRPr>
            </a:lvl1pPr>
          </a:lstStyle>
          <a:p>
            <a:r>
              <a:rPr lang="zh-CN" altLang="en-US" dirty="0" smtClean="0"/>
              <a:t>单击此处编辑母版标题样式</a:t>
            </a:r>
            <a:endParaRPr lang="zh-CN" altLang="en-US" dirty="0"/>
          </a:p>
        </p:txBody>
      </p:sp>
      <p:sp>
        <p:nvSpPr>
          <p:cNvPr id="3" name="页脚占位符 3"/>
          <p:cNvSpPr>
            <a:spLocks noGrp="1"/>
          </p:cNvSpPr>
          <p:nvPr>
            <p:ph type="ftr" sz="quarter" idx="10"/>
          </p:nvPr>
        </p:nvSpPr>
        <p:spPr/>
        <p:txBody>
          <a:bodyPr/>
          <a:lstStyle>
            <a:lvl1pPr>
              <a:defRPr>
                <a:latin typeface="黑体" pitchFamily="2" charset="-122"/>
                <a:ea typeface="黑体" pitchFamily="2" charset="-122"/>
              </a:defRPr>
            </a:lvl1pPr>
          </a:lstStyle>
          <a:p>
            <a:pPr>
              <a:defRPr/>
            </a:pPr>
            <a:r>
              <a:rPr lang="zh-CN" altLang="en-US"/>
              <a:t>中国预防艾滋病、梅毒和乙肝母婴传播培训包</a:t>
            </a:r>
          </a:p>
        </p:txBody>
      </p:sp>
      <p:sp>
        <p:nvSpPr>
          <p:cNvPr id="4" name="灯片编号占位符 4"/>
          <p:cNvSpPr>
            <a:spLocks noGrp="1"/>
          </p:cNvSpPr>
          <p:nvPr>
            <p:ph type="sldNum" sz="quarter" idx="11"/>
          </p:nvPr>
        </p:nvSpPr>
        <p:spPr/>
        <p:txBody>
          <a:bodyPr/>
          <a:lstStyle>
            <a:lvl1pPr>
              <a:defRPr/>
            </a:lvl1pPr>
          </a:lstStyle>
          <a:p>
            <a:pPr>
              <a:defRPr/>
            </a:pPr>
            <a:fld id="{F8F6B41C-B534-4343-97C1-11CEF72E777B}" type="slidenum">
              <a:rPr lang="zh-CN" altLang="zh-CN"/>
              <a:pPr>
                <a:defRPr/>
              </a:pPr>
              <a:t>‹#›</a:t>
            </a:fld>
            <a:endParaRPr lang="zh-CN" altLang="zh-CN" sz="1800">
              <a:solidFill>
                <a:schemeClr val="tx1"/>
              </a:solidFill>
              <a:latin typeface="Arial" pitchFamily="34" charset="0"/>
              <a:ea typeface="宋体" pitchFamily="2"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noChangeArrowheads="1"/>
          </p:cNvSpPr>
          <p:nvPr>
            <p:ph type="title" idx="4294967295"/>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sym typeface="Calibri" pitchFamily="34" charset="0"/>
              </a:rPr>
              <a:t>Click to edit Master title style</a:t>
            </a:r>
          </a:p>
        </p:txBody>
      </p:sp>
      <p:sp>
        <p:nvSpPr>
          <p:cNvPr id="2051" name="Text Placeholder 2"/>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sym typeface="Calibri" pitchFamily="34" charset="0"/>
              </a:rPr>
              <a:t>Click to edit Master text styles</a:t>
            </a:r>
          </a:p>
          <a:p>
            <a:pPr lvl="1"/>
            <a:r>
              <a:rPr lang="zh-CN" altLang="zh-CN" smtClean="0">
                <a:sym typeface="Calibri" pitchFamily="34" charset="0"/>
              </a:rPr>
              <a:t>Second level</a:t>
            </a:r>
          </a:p>
          <a:p>
            <a:pPr lvl="2"/>
            <a:r>
              <a:rPr lang="zh-CN" altLang="zh-CN" smtClean="0">
                <a:sym typeface="Calibri" pitchFamily="34" charset="0"/>
              </a:rPr>
              <a:t>Third level</a:t>
            </a:r>
          </a:p>
          <a:p>
            <a:pPr lvl="3"/>
            <a:r>
              <a:rPr lang="zh-CN" altLang="zh-CN" smtClean="0">
                <a:sym typeface="Calibri" pitchFamily="34" charset="0"/>
              </a:rPr>
              <a:t>Fourth level</a:t>
            </a:r>
          </a:p>
          <a:p>
            <a:pPr lvl="4"/>
            <a:r>
              <a:rPr lang="zh-CN" altLang="zh-CN" smtClean="0">
                <a:sym typeface="Calibri" pitchFamily="34" charset="0"/>
              </a:rPr>
              <a:t>Fifth level</a:t>
            </a:r>
          </a:p>
        </p:txBody>
      </p:sp>
      <p:sp>
        <p:nvSpPr>
          <p:cNvPr id="1029" name="Footer Placeholder 4"/>
          <p:cNvSpPr>
            <a:spLocks noGrp="1" noChangeArrowheads="1"/>
          </p:cNvSpPr>
          <p:nvPr>
            <p:ph type="ftr" sz="quarter" idx="3"/>
          </p:nvPr>
        </p:nvSpPr>
        <p:spPr bwMode="auto">
          <a:xfrm>
            <a:off x="2908300" y="6356350"/>
            <a:ext cx="332105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a:buFont typeface="Arial" pitchFamily="34" charset="0"/>
              <a:buNone/>
              <a:defRPr sz="1200">
                <a:solidFill>
                  <a:srgbClr val="898989"/>
                </a:solidFill>
                <a:latin typeface="黑体" pitchFamily="2" charset="-122"/>
                <a:ea typeface="黑体" pitchFamily="2" charset="-122"/>
                <a:sym typeface="MS PGothic" pitchFamily="34" charset="-128"/>
              </a:defRPr>
            </a:lvl1pPr>
          </a:lstStyle>
          <a:p>
            <a:pPr>
              <a:defRPr/>
            </a:pPr>
            <a:r>
              <a:rPr lang="zh-CN" altLang="en-US"/>
              <a:t>中国预防艾滋病、梅毒和乙肝母婴传播培训包</a:t>
            </a:r>
          </a:p>
        </p:txBody>
      </p:sp>
      <p:sp>
        <p:nvSpPr>
          <p:cNvPr id="1030" name="Slide Number Placeholder 5"/>
          <p:cNvSpPr>
            <a:spLocks noGrp="1" noChangeArrowheads="1"/>
          </p:cNvSpPr>
          <p:nvPr>
            <p:ph type="sldNum" sz="quarter" idx="4"/>
          </p:nvPr>
        </p:nvSpPr>
        <p:spPr bwMode="auto">
          <a:xfrm>
            <a:off x="6553200" y="6356350"/>
            <a:ext cx="21336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a:buFont typeface="Arial" pitchFamily="34" charset="0"/>
              <a:buNone/>
              <a:defRPr sz="1200">
                <a:solidFill>
                  <a:srgbClr val="898989"/>
                </a:solidFill>
                <a:latin typeface="+mn-lt"/>
                <a:ea typeface="+mn-ea"/>
                <a:sym typeface="Calibri" pitchFamily="34" charset="0"/>
              </a:defRPr>
            </a:lvl1pPr>
          </a:lstStyle>
          <a:p>
            <a:pPr>
              <a:defRPr/>
            </a:pPr>
            <a:fld id="{7E2C5F6E-F61F-4410-AB5F-59465DAE4D7F}" type="slidenum">
              <a:rPr lang="zh-CN" altLang="zh-CN"/>
              <a:pPr>
                <a:defRPr/>
              </a:pPr>
              <a:t>‹#›</a:t>
            </a:fld>
            <a:endParaRPr lang="zh-CN" altLang="zh-CN"/>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Lst>
  <p:hf hdr="0" dt="0"/>
  <p:txStyles>
    <p:titleStyle>
      <a:lvl1pPr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algn="ctr" rtl="0" eaLnBrk="0" fontAlgn="base" hangingPunct="0">
        <a:spcBef>
          <a:spcPct val="0"/>
        </a:spcBef>
        <a:spcAft>
          <a:spcPct val="0"/>
        </a:spcAft>
        <a:defRPr sz="4400">
          <a:solidFill>
            <a:schemeClr val="tx1"/>
          </a:solidFill>
          <a:latin typeface="Calibri" pitchFamily="34" charset="0"/>
          <a:ea typeface="MS PGothic" pitchFamily="34" charset="-128"/>
          <a:sym typeface="Calibri" pitchFamily="34" charset="0"/>
        </a:defRPr>
      </a:lvl2pPr>
      <a:lvl3pPr algn="ctr" rtl="0" eaLnBrk="0" fontAlgn="base" hangingPunct="0">
        <a:spcBef>
          <a:spcPct val="0"/>
        </a:spcBef>
        <a:spcAft>
          <a:spcPct val="0"/>
        </a:spcAft>
        <a:defRPr sz="4400">
          <a:solidFill>
            <a:schemeClr val="tx1"/>
          </a:solidFill>
          <a:latin typeface="Calibri" pitchFamily="34" charset="0"/>
          <a:ea typeface="MS PGothic" pitchFamily="34" charset="-128"/>
          <a:sym typeface="Calibri" pitchFamily="34" charset="0"/>
        </a:defRPr>
      </a:lvl3pPr>
      <a:lvl4pPr algn="ctr" rtl="0" eaLnBrk="0" fontAlgn="base" hangingPunct="0">
        <a:spcBef>
          <a:spcPct val="0"/>
        </a:spcBef>
        <a:spcAft>
          <a:spcPct val="0"/>
        </a:spcAft>
        <a:defRPr sz="4400">
          <a:solidFill>
            <a:schemeClr val="tx1"/>
          </a:solidFill>
          <a:latin typeface="Calibri" pitchFamily="34" charset="0"/>
          <a:ea typeface="MS PGothic" pitchFamily="34" charset="-128"/>
          <a:sym typeface="Calibri" pitchFamily="34" charset="0"/>
        </a:defRPr>
      </a:lvl4pPr>
      <a:lvl5pPr algn="ctr" rtl="0" eaLnBrk="0" fontAlgn="base" hangingPunct="0">
        <a:spcBef>
          <a:spcPct val="0"/>
        </a:spcBef>
        <a:spcAft>
          <a:spcPct val="0"/>
        </a:spcAft>
        <a:defRPr sz="4400">
          <a:solidFill>
            <a:schemeClr val="tx1"/>
          </a:solidFill>
          <a:latin typeface="Calibri" pitchFamily="34" charset="0"/>
          <a:ea typeface="MS PGothic" pitchFamily="34" charset="-128"/>
          <a:sym typeface="Calibri" pitchFamily="34" charset="0"/>
        </a:defRPr>
      </a:lvl5pPr>
      <a:lvl6pPr marL="457200" algn="ctr" rtl="0" eaLnBrk="0" fontAlgn="base" hangingPunct="0">
        <a:spcBef>
          <a:spcPct val="0"/>
        </a:spcBef>
        <a:spcAft>
          <a:spcPct val="0"/>
        </a:spcAft>
        <a:defRPr sz="4400">
          <a:solidFill>
            <a:schemeClr val="tx1"/>
          </a:solidFill>
          <a:latin typeface="Calibri" pitchFamily="34" charset="0"/>
          <a:ea typeface="MS PGothic" pitchFamily="34" charset="-128"/>
          <a:sym typeface="Calibri" pitchFamily="34" charset="0"/>
        </a:defRPr>
      </a:lvl6pPr>
      <a:lvl7pPr marL="914400" algn="ctr" rtl="0" eaLnBrk="0" fontAlgn="base" hangingPunct="0">
        <a:spcBef>
          <a:spcPct val="0"/>
        </a:spcBef>
        <a:spcAft>
          <a:spcPct val="0"/>
        </a:spcAft>
        <a:defRPr sz="4400">
          <a:solidFill>
            <a:schemeClr val="tx1"/>
          </a:solidFill>
          <a:latin typeface="Calibri" pitchFamily="34" charset="0"/>
          <a:ea typeface="MS PGothic" pitchFamily="34" charset="-128"/>
          <a:sym typeface="Calibri" pitchFamily="34" charset="0"/>
        </a:defRPr>
      </a:lvl7pPr>
      <a:lvl8pPr marL="1371600" algn="ctr" rtl="0" eaLnBrk="0" fontAlgn="base" hangingPunct="0">
        <a:spcBef>
          <a:spcPct val="0"/>
        </a:spcBef>
        <a:spcAft>
          <a:spcPct val="0"/>
        </a:spcAft>
        <a:defRPr sz="4400">
          <a:solidFill>
            <a:schemeClr val="tx1"/>
          </a:solidFill>
          <a:latin typeface="Calibri" pitchFamily="34" charset="0"/>
          <a:ea typeface="MS PGothic" pitchFamily="34" charset="-128"/>
          <a:sym typeface="Calibri" pitchFamily="34" charset="0"/>
        </a:defRPr>
      </a:lvl8pPr>
      <a:lvl9pPr marL="1828800" algn="ctr" rtl="0" eaLnBrk="0" fontAlgn="base" hangingPunct="0">
        <a:spcBef>
          <a:spcPct val="0"/>
        </a:spcBef>
        <a:spcAft>
          <a:spcPct val="0"/>
        </a:spcAft>
        <a:defRPr sz="4400">
          <a:solidFill>
            <a:schemeClr val="tx1"/>
          </a:solidFill>
          <a:latin typeface="Calibri" pitchFamily="34" charset="0"/>
          <a:ea typeface="MS PGothic" pitchFamily="34" charset="-128"/>
          <a:sym typeface="Calibri" pitchFamily="34" charset="0"/>
        </a:defRPr>
      </a:lvl9pPr>
    </p:titleStyle>
    <p:bodyStyle>
      <a:lvl1pPr marL="342900" indent="-342900" algn="l" defTabSz="0" rtl="0" eaLnBrk="0" fontAlgn="base" hangingPunct="0">
        <a:spcBef>
          <a:spcPct val="20000"/>
        </a:spcBef>
        <a:spcAft>
          <a:spcPct val="0"/>
        </a:spcAft>
        <a:buFont typeface="Arial" charset="0"/>
        <a:buChar char="•"/>
        <a:defRPr sz="3200">
          <a:solidFill>
            <a:schemeClr val="tx1"/>
          </a:solidFill>
          <a:latin typeface="+mn-lt"/>
          <a:ea typeface="+mn-ea"/>
          <a:cs typeface="+mn-cs"/>
          <a:sym typeface="Calibri" pitchFamily="34" charset="0"/>
        </a:defRPr>
      </a:lvl1pPr>
      <a:lvl2pPr marL="742950" indent="-285750" algn="l" defTabSz="0" rtl="0" eaLnBrk="0" fontAlgn="base" hangingPunct="0">
        <a:spcBef>
          <a:spcPct val="20000"/>
        </a:spcBef>
        <a:spcAft>
          <a:spcPct val="0"/>
        </a:spcAft>
        <a:buFont typeface="Arial" charset="0"/>
        <a:buChar char="–"/>
        <a:defRPr sz="2800">
          <a:solidFill>
            <a:schemeClr val="tx1"/>
          </a:solidFill>
          <a:latin typeface="+mn-lt"/>
          <a:ea typeface="+mn-ea"/>
          <a:sym typeface="Calibri" pitchFamily="34" charset="0"/>
        </a:defRPr>
      </a:lvl2pPr>
      <a:lvl3pPr marL="1143000" indent="-228600" algn="l" defTabSz="0" rtl="0" eaLnBrk="0" fontAlgn="base" hangingPunct="0">
        <a:spcBef>
          <a:spcPct val="20000"/>
        </a:spcBef>
        <a:spcAft>
          <a:spcPct val="0"/>
        </a:spcAft>
        <a:buFont typeface="Arial" charset="0"/>
        <a:buChar char="•"/>
        <a:defRPr sz="2400">
          <a:solidFill>
            <a:schemeClr val="tx1"/>
          </a:solidFill>
          <a:latin typeface="+mn-lt"/>
          <a:ea typeface="+mn-ea"/>
          <a:sym typeface="Calibri" pitchFamily="34" charset="0"/>
        </a:defRPr>
      </a:lvl3pPr>
      <a:lvl4pPr marL="1600200" indent="-228600" algn="l" defTabSz="0" rtl="0" eaLnBrk="0" fontAlgn="base" hangingPunct="0">
        <a:spcBef>
          <a:spcPct val="20000"/>
        </a:spcBef>
        <a:spcAft>
          <a:spcPct val="0"/>
        </a:spcAft>
        <a:buFont typeface="Arial" charset="0"/>
        <a:buChar char="–"/>
        <a:defRPr sz="2000">
          <a:solidFill>
            <a:schemeClr val="tx1"/>
          </a:solidFill>
          <a:latin typeface="+mn-lt"/>
          <a:ea typeface="+mn-ea"/>
          <a:sym typeface="Calibri" pitchFamily="34" charset="0"/>
        </a:defRPr>
      </a:lvl4pPr>
      <a:lvl5pPr marL="2057400" indent="-228600" algn="l" defTabSz="0" rtl="0" eaLnBrk="0" fontAlgn="base" hangingPunct="0">
        <a:spcBef>
          <a:spcPct val="20000"/>
        </a:spcBef>
        <a:spcAft>
          <a:spcPct val="0"/>
        </a:spcAft>
        <a:buFont typeface="Arial" charset="0"/>
        <a:buChar char="»"/>
        <a:defRPr sz="2000">
          <a:solidFill>
            <a:schemeClr val="tx1"/>
          </a:solidFill>
          <a:latin typeface="+mn-lt"/>
          <a:ea typeface="+mn-ea"/>
          <a:sym typeface="Calibri" pitchFamily="34" charset="0"/>
        </a:defRPr>
      </a:lvl5pPr>
      <a:lvl6pPr marL="25146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defTabSz="0"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solidFill>
          <a:srgbClr val="CCECFF"/>
        </a:solidFill>
        <a:effectLst/>
      </p:bgPr>
    </p:bg>
    <p:spTree>
      <p:nvGrpSpPr>
        <p:cNvPr id="1" name=""/>
        <p:cNvGrpSpPr/>
        <p:nvPr/>
      </p:nvGrpSpPr>
      <p:grpSpPr>
        <a:xfrm>
          <a:off x="0" y="0"/>
          <a:ext cx="0" cy="0"/>
          <a:chOff x="0" y="0"/>
          <a:chExt cx="0" cy="0"/>
        </a:xfrm>
      </p:grpSpPr>
      <p:sp>
        <p:nvSpPr>
          <p:cNvPr id="5122" name="Title 1"/>
          <p:cNvSpPr>
            <a:spLocks noGrp="1" noChangeArrowheads="1"/>
          </p:cNvSpPr>
          <p:nvPr>
            <p:ph type="ctrTitle" idx="4294967295"/>
          </p:nvPr>
        </p:nvSpPr>
        <p:spPr>
          <a:xfrm>
            <a:off x="611188" y="1484313"/>
            <a:ext cx="7772400" cy="1428750"/>
          </a:xfrm>
        </p:spPr>
        <p:txBody>
          <a:bodyPr/>
          <a:lstStyle/>
          <a:p>
            <a:pPr eaLnBrk="1" hangingPunct="1"/>
            <a:r>
              <a:rPr lang="zh-CN" altLang="en-US" sz="5400" b="1" smtClean="0">
                <a:solidFill>
                  <a:schemeClr val="hlink"/>
                </a:solidFill>
                <a:latin typeface="华文新魏" pitchFamily="2" charset="-122"/>
                <a:ea typeface="华文新魏" pitchFamily="2" charset="-122"/>
                <a:sym typeface="华文新魏" pitchFamily="2" charset="-122"/>
              </a:rPr>
              <a:t>安全的医疗工作环境</a:t>
            </a:r>
          </a:p>
        </p:txBody>
      </p:sp>
      <p:sp>
        <p:nvSpPr>
          <p:cNvPr id="5123" name="Subtitle 2"/>
          <p:cNvSpPr>
            <a:spLocks noGrp="1" noChangeArrowheads="1"/>
          </p:cNvSpPr>
          <p:nvPr>
            <p:ph type="subTitle" idx="4294967295"/>
          </p:nvPr>
        </p:nvSpPr>
        <p:spPr>
          <a:xfrm>
            <a:off x="684213" y="4868863"/>
            <a:ext cx="7858125" cy="1206500"/>
          </a:xfrm>
        </p:spPr>
        <p:txBody>
          <a:bodyPr/>
          <a:lstStyle/>
          <a:p>
            <a:pPr marL="0" indent="0" algn="ctr" eaLnBrk="1" hangingPunct="1">
              <a:buFont typeface="Arial" charset="0"/>
              <a:buNone/>
            </a:pPr>
            <a:r>
              <a:rPr lang="zh-CN" altLang="en-US" sz="2000" b="1" dirty="0" smtClean="0">
                <a:latin typeface="华文楷体" pitchFamily="2" charset="-122"/>
                <a:ea typeface="华文楷体" pitchFamily="2" charset="-122"/>
                <a:sym typeface="华文楷体" pitchFamily="2" charset="-122"/>
              </a:rPr>
              <a:t>内蒙古妇幼保健院</a:t>
            </a:r>
            <a:endParaRPr lang="en-US" altLang="zh-CN" sz="2000" b="1" dirty="0" smtClean="0">
              <a:latin typeface="华文楷体" pitchFamily="2" charset="-122"/>
              <a:ea typeface="华文楷体" pitchFamily="2" charset="-122"/>
              <a:sym typeface="华文楷体" pitchFamily="2" charset="-122"/>
            </a:endParaRPr>
          </a:p>
          <a:p>
            <a:pPr marL="0" indent="0" algn="ctr" eaLnBrk="1" hangingPunct="1">
              <a:buFont typeface="Arial" charset="0"/>
              <a:buNone/>
            </a:pPr>
            <a:r>
              <a:rPr lang="zh-CN" altLang="en-US" sz="2000" b="1" dirty="0" smtClean="0">
                <a:latin typeface="华文楷体" pitchFamily="2" charset="-122"/>
                <a:ea typeface="华文楷体" pitchFamily="2" charset="-122"/>
                <a:sym typeface="华文楷体" pitchFamily="2" charset="-122"/>
              </a:rPr>
              <a:t>艾滋病</a:t>
            </a:r>
            <a:r>
              <a:rPr lang="zh-CN" altLang="en-US" sz="2000" b="1" dirty="0" smtClean="0">
                <a:latin typeface="华文楷体" pitchFamily="2" charset="-122"/>
                <a:ea typeface="华文楷体" pitchFamily="2" charset="-122"/>
                <a:sym typeface="华文楷体" pitchFamily="2" charset="-122"/>
              </a:rPr>
              <a:t>、梅毒和乙肝母婴传播培训包</a:t>
            </a:r>
          </a:p>
          <a:p>
            <a:pPr marL="0" indent="0" algn="ctr" eaLnBrk="1" hangingPunct="1">
              <a:buFont typeface="Arial" charset="0"/>
              <a:buNone/>
            </a:pPr>
            <a:r>
              <a:rPr lang="zh-CN" altLang="en-US" sz="2000" b="1" dirty="0" smtClean="0">
                <a:latin typeface="华文楷体" pitchFamily="2" charset="-122"/>
                <a:ea typeface="华文楷体" pitchFamily="2" charset="-122"/>
                <a:sym typeface="华文楷体" pitchFamily="2" charset="-122"/>
              </a:rPr>
              <a:t>201</a:t>
            </a:r>
            <a:r>
              <a:rPr lang="en-US" altLang="zh-CN" sz="2000" b="1" dirty="0" smtClean="0">
                <a:latin typeface="华文楷体" pitchFamily="2" charset="-122"/>
                <a:ea typeface="华文楷体" pitchFamily="2" charset="-122"/>
                <a:sym typeface="华文楷体" pitchFamily="2" charset="-122"/>
              </a:rPr>
              <a:t>4</a:t>
            </a:r>
            <a:r>
              <a:rPr lang="zh-CN" altLang="en-US" sz="2000" b="1" dirty="0" smtClean="0">
                <a:latin typeface="华文楷体" pitchFamily="2" charset="-122"/>
                <a:ea typeface="华文楷体" pitchFamily="2" charset="-122"/>
                <a:sym typeface="华文楷体" pitchFamily="2" charset="-122"/>
              </a:rPr>
              <a:t>年</a:t>
            </a:r>
            <a:r>
              <a:rPr lang="en-US" altLang="zh-CN" sz="2000" b="1" dirty="0" smtClean="0">
                <a:latin typeface="华文楷体" pitchFamily="2" charset="-122"/>
                <a:ea typeface="华文楷体" pitchFamily="2" charset="-122"/>
                <a:sym typeface="华文楷体" pitchFamily="2" charset="-122"/>
              </a:rPr>
              <a:t>11</a:t>
            </a:r>
            <a:r>
              <a:rPr lang="zh-CN" altLang="en-US" sz="2000" b="1" dirty="0" smtClean="0">
                <a:latin typeface="华文楷体" pitchFamily="2" charset="-122"/>
                <a:ea typeface="华文楷体" pitchFamily="2" charset="-122"/>
                <a:sym typeface="华文楷体" pitchFamily="2" charset="-122"/>
              </a:rPr>
              <a:t>月</a:t>
            </a:r>
          </a:p>
          <a:p>
            <a:pPr marL="0" indent="0" algn="ctr" eaLnBrk="1" hangingPunct="1">
              <a:buFont typeface="Arial" charset="0"/>
              <a:buNone/>
            </a:pPr>
            <a:r>
              <a:rPr lang="zh-CN" altLang="en-US" sz="2000" b="1" dirty="0" smtClean="0">
                <a:latin typeface="华文楷体" pitchFamily="2" charset="-122"/>
                <a:ea typeface="华文楷体" pitchFamily="2" charset="-122"/>
                <a:sym typeface="华文楷体" pitchFamily="2" charset="-122"/>
              </a:rPr>
              <a:t>本章设计用时: 2 小时 40 分钟</a:t>
            </a:r>
            <a:endParaRPr lang="zh-CN" altLang="en-US" sz="2000" dirty="0" smtClean="0">
              <a:solidFill>
                <a:srgbClr val="898989"/>
              </a:solidFill>
            </a:endParaRPr>
          </a:p>
        </p:txBody>
      </p:sp>
      <p:sp>
        <p:nvSpPr>
          <p:cNvPr id="5124" name="Rectangle 4"/>
          <p:cNvSpPr>
            <a:spLocks noChangeArrowheads="1"/>
          </p:cNvSpPr>
          <p:nvPr/>
        </p:nvSpPr>
        <p:spPr bwMode="auto">
          <a:xfrm>
            <a:off x="2571736" y="3286124"/>
            <a:ext cx="3724292" cy="1040285"/>
          </a:xfrm>
          <a:prstGeom prst="rect">
            <a:avLst/>
          </a:prstGeom>
          <a:noFill/>
          <a:ln w="9525">
            <a:noFill/>
            <a:miter lim="800000"/>
            <a:headEnd/>
            <a:tailEnd/>
          </a:ln>
        </p:spPr>
        <p:txBody>
          <a:bodyPr wrap="square">
            <a:spAutoFit/>
          </a:bodyPr>
          <a:lstStyle/>
          <a:p>
            <a:pPr algn="ctr">
              <a:spcBef>
                <a:spcPct val="20000"/>
              </a:spcBef>
            </a:pPr>
            <a:r>
              <a:rPr lang="zh-CN" altLang="en-US" sz="2800" b="1" dirty="0">
                <a:solidFill>
                  <a:srgbClr val="000000"/>
                </a:solidFill>
                <a:sym typeface="宋体" pitchFamily="2" charset="-122"/>
              </a:rPr>
              <a:t>第</a:t>
            </a:r>
            <a:r>
              <a:rPr lang="en-US" altLang="zh-CN" sz="2800" b="1" dirty="0">
                <a:solidFill>
                  <a:srgbClr val="000000"/>
                </a:solidFill>
                <a:sym typeface="Calibri" pitchFamily="34" charset="0"/>
              </a:rPr>
              <a:t>9</a:t>
            </a:r>
            <a:r>
              <a:rPr lang="zh-CN" altLang="en-US" sz="2800" b="1" smtClean="0">
                <a:solidFill>
                  <a:srgbClr val="000000"/>
                </a:solidFill>
                <a:sym typeface="宋体" pitchFamily="2" charset="-122"/>
              </a:rPr>
              <a:t>章</a:t>
            </a:r>
            <a:endParaRPr lang="en-US" altLang="zh-CN" sz="2800" b="1" dirty="0" smtClean="0">
              <a:solidFill>
                <a:srgbClr val="000000"/>
              </a:solidFill>
              <a:sym typeface="宋体" pitchFamily="2" charset="-122"/>
            </a:endParaRPr>
          </a:p>
          <a:p>
            <a:pPr algn="ctr">
              <a:spcBef>
                <a:spcPct val="20000"/>
              </a:spcBef>
            </a:pPr>
            <a:r>
              <a:rPr lang="zh-CN" altLang="en-US" sz="2800" b="1" dirty="0" smtClean="0">
                <a:solidFill>
                  <a:srgbClr val="000000"/>
                </a:solidFill>
                <a:sym typeface="宋体" pitchFamily="2" charset="-122"/>
              </a:rPr>
              <a:t>殷丽娜</a:t>
            </a:r>
            <a:endParaRPr lang="zh-CN" altLang="en-US" dirty="0">
              <a:sym typeface="Calibri" pitchFamily="34" charset="0"/>
            </a:endParaRPr>
          </a:p>
        </p:txBody>
      </p:sp>
      <p:sp>
        <p:nvSpPr>
          <p:cNvPr id="5" name="灯片编号占位符 4"/>
          <p:cNvSpPr>
            <a:spLocks noGrp="1"/>
          </p:cNvSpPr>
          <p:nvPr>
            <p:ph type="sldNum" sz="quarter" idx="11"/>
          </p:nvPr>
        </p:nvSpPr>
        <p:spPr/>
        <p:txBody>
          <a:bodyPr/>
          <a:lstStyle/>
          <a:p>
            <a:pPr>
              <a:defRPr/>
            </a:pPr>
            <a:fld id="{C4E4B974-C139-4DCB-8DBF-403467FB09E7}" type="slidenum">
              <a:rPr lang="zh-CN" altLang="zh-CN"/>
              <a:pPr>
                <a:defRPr/>
              </a:pPr>
              <a:t>1</a:t>
            </a:fld>
            <a:endParaRPr lang="zh-CN" altLang="zh-CN" sz="1800">
              <a:solidFill>
                <a:schemeClr val="tx1"/>
              </a:solidFill>
              <a:latin typeface="Arial" pitchFamily="34" charset="0"/>
              <a:ea typeface="宋体"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idx="4294967295"/>
          </p:nvPr>
        </p:nvSpPr>
        <p:spPr/>
        <p:txBody>
          <a:bodyPr/>
          <a:lstStyle/>
          <a:p>
            <a:r>
              <a:rPr lang="zh-CN" altLang="en-US" b="1" smtClean="0">
                <a:solidFill>
                  <a:srgbClr val="FF0000"/>
                </a:solidFill>
                <a:ea typeface="楷体_GB2312" pitchFamily="49" charset="-122"/>
              </a:rPr>
              <a:t>产时及分娩中的标准防护</a:t>
            </a:r>
          </a:p>
        </p:txBody>
      </p:sp>
      <p:sp>
        <p:nvSpPr>
          <p:cNvPr id="14339" name="Rectangle 3"/>
          <p:cNvSpPr>
            <a:spLocks noGrp="1" noChangeArrowheads="1"/>
          </p:cNvSpPr>
          <p:nvPr>
            <p:ph type="body" idx="4294967295"/>
          </p:nvPr>
        </p:nvSpPr>
        <p:spPr>
          <a:xfrm>
            <a:off x="457200" y="1412875"/>
            <a:ext cx="8229600" cy="4713288"/>
          </a:xfrm>
        </p:spPr>
        <p:txBody>
          <a:bodyPr/>
          <a:lstStyle/>
          <a:p>
            <a:r>
              <a:rPr lang="zh-CN" altLang="en-US" sz="2800" b="1" smtClean="0">
                <a:latin typeface="楷体_GB2312" pitchFamily="49" charset="-122"/>
                <a:ea typeface="楷体_GB2312" pitchFamily="49" charset="-122"/>
              </a:rPr>
              <a:t>使用防水敷料覆盖开放伤口</a:t>
            </a:r>
            <a:r>
              <a:rPr lang="en-US" altLang="zh-CN" sz="2800" b="1" smtClean="0">
                <a:latin typeface="楷体_GB2312" pitchFamily="49" charset="-122"/>
                <a:ea typeface="楷体_GB2312" pitchFamily="49" charset="-122"/>
              </a:rPr>
              <a:t>﹡</a:t>
            </a:r>
            <a:endParaRPr lang="zh-CN" altLang="en-US" sz="2800" b="1" smtClean="0">
              <a:latin typeface="楷体_GB2312" pitchFamily="49" charset="-122"/>
              <a:ea typeface="楷体_GB2312" pitchFamily="49" charset="-122"/>
            </a:endParaRPr>
          </a:p>
          <a:p>
            <a:r>
              <a:rPr lang="zh-CN" altLang="en-US" sz="2800" b="1" smtClean="0">
                <a:latin typeface="楷体_GB2312" pitchFamily="49" charset="-122"/>
                <a:ea typeface="楷体_GB2312" pitchFamily="49" charset="-122"/>
              </a:rPr>
              <a:t>在暴露于血液或体液时，使用防护用品（手套、防水围裙、护目镜等）</a:t>
            </a:r>
          </a:p>
          <a:p>
            <a:r>
              <a:rPr lang="zh-CN" altLang="en-US" sz="2800" b="1" smtClean="0">
                <a:latin typeface="楷体_GB2312" pitchFamily="49" charset="-122"/>
                <a:ea typeface="楷体_GB2312" pitchFamily="49" charset="-122"/>
              </a:rPr>
              <a:t>缝合时使用持针器</a:t>
            </a:r>
          </a:p>
          <a:p>
            <a:r>
              <a:rPr lang="zh-CN" altLang="en-US" sz="2800" b="1" smtClean="0">
                <a:latin typeface="楷体_GB2312" pitchFamily="49" charset="-122"/>
                <a:ea typeface="楷体_GB2312" pitchFamily="49" charset="-122"/>
              </a:rPr>
              <a:t>使用容器传递锐器，而不能直接用手传递</a:t>
            </a:r>
          </a:p>
          <a:p>
            <a:r>
              <a:rPr lang="zh-CN" altLang="en-US" sz="2800" b="1" smtClean="0">
                <a:latin typeface="楷体_GB2312" pitchFamily="49" charset="-122"/>
                <a:ea typeface="楷体_GB2312" pitchFamily="49" charset="-122"/>
              </a:rPr>
              <a:t>如果血液喷溅到皮肤，应立即用肥皂和水冲洗；若喷溅到眼睛，应用清水冲洗</a:t>
            </a:r>
          </a:p>
          <a:p>
            <a:r>
              <a:rPr lang="zh-CN" altLang="en-US" sz="2800" b="1" smtClean="0">
                <a:latin typeface="楷体_GB2312" pitchFamily="49" charset="-122"/>
                <a:ea typeface="楷体_GB2312" pitchFamily="49" charset="-122"/>
              </a:rPr>
              <a:t>按照当地规定，正确处理固体废弃物（血液浸透的衣物和胎盘）</a:t>
            </a:r>
            <a:endParaRPr lang="en-US" altLang="zh-CN" sz="2800" b="1" smtClean="0">
              <a:latin typeface="楷体_GB2312" pitchFamily="49" charset="-122"/>
              <a:ea typeface="楷体_GB2312" pitchFamily="49" charset="-122"/>
            </a:endParaRPr>
          </a:p>
          <a:p>
            <a:pPr>
              <a:buFont typeface="Arial" charset="0"/>
              <a:buNone/>
            </a:pPr>
            <a:r>
              <a:rPr lang="en-US" altLang="zh-CN" sz="2400" b="1" smtClean="0">
                <a:latin typeface="楷体_GB2312" pitchFamily="49" charset="-122"/>
                <a:ea typeface="楷体_GB2312" pitchFamily="49" charset="-122"/>
              </a:rPr>
              <a:t>﹡</a:t>
            </a:r>
            <a:r>
              <a:rPr lang="zh-CN" altLang="en-US" sz="1800" b="1" smtClean="0">
                <a:latin typeface="楷体_GB2312" pitchFamily="49" charset="-122"/>
                <a:ea typeface="楷体_GB2312" pitchFamily="49" charset="-122"/>
              </a:rPr>
              <a:t>患有皮炎的医务人员不应在产科工作</a:t>
            </a:r>
            <a:endParaRPr lang="zh-CN" altLang="en-US" sz="2400" b="1" smtClean="0">
              <a:latin typeface="楷体_GB2312" pitchFamily="49" charset="-122"/>
              <a:ea typeface="楷体_GB2312" pitchFamily="49" charset="-122"/>
            </a:endParaRPr>
          </a:p>
        </p:txBody>
      </p:sp>
      <p:sp>
        <p:nvSpPr>
          <p:cNvPr id="4" name="灯片编号占位符 3"/>
          <p:cNvSpPr>
            <a:spLocks noGrp="1"/>
          </p:cNvSpPr>
          <p:nvPr>
            <p:ph type="sldNum" sz="quarter" idx="11"/>
          </p:nvPr>
        </p:nvSpPr>
        <p:spPr>
          <a:noFill/>
          <a:ln w="9525">
            <a:noFill/>
            <a:miter lim="800000"/>
            <a:headEnd/>
            <a:tailEnd/>
          </a:ln>
        </p:spPr>
        <p:txBody>
          <a:bodyPr vert="horz" wrap="square" lIns="91440" tIns="45720" rIns="91440" bIns="45720" numCol="1" anchor="ctr" anchorCtr="0" compatLnSpc="1">
            <a:prstTxWarp prst="textNoShape">
              <a:avLst/>
            </a:prstTxWarp>
          </a:bodyPr>
          <a:lstStyle/>
          <a:p>
            <a:pPr>
              <a:defRPr/>
            </a:pPr>
            <a:fld id="{2FE3CB3B-97C6-4726-B021-04D578E9A5DF}" type="slidenum">
              <a:rPr lang="zh-CN" altLang="zh-CN">
                <a:solidFill>
                  <a:schemeClr val="tx1"/>
                </a:solidFill>
              </a:rPr>
              <a:pPr>
                <a:defRPr/>
              </a:pPr>
              <a:t>10</a:t>
            </a:fld>
            <a:endParaRPr lang="zh-CN" altLang="zh-CN">
              <a:solidFill>
                <a:schemeClr val="tx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bwMode="auto">
      <p:bgPr>
        <a:solidFill>
          <a:srgbClr val="CCECFF"/>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title" idx="4294967295"/>
          </p:nvPr>
        </p:nvSpPr>
        <p:spPr>
          <a:xfrm>
            <a:off x="642938" y="2214563"/>
            <a:ext cx="7772400" cy="1362075"/>
          </a:xfrm>
        </p:spPr>
        <p:txBody>
          <a:bodyPr anchor="t"/>
          <a:lstStyle/>
          <a:p>
            <a:pPr eaLnBrk="1" hangingPunct="1"/>
            <a:r>
              <a:rPr lang="zh-CN" altLang="en-US" sz="4000" b="1" smtClean="0">
                <a:latin typeface="华文楷体" pitchFamily="2" charset="-122"/>
                <a:ea typeface="华文楷体" pitchFamily="2" charset="-122"/>
                <a:sym typeface="华文楷体" pitchFamily="2" charset="-122"/>
              </a:rPr>
              <a:t>如何实施标准防护措施?</a:t>
            </a:r>
            <a:endParaRPr lang="zh-CN" altLang="en-US" smtClean="0"/>
          </a:p>
        </p:txBody>
      </p:sp>
      <p:sp>
        <p:nvSpPr>
          <p:cNvPr id="15363" name="Text Placeholder 5"/>
          <p:cNvSpPr>
            <a:spLocks noGrp="1" noChangeArrowheads="1"/>
          </p:cNvSpPr>
          <p:nvPr>
            <p:ph type="body" idx="4294967295"/>
          </p:nvPr>
        </p:nvSpPr>
        <p:spPr>
          <a:xfrm>
            <a:off x="500063" y="857250"/>
            <a:ext cx="7772400" cy="857250"/>
          </a:xfrm>
        </p:spPr>
        <p:txBody>
          <a:bodyPr anchor="b"/>
          <a:lstStyle/>
          <a:p>
            <a:pPr marL="0" indent="0" algn="ctr">
              <a:buFont typeface="Arial" charset="0"/>
              <a:buNone/>
            </a:pPr>
            <a:r>
              <a:rPr lang="zh-CN" altLang="en-US" sz="4400" b="1" dirty="0" smtClean="0">
                <a:solidFill>
                  <a:schemeClr val="hlink"/>
                </a:solidFill>
                <a:latin typeface="华文新魏" pitchFamily="2" charset="-122"/>
                <a:ea typeface="华文新魏" pitchFamily="2" charset="-122"/>
                <a:sym typeface="华文新魏" pitchFamily="2" charset="-122"/>
              </a:rPr>
              <a:t>二、小组讨论</a:t>
            </a:r>
          </a:p>
        </p:txBody>
      </p:sp>
      <p:sp>
        <p:nvSpPr>
          <p:cNvPr id="4" name="灯片编号占位符 3"/>
          <p:cNvSpPr>
            <a:spLocks noGrp="1"/>
          </p:cNvSpPr>
          <p:nvPr>
            <p:ph type="sldNum" sz="quarter" idx="11"/>
          </p:nvPr>
        </p:nvSpPr>
        <p:spPr>
          <a:noFill/>
          <a:ln w="9525">
            <a:noFill/>
            <a:miter lim="800000"/>
            <a:headEnd/>
            <a:tailEnd/>
          </a:ln>
        </p:spPr>
        <p:txBody>
          <a:bodyPr vert="horz" wrap="square" lIns="91440" tIns="45720" rIns="91440" bIns="45720" numCol="1" anchor="ctr" anchorCtr="0" compatLnSpc="1">
            <a:prstTxWarp prst="textNoShape">
              <a:avLst/>
            </a:prstTxWarp>
          </a:bodyPr>
          <a:lstStyle/>
          <a:p>
            <a:pPr>
              <a:defRPr/>
            </a:pPr>
            <a:fld id="{909DBED0-DF5A-4FE5-8710-EB2EA94168C2}" type="slidenum">
              <a:rPr lang="zh-CN" altLang="zh-CN">
                <a:solidFill>
                  <a:schemeClr val="tx1"/>
                </a:solidFill>
              </a:rPr>
              <a:pPr>
                <a:defRPr/>
              </a:pPr>
              <a:t>11</a:t>
            </a:fld>
            <a:endParaRPr lang="zh-CN" altLang="zh-CN">
              <a:solidFill>
                <a:schemeClr val="tx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noChangeArrowheads="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bodyPr>
          <a:lstStyle/>
          <a:p>
            <a:pPr eaLnBrk="1" hangingPunct="1"/>
            <a:r>
              <a:rPr lang="zh-CN" altLang="en-US" sz="4000" b="1" dirty="0" smtClean="0">
                <a:latin typeface="华文新魏" pitchFamily="2" charset="-122"/>
                <a:ea typeface="华文新魏" pitchFamily="2" charset="-122"/>
                <a:sym typeface="华文新魏" pitchFamily="2" charset="-122"/>
              </a:rPr>
              <a:t>一、洗手</a:t>
            </a:r>
          </a:p>
        </p:txBody>
      </p:sp>
      <p:sp>
        <p:nvSpPr>
          <p:cNvPr id="16388" name="Rectangle 3"/>
          <p:cNvSpPr>
            <a:spLocks noGrp="1" noChangeArrowheads="1"/>
          </p:cNvSpPr>
          <p:nvPr>
            <p:ph type="body" idx="1"/>
          </p:nvPr>
        </p:nvSpPr>
        <p:spPr/>
        <p:txBody>
          <a:bodyPr/>
          <a:lstStyle/>
          <a:p>
            <a:pPr>
              <a:buFont typeface="Arial" charset="0"/>
              <a:buNone/>
            </a:pPr>
            <a:r>
              <a:rPr lang="zh-CN" altLang="en-US" b="1" dirty="0" smtClean="0">
                <a:latin typeface="楷体_GB2312" pitchFamily="49" charset="-122"/>
                <a:ea typeface="楷体_GB2312" pitchFamily="49" charset="-122"/>
              </a:rPr>
              <a:t>洗手是避免感染传播最有效的措施之一。</a:t>
            </a:r>
          </a:p>
          <a:p>
            <a:pPr>
              <a:buFont typeface="Arial" charset="0"/>
              <a:buNone/>
            </a:pPr>
            <a:endParaRPr lang="zh-CN" altLang="en-US" sz="1400" b="1" dirty="0" smtClean="0">
              <a:latin typeface="楷体_GB2312" pitchFamily="49" charset="-122"/>
              <a:ea typeface="楷体_GB2312" pitchFamily="49" charset="-122"/>
            </a:endParaRPr>
          </a:p>
          <a:p>
            <a:pPr>
              <a:buFont typeface="Arial" charset="0"/>
              <a:buNone/>
            </a:pPr>
            <a:r>
              <a:rPr lang="zh-CN" altLang="en-US" b="1" dirty="0" smtClean="0">
                <a:latin typeface="楷体_GB2312" pitchFamily="49" charset="-122"/>
                <a:ea typeface="楷体_GB2312" pitchFamily="49" charset="-122"/>
              </a:rPr>
              <a:t>在以下操作前后使用肥皂和流动水洗手</a:t>
            </a:r>
          </a:p>
          <a:p>
            <a:r>
              <a:rPr lang="zh-CN" altLang="en-US" sz="2800" b="1" dirty="0" smtClean="0">
                <a:latin typeface="楷体_GB2312" pitchFamily="49" charset="-122"/>
                <a:ea typeface="楷体_GB2312" pitchFamily="49" charset="-122"/>
              </a:rPr>
              <a:t>直接接触病人或污染的物品</a:t>
            </a:r>
          </a:p>
          <a:p>
            <a:r>
              <a:rPr lang="zh-CN" altLang="en-US" sz="2800" b="1" dirty="0" smtClean="0">
                <a:latin typeface="楷体_GB2312" pitchFamily="49" charset="-122"/>
                <a:ea typeface="楷体_GB2312" pitchFamily="49" charset="-122"/>
              </a:rPr>
              <a:t>进行直接接触血液或体液的操作</a:t>
            </a:r>
          </a:p>
          <a:p>
            <a:r>
              <a:rPr lang="zh-CN" altLang="en-US" sz="2800" b="1" dirty="0" smtClean="0">
                <a:latin typeface="楷体_GB2312" pitchFamily="49" charset="-122"/>
                <a:ea typeface="楷体_GB2312" pitchFamily="49" charset="-122"/>
              </a:rPr>
              <a:t>用餐（之前）或者使用洗手间（之后）</a:t>
            </a:r>
          </a:p>
        </p:txBody>
      </p:sp>
      <p:sp>
        <p:nvSpPr>
          <p:cNvPr id="6" name="灯片编号占位符 5"/>
          <p:cNvSpPr>
            <a:spLocks noGrp="1"/>
          </p:cNvSpPr>
          <p:nvPr>
            <p:ph type="sldNum" sz="quarter" idx="11"/>
          </p:nvPr>
        </p:nvSpPr>
        <p:spPr>
          <a:noFill/>
          <a:ln w="9525">
            <a:noFill/>
            <a:miter lim="800000"/>
            <a:headEnd/>
            <a:tailEnd/>
          </a:ln>
        </p:spPr>
        <p:txBody>
          <a:bodyPr vert="horz" wrap="square" lIns="91440" tIns="45720" rIns="91440" bIns="45720" numCol="1" anchor="ctr" anchorCtr="0" compatLnSpc="1">
            <a:prstTxWarp prst="textNoShape">
              <a:avLst/>
            </a:prstTxWarp>
          </a:bodyPr>
          <a:lstStyle/>
          <a:p>
            <a:pPr>
              <a:defRPr/>
            </a:pPr>
            <a:fld id="{88CA0831-86E9-46F9-B41B-E42CAD793B0E}" type="slidenum">
              <a:rPr lang="zh-CN" altLang="zh-CN">
                <a:solidFill>
                  <a:schemeClr val="tx1"/>
                </a:solidFill>
              </a:rPr>
              <a:pPr>
                <a:defRPr/>
              </a:pPr>
              <a:t>12</a:t>
            </a:fld>
            <a:endParaRPr lang="zh-CN" altLang="zh-CN">
              <a:solidFill>
                <a:schemeClr val="tx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页脚占位符 3"/>
          <p:cNvSpPr>
            <a:spLocks noGrp="1"/>
          </p:cNvSpPr>
          <p:nvPr>
            <p:ph type="ftr" sz="quarter" idx="10"/>
          </p:nvPr>
        </p:nvSpPr>
        <p:spPr>
          <a:noFill/>
        </p:spPr>
        <p:txBody>
          <a:bodyPr/>
          <a:lstStyle/>
          <a:p>
            <a:pPr>
              <a:buFont typeface="Arial" charset="0"/>
              <a:buNone/>
            </a:pPr>
            <a:r>
              <a:rPr lang="zh-CN" altLang="en-US" smtClean="0"/>
              <a:t>中国预防艾滋病、梅毒和乙肝母婴传播培训包</a:t>
            </a:r>
          </a:p>
        </p:txBody>
      </p:sp>
      <p:sp>
        <p:nvSpPr>
          <p:cNvPr id="18" name="灯片编号占位符 4"/>
          <p:cNvSpPr>
            <a:spLocks noGrp="1"/>
          </p:cNvSpPr>
          <p:nvPr>
            <p:ph type="sldNum" sz="quarter" idx="11"/>
          </p:nvPr>
        </p:nvSpPr>
        <p:spPr/>
        <p:txBody>
          <a:bodyPr/>
          <a:lstStyle/>
          <a:p>
            <a:pPr>
              <a:defRPr/>
            </a:pPr>
            <a:fld id="{D857B15B-CE92-4D3D-8376-3DC2720C5FDB}" type="slidenum">
              <a:rPr lang="zh-CN" altLang="zh-CN"/>
              <a:pPr>
                <a:defRPr/>
              </a:pPr>
              <a:t>13</a:t>
            </a:fld>
            <a:endParaRPr lang="zh-CN" altLang="zh-CN" sz="1800">
              <a:solidFill>
                <a:schemeClr val="tx1"/>
              </a:solidFill>
              <a:latin typeface="Arial" pitchFamily="34" charset="0"/>
              <a:ea typeface="宋体" pitchFamily="2" charset="-122"/>
            </a:endParaRPr>
          </a:p>
        </p:txBody>
      </p:sp>
      <p:grpSp>
        <p:nvGrpSpPr>
          <p:cNvPr id="1029" name="Group 2"/>
          <p:cNvGrpSpPr>
            <a:grpSpLocks/>
          </p:cNvGrpSpPr>
          <p:nvPr/>
        </p:nvGrpSpPr>
        <p:grpSpPr bwMode="auto">
          <a:xfrm>
            <a:off x="0" y="409575"/>
            <a:ext cx="8870950" cy="6448425"/>
            <a:chOff x="0" y="0"/>
            <a:chExt cx="5588" cy="4062"/>
          </a:xfrm>
        </p:grpSpPr>
        <p:grpSp>
          <p:nvGrpSpPr>
            <p:cNvPr id="1033" name="Group 3"/>
            <p:cNvGrpSpPr>
              <a:grpSpLocks/>
            </p:cNvGrpSpPr>
            <p:nvPr/>
          </p:nvGrpSpPr>
          <p:grpSpPr bwMode="auto">
            <a:xfrm>
              <a:off x="0" y="0"/>
              <a:ext cx="5588" cy="4062"/>
              <a:chOff x="0" y="0"/>
              <a:chExt cx="8870061" cy="6448806"/>
            </a:xfrm>
          </p:grpSpPr>
          <p:grpSp>
            <p:nvGrpSpPr>
              <p:cNvPr id="1035" name="Group 4"/>
              <p:cNvGrpSpPr>
                <a:grpSpLocks/>
              </p:cNvGrpSpPr>
              <p:nvPr/>
            </p:nvGrpSpPr>
            <p:grpSpPr bwMode="auto">
              <a:xfrm>
                <a:off x="0" y="0"/>
                <a:ext cx="8870061" cy="6448806"/>
                <a:chOff x="0" y="0"/>
                <a:chExt cx="8870061" cy="6448806"/>
              </a:xfrm>
            </p:grpSpPr>
            <p:pic>
              <p:nvPicPr>
                <p:cNvPr id="1044" name="Picture 2"/>
                <p:cNvPicPr>
                  <a:picLocks noChangeAspect="1" noChangeArrowheads="1"/>
                </p:cNvPicPr>
                <p:nvPr/>
              </p:nvPicPr>
              <p:blipFill>
                <a:blip r:embed="rId2" cstate="print"/>
                <a:srcRect/>
                <a:stretch>
                  <a:fillRect/>
                </a:stretch>
              </p:blipFill>
              <p:spPr bwMode="auto">
                <a:xfrm>
                  <a:off x="0" y="0"/>
                  <a:ext cx="8870061" cy="6448806"/>
                </a:xfrm>
                <a:prstGeom prst="rect">
                  <a:avLst/>
                </a:prstGeom>
                <a:noFill/>
                <a:ln w="9525">
                  <a:noFill/>
                  <a:miter lim="800000"/>
                  <a:headEnd/>
                  <a:tailEnd/>
                </a:ln>
              </p:spPr>
            </p:pic>
          </p:grpSp>
          <p:sp>
            <p:nvSpPr>
              <p:cNvPr id="1036" name="Rounded Rectangle 7"/>
              <p:cNvSpPr>
                <a:spLocks noChangeArrowheads="1"/>
              </p:cNvSpPr>
              <p:nvPr/>
            </p:nvSpPr>
            <p:spPr bwMode="auto">
              <a:xfrm>
                <a:off x="163497" y="2911647"/>
                <a:ext cx="1907984" cy="539782"/>
              </a:xfrm>
              <a:prstGeom prst="roundRect">
                <a:avLst>
                  <a:gd name="adj" fmla="val 16667"/>
                </a:avLst>
              </a:prstGeom>
              <a:solidFill>
                <a:schemeClr val="accent1"/>
              </a:solidFill>
              <a:ln w="25400">
                <a:solidFill>
                  <a:srgbClr val="395E8A"/>
                </a:solidFill>
                <a:bevel/>
                <a:headEnd/>
                <a:tailEnd/>
              </a:ln>
            </p:spPr>
            <p:txBody>
              <a:bodyPr lIns="36000" tIns="36000" rIns="36000" bIns="36000" anchor="ctr"/>
              <a:lstStyle/>
              <a:p>
                <a:pPr marL="342900" indent="-342900" algn="ctr"/>
                <a:r>
                  <a:rPr lang="zh-CN" altLang="en-US" sz="3600" b="1">
                    <a:solidFill>
                      <a:schemeClr val="bg1"/>
                    </a:solidFill>
                    <a:latin typeface="华文楷体" pitchFamily="2" charset="-122"/>
                    <a:ea typeface="华文楷体" pitchFamily="2" charset="-122"/>
                    <a:sym typeface="华文楷体" pitchFamily="2" charset="-122"/>
                  </a:rPr>
                  <a:t>1 </a:t>
                </a:r>
                <a:r>
                  <a:rPr lang="zh-CN" altLang="en-US" sz="2000" b="1">
                    <a:solidFill>
                      <a:schemeClr val="bg2"/>
                    </a:solidFill>
                    <a:latin typeface="华文楷体" pitchFamily="2" charset="-122"/>
                    <a:ea typeface="华文楷体" pitchFamily="2" charset="-122"/>
                    <a:sym typeface="宋体" pitchFamily="2" charset="-122"/>
                  </a:rPr>
                  <a:t>将手湿润</a:t>
                </a:r>
              </a:p>
            </p:txBody>
          </p:sp>
          <p:sp>
            <p:nvSpPr>
              <p:cNvPr id="1037" name="Rounded Rectangle 8"/>
              <p:cNvSpPr>
                <a:spLocks noChangeArrowheads="1"/>
              </p:cNvSpPr>
              <p:nvPr/>
            </p:nvSpPr>
            <p:spPr bwMode="auto">
              <a:xfrm>
                <a:off x="2141323" y="2911647"/>
                <a:ext cx="2231801" cy="539782"/>
              </a:xfrm>
              <a:prstGeom prst="roundRect">
                <a:avLst>
                  <a:gd name="adj" fmla="val 16667"/>
                </a:avLst>
              </a:prstGeom>
              <a:solidFill>
                <a:schemeClr val="accent1"/>
              </a:solidFill>
              <a:ln w="25400">
                <a:solidFill>
                  <a:srgbClr val="395E8A"/>
                </a:solidFill>
                <a:bevel/>
                <a:headEnd/>
                <a:tailEnd/>
              </a:ln>
            </p:spPr>
            <p:txBody>
              <a:bodyPr lIns="36000" tIns="36000" rIns="36000" bIns="36000" anchor="ctr"/>
              <a:lstStyle/>
              <a:p>
                <a:pPr marL="342900" indent="-342900"/>
                <a:r>
                  <a:rPr lang="zh-CN" altLang="en-US" sz="3600" b="1">
                    <a:solidFill>
                      <a:schemeClr val="bg1"/>
                    </a:solidFill>
                    <a:latin typeface="华文楷体" pitchFamily="2" charset="-122"/>
                    <a:ea typeface="华文楷体" pitchFamily="2" charset="-122"/>
                    <a:sym typeface="华文楷体" pitchFamily="2" charset="-122"/>
                  </a:rPr>
                  <a:t>2</a:t>
                </a:r>
                <a:r>
                  <a:rPr lang="zh-CN" altLang="en-US" sz="2000" b="1">
                    <a:solidFill>
                      <a:schemeClr val="bg2"/>
                    </a:solidFill>
                    <a:latin typeface="华文楷体" pitchFamily="2" charset="-122"/>
                    <a:ea typeface="华文楷体" pitchFamily="2" charset="-122"/>
                    <a:sym typeface="宋体" pitchFamily="2" charset="-122"/>
                  </a:rPr>
                  <a:t>使用肥皂</a:t>
                </a:r>
              </a:p>
            </p:txBody>
          </p:sp>
          <p:sp>
            <p:nvSpPr>
              <p:cNvPr id="1038" name="Rounded Rectangle 9"/>
              <p:cNvSpPr>
                <a:spLocks noChangeArrowheads="1"/>
              </p:cNvSpPr>
              <p:nvPr/>
            </p:nvSpPr>
            <p:spPr bwMode="auto">
              <a:xfrm>
                <a:off x="4500112" y="2948162"/>
                <a:ext cx="2915945" cy="539782"/>
              </a:xfrm>
              <a:prstGeom prst="roundRect">
                <a:avLst>
                  <a:gd name="adj" fmla="val 16667"/>
                </a:avLst>
              </a:prstGeom>
              <a:solidFill>
                <a:schemeClr val="accent1"/>
              </a:solidFill>
              <a:ln w="25400">
                <a:solidFill>
                  <a:srgbClr val="395E8A"/>
                </a:solidFill>
                <a:bevel/>
                <a:headEnd/>
                <a:tailEnd/>
              </a:ln>
            </p:spPr>
            <p:txBody>
              <a:bodyPr lIns="36000" tIns="36000" rIns="36000" bIns="36000" anchor="ctr"/>
              <a:lstStyle/>
              <a:p>
                <a:r>
                  <a:rPr lang="zh-CN" altLang="en-US" sz="3600" b="1">
                    <a:solidFill>
                      <a:schemeClr val="bg1"/>
                    </a:solidFill>
                    <a:ea typeface="MS PGothic" pitchFamily="34" charset="-128"/>
                    <a:sym typeface="Calibri" pitchFamily="34" charset="0"/>
                  </a:rPr>
                  <a:t>3</a:t>
                </a:r>
                <a:r>
                  <a:rPr lang="zh-CN" altLang="en-US" sz="2000" b="1">
                    <a:solidFill>
                      <a:schemeClr val="bg2"/>
                    </a:solidFill>
                    <a:latin typeface="华文楷体" pitchFamily="2" charset="-122"/>
                    <a:ea typeface="华文楷体" pitchFamily="2" charset="-122"/>
                    <a:sym typeface="宋体" pitchFamily="2" charset="-122"/>
                  </a:rPr>
                  <a:t>搓洗</a:t>
                </a:r>
                <a:r>
                  <a:rPr lang="en-US" altLang="zh-CN" sz="2000" b="1">
                    <a:solidFill>
                      <a:schemeClr val="bg2"/>
                    </a:solidFill>
                    <a:latin typeface="华文楷体" pitchFamily="2" charset="-122"/>
                    <a:ea typeface="华文楷体" pitchFamily="2" charset="-122"/>
                    <a:sym typeface="宋体" pitchFamily="2" charset="-122"/>
                  </a:rPr>
                  <a:t>20</a:t>
                </a:r>
                <a:r>
                  <a:rPr lang="zh-CN" altLang="en-US" sz="2000" b="1">
                    <a:solidFill>
                      <a:schemeClr val="bg2"/>
                    </a:solidFill>
                    <a:latin typeface="华文楷体" pitchFamily="2" charset="-122"/>
                    <a:ea typeface="华文楷体" pitchFamily="2" charset="-122"/>
                    <a:sym typeface="宋体" pitchFamily="2" charset="-122"/>
                  </a:rPr>
                  <a:t>秒，搓出泡沫</a:t>
                </a:r>
                <a:r>
                  <a:rPr lang="zh-CN" altLang="en-US">
                    <a:latin typeface="华文楷体" pitchFamily="2" charset="-122"/>
                    <a:ea typeface="华文楷体" pitchFamily="2" charset="-122"/>
                    <a:sym typeface="华文楷体" pitchFamily="2" charset="-122"/>
                  </a:rPr>
                  <a:t> </a:t>
                </a:r>
              </a:p>
            </p:txBody>
          </p:sp>
          <p:sp>
            <p:nvSpPr>
              <p:cNvPr id="1039" name="Rounded Rectangle 10"/>
              <p:cNvSpPr>
                <a:spLocks noChangeArrowheads="1"/>
              </p:cNvSpPr>
              <p:nvPr/>
            </p:nvSpPr>
            <p:spPr bwMode="auto">
              <a:xfrm>
                <a:off x="192069" y="5599444"/>
                <a:ext cx="1807981" cy="541369"/>
              </a:xfrm>
              <a:prstGeom prst="roundRect">
                <a:avLst>
                  <a:gd name="adj" fmla="val 16667"/>
                </a:avLst>
              </a:prstGeom>
              <a:solidFill>
                <a:schemeClr val="accent1"/>
              </a:solidFill>
              <a:ln w="25400">
                <a:solidFill>
                  <a:srgbClr val="395E8A"/>
                </a:solidFill>
                <a:bevel/>
                <a:headEnd/>
                <a:tailEnd/>
              </a:ln>
            </p:spPr>
            <p:txBody>
              <a:bodyPr lIns="36000" tIns="36000" rIns="36000" bIns="36000" anchor="ctr"/>
              <a:lstStyle/>
              <a:p>
                <a:pPr marL="342900" indent="-342900"/>
                <a:r>
                  <a:rPr lang="zh-CN" altLang="en-US" sz="3600" b="1">
                    <a:solidFill>
                      <a:schemeClr val="bg1"/>
                    </a:solidFill>
                    <a:latin typeface="华文楷体" pitchFamily="2" charset="-122"/>
                    <a:ea typeface="华文楷体" pitchFamily="2" charset="-122"/>
                    <a:sym typeface="华文楷体" pitchFamily="2" charset="-122"/>
                  </a:rPr>
                  <a:t>4</a:t>
                </a:r>
                <a:r>
                  <a:rPr lang="zh-CN" altLang="en-US" b="1">
                    <a:solidFill>
                      <a:schemeClr val="bg2"/>
                    </a:solidFill>
                    <a:latin typeface="华文楷体" pitchFamily="2" charset="-122"/>
                    <a:ea typeface="华文楷体" pitchFamily="2" charset="-122"/>
                    <a:sym typeface="宋体" pitchFamily="2" charset="-122"/>
                  </a:rPr>
                  <a:t>清水冲洗</a:t>
                </a:r>
                <a:r>
                  <a:rPr lang="en-US" altLang="zh-CN" b="1">
                    <a:solidFill>
                      <a:schemeClr val="bg2"/>
                    </a:solidFill>
                    <a:latin typeface="华文楷体" pitchFamily="2" charset="-122"/>
                    <a:ea typeface="华文楷体" pitchFamily="2" charset="-122"/>
                    <a:sym typeface="宋体" pitchFamily="2" charset="-122"/>
                  </a:rPr>
                  <a:t>10</a:t>
                </a:r>
                <a:r>
                  <a:rPr lang="zh-CN" altLang="en-US" b="1">
                    <a:solidFill>
                      <a:schemeClr val="bg2"/>
                    </a:solidFill>
                    <a:latin typeface="华文楷体" pitchFamily="2" charset="-122"/>
                    <a:ea typeface="华文楷体" pitchFamily="2" charset="-122"/>
                    <a:sym typeface="宋体" pitchFamily="2" charset="-122"/>
                  </a:rPr>
                  <a:t>秒</a:t>
                </a:r>
              </a:p>
            </p:txBody>
          </p:sp>
          <p:sp>
            <p:nvSpPr>
              <p:cNvPr id="1040" name="Rounded Rectangle 11"/>
              <p:cNvSpPr>
                <a:spLocks noChangeArrowheads="1"/>
              </p:cNvSpPr>
              <p:nvPr/>
            </p:nvSpPr>
            <p:spPr bwMode="auto">
              <a:xfrm>
                <a:off x="1992113" y="5599444"/>
                <a:ext cx="2052431" cy="541369"/>
              </a:xfrm>
              <a:prstGeom prst="roundRect">
                <a:avLst>
                  <a:gd name="adj" fmla="val 16667"/>
                </a:avLst>
              </a:prstGeom>
              <a:solidFill>
                <a:schemeClr val="accent1"/>
              </a:solidFill>
              <a:ln w="25400">
                <a:solidFill>
                  <a:srgbClr val="395E8A"/>
                </a:solidFill>
                <a:bevel/>
                <a:headEnd/>
                <a:tailEnd/>
              </a:ln>
            </p:spPr>
            <p:txBody>
              <a:bodyPr lIns="36000" tIns="36000" rIns="36000" bIns="36000" anchor="ctr"/>
              <a:lstStyle/>
              <a:p>
                <a:pPr marL="342900" indent="-342900"/>
                <a:r>
                  <a:rPr lang="zh-CN" altLang="en-US" sz="3600" b="1">
                    <a:solidFill>
                      <a:schemeClr val="bg1"/>
                    </a:solidFill>
                    <a:latin typeface="华文楷体" pitchFamily="2" charset="-122"/>
                    <a:ea typeface="华文楷体" pitchFamily="2" charset="-122"/>
                    <a:sym typeface="华文楷体" pitchFamily="2" charset="-122"/>
                  </a:rPr>
                  <a:t>5</a:t>
                </a:r>
                <a:r>
                  <a:rPr lang="zh-CN" altLang="en-US" sz="2000" b="1">
                    <a:solidFill>
                      <a:schemeClr val="bg2"/>
                    </a:solidFill>
                    <a:latin typeface="华文楷体" pitchFamily="2" charset="-122"/>
                    <a:ea typeface="华文楷体" pitchFamily="2" charset="-122"/>
                    <a:sym typeface="宋体" pitchFamily="2" charset="-122"/>
                  </a:rPr>
                  <a:t>关闭水龙头</a:t>
                </a:r>
              </a:p>
            </p:txBody>
          </p:sp>
          <p:sp>
            <p:nvSpPr>
              <p:cNvPr id="1041" name="Rounded Rectangle 12"/>
              <p:cNvSpPr>
                <a:spLocks noChangeArrowheads="1"/>
              </p:cNvSpPr>
              <p:nvPr/>
            </p:nvSpPr>
            <p:spPr bwMode="auto">
              <a:xfrm>
                <a:off x="4127086" y="5599444"/>
                <a:ext cx="1907984" cy="541369"/>
              </a:xfrm>
              <a:prstGeom prst="roundRect">
                <a:avLst>
                  <a:gd name="adj" fmla="val 16667"/>
                </a:avLst>
              </a:prstGeom>
              <a:solidFill>
                <a:schemeClr val="accent1"/>
              </a:solidFill>
              <a:ln w="25400">
                <a:solidFill>
                  <a:srgbClr val="395E8A"/>
                </a:solidFill>
                <a:bevel/>
                <a:headEnd/>
                <a:tailEnd/>
              </a:ln>
            </p:spPr>
            <p:txBody>
              <a:bodyPr lIns="36000" tIns="36000" rIns="36000" bIns="36000" anchor="ctr"/>
              <a:lstStyle/>
              <a:p>
                <a:pPr marL="342900" indent="-342900"/>
                <a:r>
                  <a:rPr lang="zh-CN" altLang="en-US" sz="3600" b="1">
                    <a:solidFill>
                      <a:schemeClr val="bg1"/>
                    </a:solidFill>
                    <a:latin typeface="华文楷体" pitchFamily="2" charset="-122"/>
                    <a:ea typeface="华文楷体" pitchFamily="2" charset="-122"/>
                    <a:sym typeface="华文楷体" pitchFamily="2" charset="-122"/>
                  </a:rPr>
                  <a:t>6</a:t>
                </a:r>
                <a:r>
                  <a:rPr lang="zh-CN" altLang="en-US" sz="2000" b="1">
                    <a:solidFill>
                      <a:schemeClr val="bg2"/>
                    </a:solidFill>
                    <a:latin typeface="华文楷体" pitchFamily="2" charset="-122"/>
                    <a:ea typeface="华文楷体" pitchFamily="2" charset="-122"/>
                    <a:sym typeface="宋体" pitchFamily="2" charset="-122"/>
                  </a:rPr>
                  <a:t>干燥双手</a:t>
                </a:r>
                <a:endParaRPr lang="zh-CN" altLang="en-US" sz="2000" b="1">
                  <a:solidFill>
                    <a:schemeClr val="bg2"/>
                  </a:solidFill>
                  <a:latin typeface="华文楷体" pitchFamily="2" charset="-122"/>
                  <a:ea typeface="华文楷体" pitchFamily="2" charset="-122"/>
                  <a:sym typeface="华文楷体" pitchFamily="2" charset="-122"/>
                </a:endParaRPr>
              </a:p>
            </p:txBody>
          </p:sp>
          <p:sp>
            <p:nvSpPr>
              <p:cNvPr id="1042" name="Rounded Rectangle 13"/>
              <p:cNvSpPr>
                <a:spLocks noChangeArrowheads="1"/>
              </p:cNvSpPr>
              <p:nvPr/>
            </p:nvSpPr>
            <p:spPr bwMode="auto">
              <a:xfrm>
                <a:off x="6122374" y="3559385"/>
                <a:ext cx="2590540" cy="2590953"/>
              </a:xfrm>
              <a:prstGeom prst="roundRect">
                <a:avLst>
                  <a:gd name="adj" fmla="val 16667"/>
                </a:avLst>
              </a:prstGeom>
              <a:solidFill>
                <a:schemeClr val="accent1"/>
              </a:solidFill>
              <a:ln w="25400">
                <a:solidFill>
                  <a:srgbClr val="395E8A"/>
                </a:solidFill>
                <a:bevel/>
                <a:headEnd/>
                <a:tailEnd/>
              </a:ln>
            </p:spPr>
            <p:txBody>
              <a:bodyPr lIns="0" tIns="36000" rIns="0" bIns="36000"/>
              <a:lstStyle/>
              <a:p>
                <a:pPr algn="ctr">
                  <a:spcBef>
                    <a:spcPts val="2400"/>
                  </a:spcBef>
                </a:pPr>
                <a:r>
                  <a:rPr lang="zh-CN" altLang="en-US" b="1">
                    <a:solidFill>
                      <a:schemeClr val="bg2"/>
                    </a:solidFill>
                    <a:latin typeface="华文楷体" pitchFamily="2" charset="-122"/>
                    <a:ea typeface="华文楷体" pitchFamily="2" charset="-122"/>
                    <a:sym typeface="华文楷体" pitchFamily="2" charset="-122"/>
                  </a:rPr>
                  <a:t>不要忘记清洗如下部位：</a:t>
                </a:r>
                <a:endParaRPr lang="zh-CN" altLang="en-US" sz="1700" b="1">
                  <a:solidFill>
                    <a:schemeClr val="bg2"/>
                  </a:solidFill>
                  <a:latin typeface="华文楷体" pitchFamily="2" charset="-122"/>
                  <a:ea typeface="华文楷体" pitchFamily="2" charset="-122"/>
                  <a:sym typeface="华文楷体" pitchFamily="2" charset="-122"/>
                </a:endParaRPr>
              </a:p>
            </p:txBody>
          </p:sp>
          <p:sp>
            <p:nvSpPr>
              <p:cNvPr id="1043" name="Rectangle 14"/>
              <p:cNvSpPr>
                <a:spLocks noChangeArrowheads="1"/>
              </p:cNvSpPr>
              <p:nvPr/>
            </p:nvSpPr>
            <p:spPr bwMode="auto">
              <a:xfrm>
                <a:off x="6122374" y="4157909"/>
                <a:ext cx="2590540" cy="928742"/>
              </a:xfrm>
              <a:prstGeom prst="rect">
                <a:avLst/>
              </a:prstGeom>
              <a:solidFill>
                <a:schemeClr val="bg1"/>
              </a:solidFill>
              <a:ln w="25400">
                <a:solidFill>
                  <a:srgbClr val="395E8A"/>
                </a:solidFill>
                <a:bevel/>
                <a:headEnd/>
                <a:tailEnd/>
              </a:ln>
            </p:spPr>
            <p:txBody>
              <a:bodyPr tIns="288000" anchor="ctr"/>
              <a:lstStyle/>
              <a:p>
                <a:pPr marL="742950" lvl="1" indent="-285750"/>
                <a:r>
                  <a:rPr lang="zh-CN" altLang="en-US" b="1">
                    <a:latin typeface="华文楷体" pitchFamily="2" charset="-122"/>
                    <a:ea typeface="华文楷体" pitchFamily="2" charset="-122"/>
                    <a:sym typeface="华文楷体" pitchFamily="2" charset="-122"/>
                  </a:rPr>
                  <a:t>   指缝</a:t>
                </a:r>
              </a:p>
              <a:p>
                <a:pPr marL="742950" lvl="1" indent="-285750"/>
                <a:r>
                  <a:rPr lang="zh-CN" altLang="en-US" b="1">
                    <a:latin typeface="华文楷体" pitchFamily="2" charset="-122"/>
                    <a:ea typeface="华文楷体" pitchFamily="2" charset="-122"/>
                    <a:sym typeface="华文楷体" pitchFamily="2" charset="-122"/>
                  </a:rPr>
                  <a:t>   掌心 </a:t>
                </a:r>
              </a:p>
              <a:p>
                <a:pPr marL="742950" lvl="1" indent="-285750"/>
                <a:r>
                  <a:rPr lang="zh-CN" altLang="en-US" b="1">
                    <a:latin typeface="华文楷体" pitchFamily="2" charset="-122"/>
                    <a:ea typeface="华文楷体" pitchFamily="2" charset="-122"/>
                    <a:sym typeface="华文楷体" pitchFamily="2" charset="-122"/>
                  </a:rPr>
                  <a:t>   指尖</a:t>
                </a:r>
                <a:r>
                  <a:rPr lang="zh-CN" altLang="en-US">
                    <a:latin typeface="华文楷体" pitchFamily="2" charset="-122"/>
                    <a:ea typeface="华文楷体" pitchFamily="2" charset="-122"/>
                    <a:sym typeface="华文楷体" pitchFamily="2" charset="-122"/>
                  </a:rPr>
                  <a:t> </a:t>
                </a:r>
                <a:endParaRPr lang="zh-CN" altLang="en-US">
                  <a:solidFill>
                    <a:srgbClr val="002060"/>
                  </a:solidFill>
                  <a:latin typeface="华文楷体" pitchFamily="2" charset="-122"/>
                  <a:ea typeface="华文楷体" pitchFamily="2" charset="-122"/>
                  <a:sym typeface="华文楷体" pitchFamily="2" charset="-122"/>
                </a:endParaRPr>
              </a:p>
            </p:txBody>
          </p:sp>
        </p:grpSp>
        <p:sp>
          <p:nvSpPr>
            <p:cNvPr id="1034" name="Rectangle 16"/>
            <p:cNvSpPr>
              <a:spLocks noChangeArrowheads="1"/>
            </p:cNvSpPr>
            <p:nvPr/>
          </p:nvSpPr>
          <p:spPr bwMode="auto">
            <a:xfrm>
              <a:off x="104" y="99"/>
              <a:ext cx="5397" cy="3787"/>
            </a:xfrm>
            <a:prstGeom prst="rect">
              <a:avLst/>
            </a:prstGeom>
            <a:noFill/>
            <a:ln w="76200">
              <a:solidFill>
                <a:srgbClr val="366092"/>
              </a:solidFill>
              <a:bevel/>
              <a:headEnd/>
              <a:tailEnd/>
            </a:ln>
          </p:spPr>
          <p:txBody>
            <a:bodyPr anchor="ctr"/>
            <a:lstStyle/>
            <a:p>
              <a:pPr algn="ctr"/>
              <a:endParaRPr lang="zh-CN" altLang="zh-CN">
                <a:solidFill>
                  <a:srgbClr val="FFFFFF"/>
                </a:solidFill>
                <a:latin typeface="MS PGothic" pitchFamily="34" charset="-128"/>
                <a:ea typeface="MS PGothic" pitchFamily="34" charset="-128"/>
                <a:sym typeface="MS PGothic" pitchFamily="34" charset="-128"/>
              </a:endParaRPr>
            </a:p>
          </p:txBody>
        </p:sp>
      </p:grpSp>
      <p:sp>
        <p:nvSpPr>
          <p:cNvPr id="1030" name="Slide Number Placeholder 18"/>
          <p:cNvSpPr>
            <a:spLocks noGrp="1" noChangeArrowheads="1"/>
          </p:cNvSpPr>
          <p:nvPr/>
        </p:nvSpPr>
        <p:spPr bwMode="auto">
          <a:xfrm>
            <a:off x="6553200" y="6492875"/>
            <a:ext cx="2133600" cy="365125"/>
          </a:xfrm>
          <a:prstGeom prst="rect">
            <a:avLst/>
          </a:prstGeom>
          <a:noFill/>
          <a:ln w="9525">
            <a:noFill/>
            <a:miter lim="800000"/>
            <a:headEnd/>
            <a:tailEnd/>
          </a:ln>
        </p:spPr>
        <p:txBody>
          <a:bodyPr/>
          <a:lstStyle/>
          <a:p>
            <a:pPr algn="r"/>
            <a:fld id="{62CDF8C9-722B-4253-8256-5BFE2CD7A729}" type="slidenum">
              <a:rPr lang="zh-CN" altLang="zh-CN" sz="1400" smtClean="0">
                <a:sym typeface="Calibri" pitchFamily="34" charset="0"/>
              </a:rPr>
              <a:pPr algn="r"/>
              <a:t>13</a:t>
            </a:fld>
            <a:endParaRPr lang="zh-CN" altLang="zh-CN" sz="1400" dirty="0">
              <a:sym typeface="Calibri" pitchFamily="34" charset="0"/>
            </a:endParaRPr>
          </a:p>
        </p:txBody>
      </p:sp>
      <p:sp>
        <p:nvSpPr>
          <p:cNvPr id="1031" name="Text Box 19"/>
          <p:cNvSpPr>
            <a:spLocks noChangeArrowheads="1"/>
          </p:cNvSpPr>
          <p:nvPr/>
        </p:nvSpPr>
        <p:spPr bwMode="auto">
          <a:xfrm>
            <a:off x="395288" y="620713"/>
            <a:ext cx="8208962" cy="579437"/>
          </a:xfrm>
          <a:prstGeom prst="rect">
            <a:avLst/>
          </a:prstGeom>
          <a:solidFill>
            <a:schemeClr val="accent1"/>
          </a:solidFill>
          <a:ln w="9525">
            <a:noFill/>
            <a:miter lim="800000"/>
            <a:headEnd/>
            <a:tailEnd/>
          </a:ln>
        </p:spPr>
        <p:txBody>
          <a:bodyPr>
            <a:spAutoFit/>
          </a:bodyPr>
          <a:lstStyle/>
          <a:p>
            <a:pPr algn="ctr">
              <a:spcBef>
                <a:spcPct val="50000"/>
              </a:spcBef>
            </a:pPr>
            <a:r>
              <a:rPr lang="zh-CN" altLang="en-US" sz="3200" b="1">
                <a:solidFill>
                  <a:schemeClr val="bg2"/>
                </a:solidFill>
                <a:latin typeface="华文楷体" pitchFamily="2" charset="-122"/>
                <a:ea typeface="华文楷体" pitchFamily="2" charset="-122"/>
                <a:sym typeface="宋体" pitchFamily="2" charset="-122"/>
              </a:rPr>
              <a:t>如何正确清洁洗手</a:t>
            </a:r>
            <a:endParaRPr lang="zh-CN" altLang="en-US">
              <a:sym typeface="Calibri" pitchFamily="34" charset="0"/>
            </a:endParaRPr>
          </a:p>
        </p:txBody>
      </p:sp>
      <p:pic>
        <p:nvPicPr>
          <p:cNvPr id="1032" name="Picture 20"/>
          <p:cNvPicPr>
            <a:picLocks noChangeAspect="1" noChangeArrowheads="1"/>
          </p:cNvPicPr>
          <p:nvPr/>
        </p:nvPicPr>
        <p:blipFill>
          <a:blip r:embed="rId3" cstate="print"/>
          <a:srcRect/>
          <a:stretch>
            <a:fillRect/>
          </a:stretch>
        </p:blipFill>
        <p:spPr bwMode="auto">
          <a:xfrm>
            <a:off x="2699844" y="1772862"/>
            <a:ext cx="1114425" cy="736600"/>
          </a:xfrm>
          <a:prstGeom prst="rect">
            <a:avLst/>
          </a:prstGeom>
          <a:noFill/>
          <a:ln w="9525">
            <a:noFill/>
            <a:miter lim="800000"/>
            <a:headEnd/>
            <a:tailEnd/>
          </a:ln>
          <a:effectLst/>
        </p:spPr>
      </p:pic>
      <p:sp>
        <p:nvSpPr>
          <p:cNvPr id="20" name="矩形 19"/>
          <p:cNvSpPr/>
          <p:nvPr/>
        </p:nvSpPr>
        <p:spPr bwMode="auto">
          <a:xfrm>
            <a:off x="2699844" y="1294220"/>
            <a:ext cx="1008084" cy="504042"/>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idx="4294967295"/>
          </p:nvPr>
        </p:nvSpPr>
        <p:spPr>
          <a:xfrm>
            <a:off x="500063" y="214313"/>
            <a:ext cx="8001000" cy="796925"/>
          </a:xfrm>
        </p:spPr>
        <p:txBody>
          <a:bodyPr/>
          <a:lstStyle/>
          <a:p>
            <a:pPr eaLnBrk="1" hangingPunct="1"/>
            <a:r>
              <a:rPr lang="zh-CN" altLang="en-US" sz="4000" b="1" dirty="0" smtClean="0">
                <a:latin typeface="华文新魏" pitchFamily="2" charset="-122"/>
                <a:ea typeface="华文新魏" pitchFamily="2" charset="-122"/>
                <a:sym typeface="华文新魏" pitchFamily="2" charset="-122"/>
              </a:rPr>
              <a:t>二、使用个人防护用品 </a:t>
            </a:r>
          </a:p>
        </p:txBody>
      </p:sp>
      <p:sp>
        <p:nvSpPr>
          <p:cNvPr id="17412" name="Rectangle 3"/>
          <p:cNvSpPr>
            <a:spLocks noGrp="1" noChangeArrowheads="1"/>
          </p:cNvSpPr>
          <p:nvPr>
            <p:ph type="body" idx="4294967295"/>
          </p:nvPr>
        </p:nvSpPr>
        <p:spPr>
          <a:xfrm>
            <a:off x="468313" y="1196975"/>
            <a:ext cx="8229600" cy="4357688"/>
          </a:xfrm>
        </p:spPr>
        <p:txBody>
          <a:bodyPr/>
          <a:lstStyle/>
          <a:p>
            <a:pPr>
              <a:lnSpc>
                <a:spcPct val="155000"/>
              </a:lnSpc>
            </a:pPr>
            <a:r>
              <a:rPr lang="zh-CN" altLang="en-US" sz="2800" b="1" smtClean="0">
                <a:latin typeface="华文楷体" pitchFamily="2" charset="-122"/>
                <a:ea typeface="华文楷体" pitchFamily="2" charset="-122"/>
                <a:sym typeface="华文楷体" pitchFamily="2" charset="-122"/>
              </a:rPr>
              <a:t>在接触体液、不完整皮肤和粘膜时使用手套</a:t>
            </a:r>
          </a:p>
          <a:p>
            <a:pPr>
              <a:lnSpc>
                <a:spcPct val="155000"/>
              </a:lnSpc>
            </a:pPr>
            <a:r>
              <a:rPr lang="zh-CN" altLang="en-US" sz="2800" b="1" smtClean="0">
                <a:latin typeface="华文楷体" pitchFamily="2" charset="-122"/>
                <a:ea typeface="华文楷体" pitchFamily="2" charset="-122"/>
                <a:sym typeface="华文楷体" pitchFamily="2" charset="-122"/>
              </a:rPr>
              <a:t>在血液或其他体液可能喷溅时使用面具、眼罩、长袍（或塑料围裙）及套鞋</a:t>
            </a:r>
          </a:p>
          <a:p>
            <a:pPr>
              <a:lnSpc>
                <a:spcPct val="155000"/>
              </a:lnSpc>
            </a:pPr>
            <a:r>
              <a:rPr lang="zh-CN" altLang="en-US" sz="2800" b="1" smtClean="0">
                <a:latin typeface="华文楷体" pitchFamily="2" charset="-122"/>
                <a:ea typeface="华文楷体" pitchFamily="2" charset="-122"/>
                <a:sym typeface="华文楷体" pitchFamily="2" charset="-122"/>
              </a:rPr>
              <a:t>使用防水敷料覆盖所有切口及磨损处</a:t>
            </a:r>
          </a:p>
          <a:p>
            <a:pPr>
              <a:lnSpc>
                <a:spcPct val="155000"/>
              </a:lnSpc>
            </a:pPr>
            <a:r>
              <a:rPr lang="zh-CN" altLang="en-US" sz="2800" b="1" smtClean="0">
                <a:latin typeface="华文楷体" pitchFamily="2" charset="-122"/>
                <a:ea typeface="华文楷体" pitchFamily="2" charset="-122"/>
                <a:sym typeface="华文楷体" pitchFamily="2" charset="-122"/>
              </a:rPr>
              <a:t>资源利用要注意成本效用：在产时和缝合时优先使用个人防护用品 </a:t>
            </a:r>
          </a:p>
        </p:txBody>
      </p:sp>
      <p:sp>
        <p:nvSpPr>
          <p:cNvPr id="5" name="灯片编号占位符 4"/>
          <p:cNvSpPr>
            <a:spLocks noGrp="1"/>
          </p:cNvSpPr>
          <p:nvPr>
            <p:ph type="sldNum" sz="quarter" idx="11"/>
          </p:nvPr>
        </p:nvSpPr>
        <p:spPr>
          <a:noFill/>
          <a:ln w="9525">
            <a:noFill/>
            <a:miter lim="800000"/>
            <a:headEnd/>
            <a:tailEnd/>
          </a:ln>
        </p:spPr>
        <p:txBody>
          <a:bodyPr vert="horz" wrap="square" lIns="91440" tIns="45720" rIns="91440" bIns="45720" numCol="1" anchor="ctr" anchorCtr="0" compatLnSpc="1">
            <a:prstTxWarp prst="textNoShape">
              <a:avLst/>
            </a:prstTxWarp>
          </a:bodyPr>
          <a:lstStyle/>
          <a:p>
            <a:pPr>
              <a:defRPr/>
            </a:pPr>
            <a:fld id="{702C692F-8C84-4802-AE81-EF02E41F42A1}" type="slidenum">
              <a:rPr lang="zh-CN" altLang="zh-CN">
                <a:solidFill>
                  <a:schemeClr val="tx1"/>
                </a:solidFill>
              </a:rPr>
              <a:pPr>
                <a:defRPr/>
              </a:pPr>
              <a:t>14</a:t>
            </a:fld>
            <a:endParaRPr lang="zh-CN" altLang="zh-CN">
              <a:solidFill>
                <a:schemeClr val="tx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484438" y="1214438"/>
            <a:ext cx="6481762" cy="5643562"/>
            <a:chOff x="0" y="0"/>
            <a:chExt cx="6481266" cy="5643602"/>
          </a:xfrm>
        </p:grpSpPr>
        <p:pic>
          <p:nvPicPr>
            <p:cNvPr id="18441" name="Picture 7"/>
            <p:cNvPicPr>
              <a:picLocks noChangeAspect="1" noChangeArrowheads="1"/>
            </p:cNvPicPr>
            <p:nvPr/>
          </p:nvPicPr>
          <p:blipFill>
            <a:blip r:embed="rId2" cstate="print"/>
            <a:srcRect l="35193" t="53989" r="45427" b="16512"/>
            <a:stretch>
              <a:fillRect/>
            </a:stretch>
          </p:blipFill>
          <p:spPr bwMode="auto">
            <a:xfrm>
              <a:off x="0" y="0"/>
              <a:ext cx="2590642" cy="2214578"/>
            </a:xfrm>
            <a:prstGeom prst="rect">
              <a:avLst/>
            </a:prstGeom>
            <a:noFill/>
            <a:ln w="9525">
              <a:noFill/>
              <a:miter lim="800000"/>
              <a:headEnd/>
              <a:tailEnd/>
            </a:ln>
          </p:spPr>
        </p:pic>
        <p:grpSp>
          <p:nvGrpSpPr>
            <p:cNvPr id="18442" name="Group 4"/>
            <p:cNvGrpSpPr>
              <a:grpSpLocks noChangeAspect="1"/>
            </p:cNvGrpSpPr>
            <p:nvPr/>
          </p:nvGrpSpPr>
          <p:grpSpPr bwMode="auto">
            <a:xfrm>
              <a:off x="2447766" y="214314"/>
              <a:ext cx="4033500" cy="5429288"/>
              <a:chOff x="0" y="0"/>
              <a:chExt cx="4033500" cy="5429288"/>
            </a:xfrm>
          </p:grpSpPr>
          <p:pic>
            <p:nvPicPr>
              <p:cNvPr id="18443" name="Picture 3"/>
              <p:cNvPicPr>
                <a:picLocks noChangeAspect="1" noChangeArrowheads="1"/>
              </p:cNvPicPr>
              <p:nvPr/>
            </p:nvPicPr>
            <p:blipFill>
              <a:blip r:embed="rId3" cstate="print"/>
              <a:srcRect/>
              <a:stretch>
                <a:fillRect/>
              </a:stretch>
            </p:blipFill>
            <p:spPr bwMode="auto">
              <a:xfrm>
                <a:off x="0" y="0"/>
                <a:ext cx="3929090" cy="2313183"/>
              </a:xfrm>
              <a:prstGeom prst="rect">
                <a:avLst/>
              </a:prstGeom>
              <a:noFill/>
              <a:ln w="9525">
                <a:noFill/>
                <a:miter lim="800000"/>
                <a:headEnd/>
                <a:tailEnd/>
              </a:ln>
            </p:spPr>
          </p:pic>
          <p:pic>
            <p:nvPicPr>
              <p:cNvPr id="18444" name="Picture 2"/>
              <p:cNvPicPr>
                <a:picLocks noChangeAspect="1" noChangeArrowheads="1"/>
              </p:cNvPicPr>
              <p:nvPr/>
            </p:nvPicPr>
            <p:blipFill>
              <a:blip r:embed="rId4" cstate="print"/>
              <a:srcRect/>
              <a:stretch>
                <a:fillRect/>
              </a:stretch>
            </p:blipFill>
            <p:spPr bwMode="auto">
              <a:xfrm>
                <a:off x="2714644" y="1714512"/>
                <a:ext cx="1318856" cy="3714776"/>
              </a:xfrm>
              <a:prstGeom prst="rect">
                <a:avLst/>
              </a:prstGeom>
              <a:noFill/>
              <a:ln w="9525">
                <a:noFill/>
                <a:miter lim="800000"/>
                <a:headEnd/>
                <a:tailEnd/>
              </a:ln>
            </p:spPr>
          </p:pic>
        </p:grpSp>
      </p:grpSp>
      <p:sp>
        <p:nvSpPr>
          <p:cNvPr id="18436" name="Rectangle 2"/>
          <p:cNvSpPr>
            <a:spLocks noGrp="1" noChangeArrowheads="1"/>
          </p:cNvSpPr>
          <p:nvPr>
            <p:ph type="title" idx="4294967295"/>
          </p:nvPr>
        </p:nvSpPr>
        <p:spPr>
          <a:xfrm>
            <a:off x="500063" y="214313"/>
            <a:ext cx="8229600" cy="1054100"/>
          </a:xfrm>
        </p:spPr>
        <p:txBody>
          <a:bodyPr/>
          <a:lstStyle/>
          <a:p>
            <a:pPr eaLnBrk="1" hangingPunct="1"/>
            <a:r>
              <a:rPr lang="zh-CN" altLang="en-US" sz="4000" b="1" dirty="0" smtClean="0">
                <a:latin typeface="华文新魏" pitchFamily="2" charset="-122"/>
                <a:ea typeface="华文新魏" pitchFamily="2" charset="-122"/>
                <a:sym typeface="华文新魏" pitchFamily="2" charset="-122"/>
              </a:rPr>
              <a:t>三、安全握持锐器（</a:t>
            </a:r>
            <a:r>
              <a:rPr lang="en-US" altLang="zh-CN" sz="4000" b="1" dirty="0" smtClean="0">
                <a:latin typeface="华文新魏" pitchFamily="2" charset="-122"/>
                <a:ea typeface="华文新魏" pitchFamily="2" charset="-122"/>
                <a:sym typeface="华文新魏" pitchFamily="2" charset="-122"/>
              </a:rPr>
              <a:t>1</a:t>
            </a:r>
            <a:r>
              <a:rPr lang="zh-CN" altLang="en-US" sz="4000" b="1" dirty="0" smtClean="0">
                <a:latin typeface="华文新魏" pitchFamily="2" charset="-122"/>
                <a:ea typeface="华文新魏" pitchFamily="2" charset="-122"/>
                <a:sym typeface="华文新魏" pitchFamily="2" charset="-122"/>
              </a:rPr>
              <a:t>） </a:t>
            </a:r>
          </a:p>
        </p:txBody>
      </p:sp>
      <p:sp>
        <p:nvSpPr>
          <p:cNvPr id="18437" name="Rectangle 3"/>
          <p:cNvSpPr>
            <a:spLocks noGrp="1" noChangeArrowheads="1"/>
          </p:cNvSpPr>
          <p:nvPr>
            <p:ph type="body" idx="4294967295"/>
          </p:nvPr>
        </p:nvSpPr>
        <p:spPr>
          <a:xfrm>
            <a:off x="214313" y="1285875"/>
            <a:ext cx="2963862" cy="1016000"/>
          </a:xfrm>
        </p:spPr>
        <p:txBody>
          <a:bodyPr/>
          <a:lstStyle/>
          <a:p>
            <a:pPr marL="261938" indent="-261938" eaLnBrk="1" hangingPunct="1">
              <a:lnSpc>
                <a:spcPct val="105000"/>
              </a:lnSpc>
              <a:spcBef>
                <a:spcPct val="15000"/>
              </a:spcBef>
            </a:pPr>
            <a:r>
              <a:rPr lang="zh-CN" altLang="en-US" sz="2800" b="1" smtClean="0">
                <a:latin typeface="华文楷体" pitchFamily="2" charset="-122"/>
                <a:ea typeface="华文楷体" pitchFamily="2" charset="-122"/>
                <a:sym typeface="华文楷体" pitchFamily="2" charset="-122"/>
              </a:rPr>
              <a:t>避免双手将针帽重新套回针头</a:t>
            </a:r>
            <a:r>
              <a:rPr lang="zh-CN" altLang="en-US" sz="2800" smtClean="0">
                <a:latin typeface="华文楷体" pitchFamily="2" charset="-122"/>
                <a:ea typeface="华文楷体" pitchFamily="2" charset="-122"/>
                <a:sym typeface="华文楷体" pitchFamily="2" charset="-122"/>
              </a:rPr>
              <a:t> </a:t>
            </a:r>
          </a:p>
        </p:txBody>
      </p:sp>
      <p:sp>
        <p:nvSpPr>
          <p:cNvPr id="21513" name="TextBox 10"/>
          <p:cNvSpPr>
            <a:spLocks noChangeArrowheads="1"/>
          </p:cNvSpPr>
          <p:nvPr/>
        </p:nvSpPr>
        <p:spPr bwMode="auto">
          <a:xfrm>
            <a:off x="250825" y="3789363"/>
            <a:ext cx="7237413" cy="2735262"/>
          </a:xfrm>
          <a:prstGeom prst="rect">
            <a:avLst/>
          </a:prstGeom>
          <a:noFill/>
          <a:ln w="9525">
            <a:noFill/>
            <a:miter lim="800000"/>
            <a:headEnd/>
            <a:tailEnd/>
          </a:ln>
        </p:spPr>
        <p:txBody>
          <a:bodyPr>
            <a:spAutoFit/>
          </a:bodyPr>
          <a:lstStyle/>
          <a:p>
            <a:pPr marL="261938" indent="-261938">
              <a:lnSpc>
                <a:spcPct val="140000"/>
              </a:lnSpc>
            </a:pPr>
            <a:r>
              <a:rPr lang="zh-CN" altLang="en-US" sz="2800">
                <a:solidFill>
                  <a:srgbClr val="000000"/>
                </a:solidFill>
                <a:latin typeface="华文楷体" pitchFamily="2" charset="-122"/>
                <a:ea typeface="华文楷体" pitchFamily="2" charset="-122"/>
                <a:sym typeface="华文楷体" pitchFamily="2" charset="-122"/>
              </a:rPr>
              <a:t> </a:t>
            </a:r>
            <a:r>
              <a:rPr lang="zh-CN" altLang="en-US" sz="2400" b="1">
                <a:solidFill>
                  <a:srgbClr val="000000"/>
                </a:solidFill>
                <a:latin typeface="华文楷体" pitchFamily="2" charset="-122"/>
                <a:ea typeface="华文楷体" pitchFamily="2" charset="-122"/>
                <a:sym typeface="华文楷体" pitchFamily="2" charset="-122"/>
              </a:rPr>
              <a:t>如果有必要将针帽重新套回，应使用单手操作：</a:t>
            </a:r>
          </a:p>
          <a:p>
            <a:pPr marL="261938" indent="-261938">
              <a:lnSpc>
                <a:spcPct val="140000"/>
              </a:lnSpc>
              <a:buFont typeface="Arial" charset="0"/>
              <a:buChar char="•"/>
            </a:pPr>
            <a:r>
              <a:rPr lang="zh-CN" altLang="en-US" sz="2400" b="1">
                <a:solidFill>
                  <a:srgbClr val="000000"/>
                </a:solidFill>
                <a:latin typeface="华文楷体" pitchFamily="2" charset="-122"/>
                <a:ea typeface="华文楷体" pitchFamily="2" charset="-122"/>
                <a:sym typeface="华文楷体" pitchFamily="2" charset="-122"/>
              </a:rPr>
              <a:t>将针帽放在硬而平的表面，移动持注射器的手</a:t>
            </a:r>
          </a:p>
          <a:p>
            <a:pPr marL="261938" indent="-261938">
              <a:lnSpc>
                <a:spcPct val="140000"/>
              </a:lnSpc>
              <a:buFont typeface="Arial" charset="0"/>
              <a:buChar char="•"/>
            </a:pPr>
            <a:r>
              <a:rPr lang="zh-CN" altLang="en-US" sz="2400" b="1">
                <a:solidFill>
                  <a:srgbClr val="000000"/>
                </a:solidFill>
                <a:latin typeface="华文楷体" pitchFamily="2" charset="-122"/>
                <a:ea typeface="华文楷体" pitchFamily="2" charset="-122"/>
                <a:sym typeface="华文楷体" pitchFamily="2" charset="-122"/>
              </a:rPr>
              <a:t>单手持注射器，顺势将针头挑起进入针帽</a:t>
            </a:r>
          </a:p>
          <a:p>
            <a:pPr marL="261938" indent="-261938">
              <a:lnSpc>
                <a:spcPct val="140000"/>
              </a:lnSpc>
              <a:buFont typeface="Arial" charset="0"/>
              <a:buChar char="•"/>
            </a:pPr>
            <a:r>
              <a:rPr lang="zh-CN" altLang="en-US" sz="2400" b="1">
                <a:solidFill>
                  <a:srgbClr val="000000"/>
                </a:solidFill>
                <a:latin typeface="华文楷体" pitchFamily="2" charset="-122"/>
                <a:ea typeface="华文楷体" pitchFamily="2" charset="-122"/>
                <a:sym typeface="华文楷体" pitchFamily="2" charset="-122"/>
              </a:rPr>
              <a:t>当针帽完全套上针头，用另一只手将针帽推至针头接口处卡住</a:t>
            </a:r>
          </a:p>
        </p:txBody>
      </p:sp>
      <p:sp>
        <p:nvSpPr>
          <p:cNvPr id="18439" name="Slide Number Placeholder 13"/>
          <p:cNvSpPr>
            <a:spLocks noGrp="1" noChangeArrowheads="1"/>
          </p:cNvSpPr>
          <p:nvPr/>
        </p:nvSpPr>
        <p:spPr bwMode="auto">
          <a:xfrm>
            <a:off x="250825" y="3789363"/>
            <a:ext cx="7237413" cy="2735262"/>
          </a:xfrm>
          <a:prstGeom prst="rect">
            <a:avLst/>
          </a:prstGeom>
          <a:noFill/>
          <a:ln w="9525">
            <a:noFill/>
            <a:miter lim="800000"/>
            <a:headEnd/>
            <a:tailEnd/>
          </a:ln>
        </p:spPr>
        <p:txBody>
          <a:bodyPr/>
          <a:lstStyle/>
          <a:p>
            <a:endParaRPr lang="zh-CN" altLang="zh-CN">
              <a:sym typeface="Calibri" pitchFamily="34" charset="0"/>
            </a:endParaRPr>
          </a:p>
        </p:txBody>
      </p:sp>
      <p:sp>
        <p:nvSpPr>
          <p:cNvPr id="12" name="灯片编号占位符 11"/>
          <p:cNvSpPr>
            <a:spLocks noGrp="1"/>
          </p:cNvSpPr>
          <p:nvPr>
            <p:ph type="sldNum" sz="quarter" idx="11"/>
          </p:nvPr>
        </p:nvSpPr>
        <p:spPr>
          <a:noFill/>
          <a:ln w="9525">
            <a:noFill/>
            <a:miter lim="800000"/>
            <a:headEnd/>
            <a:tailEnd/>
          </a:ln>
        </p:spPr>
        <p:txBody>
          <a:bodyPr vert="horz" wrap="square" lIns="91440" tIns="45720" rIns="91440" bIns="45720" numCol="1" anchor="ctr" anchorCtr="0" compatLnSpc="1">
            <a:prstTxWarp prst="textNoShape">
              <a:avLst/>
            </a:prstTxWarp>
          </a:bodyPr>
          <a:lstStyle/>
          <a:p>
            <a:pPr>
              <a:defRPr/>
            </a:pPr>
            <a:fld id="{C327BF86-F284-4A56-97F4-2D2746A0D912}" type="slidenum">
              <a:rPr lang="zh-CN" altLang="zh-CN">
                <a:solidFill>
                  <a:schemeClr val="tx1"/>
                </a:solidFill>
              </a:rPr>
              <a:pPr>
                <a:defRPr/>
              </a:pPr>
              <a:t>15</a:t>
            </a:fld>
            <a:endParaRPr lang="zh-CN" altLang="zh-CN">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513"/>
                                        </p:tgtEl>
                                        <p:attrNameLst>
                                          <p:attrName>style.visibility</p:attrName>
                                        </p:attrNameLst>
                                      </p:cBhvr>
                                      <p:to>
                                        <p:strVal val="visible"/>
                                      </p:to>
                                    </p:set>
                                    <p:animEffect>
                                      <p:cBhvr>
                                        <p:cTn id="7" dur="500"/>
                                        <p:tgtEl>
                                          <p:spTgt spid="2151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3" grpId="0" bldLvl="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4"/>
          <p:cNvSpPr>
            <a:spLocks noGrp="1"/>
          </p:cNvSpPr>
          <p:nvPr>
            <p:ph type="sldNum" sz="quarter" idx="11"/>
          </p:nvPr>
        </p:nvSpPr>
        <p:spPr>
          <a:noFill/>
          <a:ln w="9525">
            <a:noFill/>
            <a:miter lim="800000"/>
            <a:headEnd/>
            <a:tailEnd/>
          </a:ln>
        </p:spPr>
        <p:txBody>
          <a:bodyPr vert="horz" wrap="square" lIns="91440" tIns="45720" rIns="91440" bIns="45720" numCol="1" anchor="ctr" anchorCtr="0" compatLnSpc="1">
            <a:prstTxWarp prst="textNoShape">
              <a:avLst/>
            </a:prstTxWarp>
          </a:bodyPr>
          <a:lstStyle/>
          <a:p>
            <a:pPr>
              <a:defRPr/>
            </a:pPr>
            <a:fld id="{50D7DE4F-652D-4F8A-83A6-805DF86F1272}" type="slidenum">
              <a:rPr lang="zh-CN" altLang="zh-CN">
                <a:solidFill>
                  <a:schemeClr val="tx1"/>
                </a:solidFill>
              </a:rPr>
              <a:pPr>
                <a:defRPr/>
              </a:pPr>
              <a:t>16</a:t>
            </a:fld>
            <a:endParaRPr lang="zh-CN" altLang="zh-CN">
              <a:solidFill>
                <a:schemeClr val="tx1"/>
              </a:solidFill>
            </a:endParaRPr>
          </a:p>
        </p:txBody>
      </p:sp>
      <p:sp>
        <p:nvSpPr>
          <p:cNvPr id="19460" name="Title 12"/>
          <p:cNvSpPr>
            <a:spLocks noGrp="1" noChangeArrowheads="1"/>
          </p:cNvSpPr>
          <p:nvPr>
            <p:ph type="title" idx="4294967295"/>
          </p:nvPr>
        </p:nvSpPr>
        <p:spPr>
          <a:xfrm>
            <a:off x="457200" y="274638"/>
            <a:ext cx="8229600" cy="796925"/>
          </a:xfrm>
        </p:spPr>
        <p:txBody>
          <a:bodyPr/>
          <a:lstStyle/>
          <a:p>
            <a:r>
              <a:rPr lang="zh-CN" altLang="en-US" sz="4000" b="1" dirty="0" smtClean="0">
                <a:latin typeface="华文新魏" pitchFamily="2" charset="-122"/>
                <a:ea typeface="华文新魏" pitchFamily="2" charset="-122"/>
                <a:sym typeface="华文新魏" pitchFamily="2" charset="-122"/>
              </a:rPr>
              <a:t>三、安全锐器处理 （</a:t>
            </a:r>
            <a:r>
              <a:rPr lang="en-US" altLang="zh-CN" sz="4000" b="1" dirty="0" smtClean="0">
                <a:latin typeface="华文新魏" pitchFamily="2" charset="-122"/>
                <a:ea typeface="华文新魏" pitchFamily="2" charset="-122"/>
                <a:sym typeface="华文新魏" pitchFamily="2" charset="-122"/>
              </a:rPr>
              <a:t>2</a:t>
            </a:r>
            <a:r>
              <a:rPr lang="zh-CN" altLang="en-US" sz="4000" b="1" dirty="0" smtClean="0">
                <a:latin typeface="华文新魏" pitchFamily="2" charset="-122"/>
                <a:ea typeface="华文新魏" pitchFamily="2" charset="-122"/>
                <a:sym typeface="华文新魏" pitchFamily="2" charset="-122"/>
              </a:rPr>
              <a:t>）</a:t>
            </a:r>
          </a:p>
        </p:txBody>
      </p:sp>
      <p:pic>
        <p:nvPicPr>
          <p:cNvPr id="19461" name="Picture 3"/>
          <p:cNvPicPr>
            <a:picLocks noChangeAspect="1" noChangeArrowheads="1"/>
          </p:cNvPicPr>
          <p:nvPr/>
        </p:nvPicPr>
        <p:blipFill>
          <a:blip r:embed="rId3" cstate="print"/>
          <a:srcRect/>
          <a:stretch>
            <a:fillRect/>
          </a:stretch>
        </p:blipFill>
        <p:spPr bwMode="auto">
          <a:xfrm>
            <a:off x="4143375" y="4714875"/>
            <a:ext cx="4905375" cy="1614488"/>
          </a:xfrm>
          <a:prstGeom prst="rect">
            <a:avLst/>
          </a:prstGeom>
          <a:noFill/>
          <a:ln w="9525">
            <a:noFill/>
            <a:miter lim="800000"/>
            <a:headEnd/>
            <a:tailEnd/>
          </a:ln>
        </p:spPr>
      </p:pic>
      <p:pic>
        <p:nvPicPr>
          <p:cNvPr id="19462" name="Picture 7"/>
          <p:cNvPicPr>
            <a:picLocks noChangeAspect="1" noChangeArrowheads="1"/>
          </p:cNvPicPr>
          <p:nvPr/>
        </p:nvPicPr>
        <p:blipFill>
          <a:blip r:embed="rId4" cstate="print"/>
          <a:srcRect l="21700" t="29314" r="64502" b="38173"/>
          <a:stretch>
            <a:fillRect/>
          </a:stretch>
        </p:blipFill>
        <p:spPr bwMode="auto">
          <a:xfrm>
            <a:off x="4857750" y="1828800"/>
            <a:ext cx="2071688" cy="2743200"/>
          </a:xfrm>
          <a:prstGeom prst="rect">
            <a:avLst/>
          </a:prstGeom>
          <a:noFill/>
          <a:ln w="9525">
            <a:noFill/>
            <a:miter lim="800000"/>
            <a:headEnd/>
            <a:tailEnd/>
          </a:ln>
        </p:spPr>
      </p:pic>
      <p:sp>
        <p:nvSpPr>
          <p:cNvPr id="19463" name="Rectangle 11"/>
          <p:cNvSpPr>
            <a:spLocks noChangeArrowheads="1"/>
          </p:cNvSpPr>
          <p:nvPr/>
        </p:nvSpPr>
        <p:spPr bwMode="auto">
          <a:xfrm>
            <a:off x="395288" y="1268413"/>
            <a:ext cx="4143375" cy="4784725"/>
          </a:xfrm>
          <a:prstGeom prst="rect">
            <a:avLst/>
          </a:prstGeom>
          <a:noFill/>
          <a:ln w="9525">
            <a:noFill/>
            <a:miter lim="800000"/>
            <a:headEnd/>
            <a:tailEnd/>
          </a:ln>
        </p:spPr>
        <p:txBody>
          <a:bodyPr>
            <a:spAutoFit/>
          </a:bodyPr>
          <a:lstStyle/>
          <a:p>
            <a:pPr marL="261938" indent="-261938">
              <a:lnSpc>
                <a:spcPct val="110000"/>
              </a:lnSpc>
              <a:buFont typeface="Arial" charset="0"/>
              <a:buChar char="•"/>
            </a:pPr>
            <a:r>
              <a:rPr lang="zh-CN" altLang="en-US" sz="2800" b="1">
                <a:solidFill>
                  <a:srgbClr val="000000"/>
                </a:solidFill>
                <a:latin typeface="华文楷体" pitchFamily="2" charset="-122"/>
                <a:ea typeface="华文楷体" pitchFamily="2" charset="-122"/>
                <a:sym typeface="华文楷体" pitchFamily="2" charset="-122"/>
              </a:rPr>
              <a:t>使用新的，</a:t>
            </a:r>
            <a:r>
              <a:rPr lang="zh-CN" altLang="en-US" sz="2800" b="1">
                <a:latin typeface="华文楷体" pitchFamily="2" charset="-122"/>
                <a:ea typeface="华文楷体" pitchFamily="2" charset="-122"/>
                <a:sym typeface="华文楷体" pitchFamily="2" charset="-122"/>
              </a:rPr>
              <a:t>一次性针头、手术刀片、注射器，做到仅供一人使用一次</a:t>
            </a:r>
          </a:p>
          <a:p>
            <a:pPr marL="261938" indent="-261938">
              <a:lnSpc>
                <a:spcPct val="110000"/>
              </a:lnSpc>
              <a:buFont typeface="Arial" charset="0"/>
              <a:buChar char="•"/>
            </a:pPr>
            <a:r>
              <a:rPr lang="zh-CN" altLang="en-US" sz="2800" b="1">
                <a:latin typeface="华文楷体" pitchFamily="2" charset="-122"/>
                <a:ea typeface="华文楷体" pitchFamily="2" charset="-122"/>
                <a:sym typeface="华文楷体" pitchFamily="2" charset="-122"/>
              </a:rPr>
              <a:t>安全将针头（注射针和缝合针）和锐器（手术刀、采血针、剃刀和剪刀）丢弃在指定的锐器盒内</a:t>
            </a:r>
          </a:p>
          <a:p>
            <a:pPr marL="261938" indent="-261938">
              <a:lnSpc>
                <a:spcPct val="110000"/>
              </a:lnSpc>
              <a:buFont typeface="Arial" charset="0"/>
              <a:buChar char="•"/>
            </a:pPr>
            <a:r>
              <a:rPr lang="zh-CN" altLang="en-US" sz="2800" b="1">
                <a:latin typeface="华文楷体" pitchFamily="2" charset="-122"/>
                <a:ea typeface="华文楷体" pitchFamily="2" charset="-122"/>
                <a:sym typeface="华文楷体" pitchFamily="2" charset="-122"/>
              </a:rPr>
              <a:t>锐器盒应被焚毁或深埋，不能重复使用 </a:t>
            </a:r>
          </a:p>
        </p:txBody>
      </p:sp>
      <p:sp>
        <p:nvSpPr>
          <p:cNvPr id="19464" name="Slide Number Placeholder 5"/>
          <p:cNvSpPr>
            <a:spLocks noGrp="1" noChangeArrowheads="1"/>
          </p:cNvSpPr>
          <p:nvPr/>
        </p:nvSpPr>
        <p:spPr bwMode="auto">
          <a:xfrm>
            <a:off x="395288" y="1268413"/>
            <a:ext cx="4143375" cy="4791075"/>
          </a:xfrm>
          <a:prstGeom prst="rect">
            <a:avLst/>
          </a:prstGeom>
          <a:noFill/>
          <a:ln w="9525">
            <a:noFill/>
            <a:miter lim="800000"/>
            <a:headEnd/>
            <a:tailEnd/>
          </a:ln>
        </p:spPr>
        <p:txBody>
          <a:bodyPr/>
          <a:lstStyle/>
          <a:p>
            <a:r>
              <a:rPr lang="zh-CN" altLang="zh-CN">
                <a:sym typeface="Calibri" pitchFamily="34" charset="0"/>
              </a:rPr>
              <a:t>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Title 1"/>
          <p:cNvSpPr>
            <a:spLocks noGrp="1" noChangeArrowheads="1"/>
          </p:cNvSpPr>
          <p:nvPr>
            <p:ph type="title" idx="4294967295"/>
          </p:nvPr>
        </p:nvSpPr>
        <p:spPr>
          <a:xfrm>
            <a:off x="457200" y="274638"/>
            <a:ext cx="8229600" cy="725487"/>
          </a:xfrm>
        </p:spPr>
        <p:txBody>
          <a:bodyPr/>
          <a:lstStyle/>
          <a:p>
            <a:pPr eaLnBrk="1" hangingPunct="1"/>
            <a:r>
              <a:rPr lang="zh-CN" altLang="en-US" sz="4000" b="1" dirty="0" smtClean="0">
                <a:latin typeface="华文新魏" pitchFamily="2" charset="-122"/>
                <a:ea typeface="华文新魏" pitchFamily="2" charset="-122"/>
                <a:sym typeface="华文新魏" pitchFamily="2" charset="-122"/>
              </a:rPr>
              <a:t>四、器械的消毒灭菌 </a:t>
            </a:r>
          </a:p>
        </p:txBody>
      </p:sp>
      <p:graphicFrame>
        <p:nvGraphicFramePr>
          <p:cNvPr id="24580" name="Group 40"/>
          <p:cNvGraphicFramePr>
            <a:graphicFrameLocks noGrp="1"/>
          </p:cNvGraphicFramePr>
          <p:nvPr/>
        </p:nvGraphicFramePr>
        <p:xfrm>
          <a:off x="684213" y="1214438"/>
          <a:ext cx="8064500" cy="4914901"/>
        </p:xfrm>
        <a:graphic>
          <a:graphicData uri="http://schemas.openxmlformats.org/drawingml/2006/table">
            <a:tbl>
              <a:tblPr/>
              <a:tblGrid>
                <a:gridCol w="1439862"/>
                <a:gridCol w="3239991"/>
                <a:gridCol w="3384647"/>
              </a:tblGrid>
              <a:tr h="673043">
                <a:tc>
                  <a:txBody>
                    <a:bodyPr/>
                    <a:lstStyle/>
                    <a:p>
                      <a:pPr marL="0" marR="0" lvl="0" indent="0" algn="ctr" defTabSz="0" rtl="0" eaLnBrk="0" fontAlgn="base" latinLnBrk="0" hangingPunct="0">
                        <a:lnSpc>
                          <a:spcPct val="100000"/>
                        </a:lnSpc>
                        <a:spcBef>
                          <a:spcPct val="0"/>
                        </a:spcBef>
                        <a:spcAft>
                          <a:spcPct val="0"/>
                        </a:spcAft>
                        <a:buClrTx/>
                        <a:buSzTx/>
                        <a:buFontTx/>
                        <a:buNone/>
                        <a:tabLst/>
                      </a:pPr>
                      <a:r>
                        <a:rPr kumimoji="0" lang="zh-CN" altLang="en-US" sz="2400" b="1" i="0" u="none" strike="noStrike" cap="none" normalizeH="0" baseline="0" dirty="0" smtClean="0">
                          <a:ln>
                            <a:noFill/>
                          </a:ln>
                          <a:solidFill>
                            <a:schemeClr val="tx1"/>
                          </a:solidFill>
                          <a:effectLst/>
                          <a:latin typeface="华文楷体" pitchFamily="2" charset="-122"/>
                          <a:ea typeface="华文楷体" pitchFamily="2" charset="-122"/>
                          <a:sym typeface="Times New Roman" pitchFamily="18" charset="0"/>
                        </a:rPr>
                        <a:t>程序</a:t>
                      </a:r>
                      <a:endParaRPr kumimoji="0" lang="zh-CN" altLang="en-US" sz="2800" b="0" i="0" u="none" strike="noStrike" cap="none" normalizeH="0" baseline="0" dirty="0" smtClean="0">
                        <a:ln>
                          <a:noFill/>
                        </a:ln>
                        <a:solidFill>
                          <a:schemeClr val="tx1"/>
                        </a:solidFill>
                        <a:effectLst/>
                        <a:latin typeface="Calibri" pitchFamily="34" charset="0"/>
                        <a:ea typeface="MS PGothic" pitchFamily="34" charset="-128"/>
                        <a:sym typeface="Calibri" pitchFamily="34" charset="0"/>
                      </a:endParaRPr>
                    </a:p>
                  </a:txBody>
                  <a:tcPr marT="45716" marB="45716"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ctr" defTabSz="0" rtl="0" eaLnBrk="0" fontAlgn="base" latinLnBrk="0" hangingPunct="0">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华文楷体" pitchFamily="2" charset="-122"/>
                          <a:ea typeface="华文楷体" pitchFamily="2" charset="-122"/>
                          <a:sym typeface="Times New Roman" pitchFamily="18" charset="0"/>
                        </a:rPr>
                        <a:t>释义</a:t>
                      </a:r>
                      <a:endParaRPr kumimoji="0" lang="zh-CN" altLang="en-US" sz="2800" b="0" i="0" u="none" strike="noStrike" cap="none" normalizeH="0" baseline="0" smtClean="0">
                        <a:ln>
                          <a:noFill/>
                        </a:ln>
                        <a:solidFill>
                          <a:schemeClr val="tx1"/>
                        </a:solidFill>
                        <a:effectLst/>
                        <a:latin typeface="Calibri" pitchFamily="34" charset="0"/>
                        <a:ea typeface="MS PGothic" pitchFamily="34" charset="-128"/>
                        <a:sym typeface="Calibri" pitchFamily="34" charset="0"/>
                      </a:endParaRPr>
                    </a:p>
                  </a:txBody>
                  <a:tcPr marT="45716" marB="45716"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ctr" defTabSz="0" rtl="0" eaLnBrk="0" fontAlgn="base" latinLnBrk="0" hangingPunct="0">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华文楷体" pitchFamily="2" charset="-122"/>
                          <a:ea typeface="华文楷体" pitchFamily="2" charset="-122"/>
                          <a:sym typeface="Times New Roman" pitchFamily="18" charset="0"/>
                        </a:rPr>
                        <a:t>目的</a:t>
                      </a:r>
                      <a:endParaRPr kumimoji="0" lang="zh-CN" altLang="en-US" sz="2800" b="0" i="0" u="none" strike="noStrike" cap="none" normalizeH="0" baseline="0" smtClean="0">
                        <a:ln>
                          <a:noFill/>
                        </a:ln>
                        <a:solidFill>
                          <a:schemeClr val="tx1"/>
                        </a:solidFill>
                        <a:effectLst/>
                        <a:latin typeface="Calibri" pitchFamily="34" charset="0"/>
                        <a:ea typeface="MS PGothic" pitchFamily="34" charset="-128"/>
                        <a:sym typeface="Calibri" pitchFamily="34" charset="0"/>
                      </a:endParaRPr>
                    </a:p>
                  </a:txBody>
                  <a:tcPr marT="45716" marB="45716"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r>
              <a:tr h="1182588">
                <a:tc>
                  <a:txBody>
                    <a:bodyPr/>
                    <a:lstStyle/>
                    <a:p>
                      <a:pPr marL="0" marR="0" lvl="0" indent="0" algn="l" defTabSz="0" rtl="0" eaLnBrk="0" fontAlgn="base" latinLnBrk="0" hangingPunct="0">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华文楷体" pitchFamily="2" charset="-122"/>
                          <a:ea typeface="华文楷体" pitchFamily="2" charset="-122"/>
                          <a:sym typeface="Times New Roman" pitchFamily="18" charset="0"/>
                        </a:rPr>
                        <a:t>1.去污</a:t>
                      </a:r>
                      <a:endParaRPr kumimoji="0" lang="zh-CN" altLang="en-US" sz="2800" b="0" i="0" u="none" strike="noStrike" cap="none" normalizeH="0" baseline="0" smtClean="0">
                        <a:ln>
                          <a:noFill/>
                        </a:ln>
                        <a:solidFill>
                          <a:schemeClr val="tx1"/>
                        </a:solidFill>
                        <a:effectLst/>
                        <a:latin typeface="Calibri" pitchFamily="34" charset="0"/>
                        <a:ea typeface="MS PGothic" pitchFamily="34" charset="-128"/>
                        <a:sym typeface="Calibri" pitchFamily="34" charset="0"/>
                      </a:endParaRPr>
                    </a:p>
                  </a:txBody>
                  <a:tcPr marT="45716" marB="45716"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l" defTabSz="0" rtl="0" eaLnBrk="0" fontAlgn="base" latinLnBrk="0" hangingPunct="0">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华文楷体" pitchFamily="2" charset="-122"/>
                          <a:ea typeface="华文楷体" pitchFamily="2" charset="-122"/>
                          <a:sym typeface="Times New Roman" pitchFamily="18" charset="0"/>
                        </a:rPr>
                        <a:t>在0.5%的含氯消毒液中浸泡10分钟</a:t>
                      </a:r>
                      <a:endParaRPr kumimoji="0" lang="zh-CN" altLang="en-US" sz="2800" b="0" i="0" u="none" strike="noStrike" cap="none" normalizeH="0" baseline="0" smtClean="0">
                        <a:ln>
                          <a:noFill/>
                        </a:ln>
                        <a:solidFill>
                          <a:schemeClr val="tx1"/>
                        </a:solidFill>
                        <a:effectLst/>
                        <a:latin typeface="Calibri" pitchFamily="34" charset="0"/>
                        <a:ea typeface="MS PGothic" pitchFamily="34" charset="-128"/>
                        <a:sym typeface="Calibri" pitchFamily="34" charset="0"/>
                      </a:endParaRPr>
                    </a:p>
                  </a:txBody>
                  <a:tcPr marT="45716" marB="45716"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l" defTabSz="0" rtl="0" eaLnBrk="0" fontAlgn="base" latinLnBrk="0" hangingPunct="0">
                        <a:lnSpc>
                          <a:spcPct val="100000"/>
                        </a:lnSpc>
                        <a:spcBef>
                          <a:spcPct val="0"/>
                        </a:spcBef>
                        <a:spcAft>
                          <a:spcPct val="0"/>
                        </a:spcAft>
                        <a:buClrTx/>
                        <a:buSzTx/>
                        <a:buFontTx/>
                        <a:buNone/>
                        <a:tabLst/>
                      </a:pPr>
                      <a:r>
                        <a:rPr kumimoji="0" lang="zh-CN" altLang="en-US" sz="2400" b="1" i="0" u="none" strike="noStrike" cap="none" normalizeH="0" baseline="0" dirty="0" smtClean="0">
                          <a:ln>
                            <a:noFill/>
                          </a:ln>
                          <a:solidFill>
                            <a:schemeClr val="tx1"/>
                          </a:solidFill>
                          <a:effectLst/>
                          <a:latin typeface="华文楷体" pitchFamily="2" charset="-122"/>
                          <a:ea typeface="华文楷体" pitchFamily="2" charset="-122"/>
                          <a:sym typeface="Times New Roman" pitchFamily="18" charset="0"/>
                        </a:rPr>
                        <a:t>减少细菌污染，使HIV和乙肝病毒失活</a:t>
                      </a:r>
                      <a:endParaRPr kumimoji="0" lang="zh-CN" altLang="en-US" sz="2800" b="0" i="0" u="none" strike="noStrike" cap="none" normalizeH="0" baseline="0" dirty="0" smtClean="0">
                        <a:ln>
                          <a:noFill/>
                        </a:ln>
                        <a:solidFill>
                          <a:schemeClr val="tx1"/>
                        </a:solidFill>
                        <a:effectLst/>
                        <a:latin typeface="Calibri" pitchFamily="34" charset="0"/>
                        <a:ea typeface="MS PGothic" pitchFamily="34" charset="-128"/>
                        <a:sym typeface="Calibri" pitchFamily="34" charset="0"/>
                      </a:endParaRPr>
                    </a:p>
                  </a:txBody>
                  <a:tcPr marT="45716" marB="45716"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r>
              <a:tr h="1139729">
                <a:tc>
                  <a:txBody>
                    <a:bodyPr/>
                    <a:lstStyle/>
                    <a:p>
                      <a:pPr marL="0" marR="0" lvl="0" indent="0" algn="l" defTabSz="0" rtl="0" eaLnBrk="0" fontAlgn="base" latinLnBrk="0" hangingPunct="0">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华文楷体" pitchFamily="2" charset="-122"/>
                          <a:ea typeface="华文楷体" pitchFamily="2" charset="-122"/>
                          <a:sym typeface="Times New Roman" pitchFamily="18" charset="0"/>
                        </a:rPr>
                        <a:t>2.清洗</a:t>
                      </a:r>
                      <a:endParaRPr kumimoji="0" lang="zh-CN" altLang="en-US" sz="2800" b="0" i="0" u="none" strike="noStrike" cap="none" normalizeH="0" baseline="0" smtClean="0">
                        <a:ln>
                          <a:noFill/>
                        </a:ln>
                        <a:solidFill>
                          <a:schemeClr val="tx1"/>
                        </a:solidFill>
                        <a:effectLst/>
                        <a:latin typeface="Calibri" pitchFamily="34" charset="0"/>
                        <a:ea typeface="MS PGothic" pitchFamily="34" charset="-128"/>
                        <a:sym typeface="Calibri" pitchFamily="34" charset="0"/>
                      </a:endParaRPr>
                    </a:p>
                  </a:txBody>
                  <a:tcPr marT="45716" marB="45716"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l" defTabSz="0" rtl="0" eaLnBrk="0" fontAlgn="base" latinLnBrk="0" hangingPunct="0">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华文楷体" pitchFamily="2" charset="-122"/>
                          <a:ea typeface="华文楷体" pitchFamily="2" charset="-122"/>
                          <a:sym typeface="Times New Roman" pitchFamily="18" charset="0"/>
                        </a:rPr>
                        <a:t>在消毒或灭菌前用肥皂和热水有效清洗</a:t>
                      </a:r>
                      <a:endParaRPr kumimoji="0" lang="zh-CN" altLang="en-US" sz="2800" b="0" i="0" u="none" strike="noStrike" cap="none" normalizeH="0" baseline="0" smtClean="0">
                        <a:ln>
                          <a:noFill/>
                        </a:ln>
                        <a:solidFill>
                          <a:schemeClr val="tx1"/>
                        </a:solidFill>
                        <a:effectLst/>
                        <a:latin typeface="Calibri" pitchFamily="34" charset="0"/>
                        <a:ea typeface="MS PGothic" pitchFamily="34" charset="-128"/>
                        <a:sym typeface="Calibri" pitchFamily="34" charset="0"/>
                      </a:endParaRPr>
                    </a:p>
                  </a:txBody>
                  <a:tcPr marT="45716" marB="45716"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l" defTabSz="0" rtl="0" eaLnBrk="0" fontAlgn="base" latinLnBrk="0" hangingPunct="0">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华文楷体" pitchFamily="2" charset="-122"/>
                          <a:ea typeface="华文楷体" pitchFamily="2" charset="-122"/>
                          <a:sym typeface="Times New Roman" pitchFamily="18" charset="0"/>
                        </a:rPr>
                        <a:t>去除大部分微生物</a:t>
                      </a:r>
                    </a:p>
                    <a:p>
                      <a:pPr marL="0" marR="0" lvl="0" indent="0" algn="l" defTabSz="0" rtl="0" eaLnBrk="0" fontAlgn="base" latinLnBrk="0" hangingPunct="0">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华文楷体" pitchFamily="2" charset="-122"/>
                          <a:ea typeface="华文楷体" pitchFamily="2" charset="-122"/>
                          <a:sym typeface="Times New Roman" pitchFamily="18" charset="0"/>
                        </a:rPr>
                        <a:t>去除灰尘和土壤等污染</a:t>
                      </a:r>
                      <a:endParaRPr kumimoji="0" lang="zh-CN" altLang="en-US" sz="2800" b="0" i="0" u="none" strike="noStrike" cap="none" normalizeH="0" baseline="0" smtClean="0">
                        <a:ln>
                          <a:noFill/>
                        </a:ln>
                        <a:solidFill>
                          <a:schemeClr val="tx1"/>
                        </a:solidFill>
                        <a:effectLst/>
                        <a:latin typeface="Calibri" pitchFamily="34" charset="0"/>
                        <a:ea typeface="MS PGothic" pitchFamily="34" charset="-128"/>
                        <a:sym typeface="Calibri" pitchFamily="34" charset="0"/>
                      </a:endParaRPr>
                    </a:p>
                  </a:txBody>
                  <a:tcPr marT="45716" marB="45716"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r>
              <a:tr h="669869">
                <a:tc>
                  <a:txBody>
                    <a:bodyPr/>
                    <a:lstStyle/>
                    <a:p>
                      <a:pPr marL="0" marR="0" lvl="0" indent="0" algn="l" defTabSz="0" rtl="0" eaLnBrk="0" fontAlgn="base" latinLnBrk="0" hangingPunct="0">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华文楷体" pitchFamily="2" charset="-122"/>
                          <a:ea typeface="华文楷体" pitchFamily="2" charset="-122"/>
                          <a:sym typeface="Times New Roman" pitchFamily="18" charset="0"/>
                        </a:rPr>
                        <a:t>3.灭菌</a:t>
                      </a:r>
                      <a:endParaRPr kumimoji="0" lang="zh-CN" altLang="en-US" sz="2800" b="0" i="0" u="none" strike="noStrike" cap="none" normalizeH="0" baseline="0" smtClean="0">
                        <a:ln>
                          <a:noFill/>
                        </a:ln>
                        <a:solidFill>
                          <a:schemeClr val="tx1"/>
                        </a:solidFill>
                        <a:effectLst/>
                        <a:latin typeface="Calibri" pitchFamily="34" charset="0"/>
                        <a:ea typeface="MS PGothic" pitchFamily="34" charset="-128"/>
                        <a:sym typeface="Calibri" pitchFamily="34" charset="0"/>
                      </a:endParaRPr>
                    </a:p>
                  </a:txBody>
                  <a:tcPr marT="45716" marB="45716"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l" defTabSz="0" rtl="0" eaLnBrk="0" fontAlgn="base" latinLnBrk="0" hangingPunct="0">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华文楷体" pitchFamily="2" charset="-122"/>
                          <a:ea typeface="华文楷体" pitchFamily="2" charset="-122"/>
                          <a:sym typeface="Times New Roman" pitchFamily="18" charset="0"/>
                        </a:rPr>
                        <a:t>使用高压灭菌器</a:t>
                      </a:r>
                      <a:endParaRPr kumimoji="0" lang="zh-CN" altLang="en-US" sz="2800" b="0" i="0" u="none" strike="noStrike" cap="none" normalizeH="0" baseline="0" smtClean="0">
                        <a:ln>
                          <a:noFill/>
                        </a:ln>
                        <a:solidFill>
                          <a:schemeClr val="tx1"/>
                        </a:solidFill>
                        <a:effectLst/>
                        <a:latin typeface="Calibri" pitchFamily="34" charset="0"/>
                        <a:ea typeface="MS PGothic" pitchFamily="34" charset="-128"/>
                        <a:sym typeface="Calibri" pitchFamily="34" charset="0"/>
                      </a:endParaRPr>
                    </a:p>
                  </a:txBody>
                  <a:tcPr marT="45716" marB="45716"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l" defTabSz="0" rtl="0" eaLnBrk="0" fontAlgn="base" latinLnBrk="0" hangingPunct="0">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华文楷体" pitchFamily="2" charset="-122"/>
                          <a:ea typeface="华文楷体" pitchFamily="2" charset="-122"/>
                          <a:sym typeface="Times New Roman" pitchFamily="18" charset="0"/>
                        </a:rPr>
                        <a:t>消灭所有微生物</a:t>
                      </a:r>
                      <a:endParaRPr kumimoji="0" lang="zh-CN" altLang="en-US" sz="2800" b="0" i="0" u="none" strike="noStrike" cap="none" normalizeH="0" baseline="0" smtClean="0">
                        <a:ln>
                          <a:noFill/>
                        </a:ln>
                        <a:solidFill>
                          <a:schemeClr val="tx1"/>
                        </a:solidFill>
                        <a:effectLst/>
                        <a:latin typeface="Calibri" pitchFamily="34" charset="0"/>
                        <a:ea typeface="MS PGothic" pitchFamily="34" charset="-128"/>
                        <a:sym typeface="Calibri" pitchFamily="34" charset="0"/>
                      </a:endParaRPr>
                    </a:p>
                  </a:txBody>
                  <a:tcPr marT="45716" marB="45716"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r>
              <a:tr h="1249672">
                <a:tc>
                  <a:txBody>
                    <a:bodyPr/>
                    <a:lstStyle/>
                    <a:p>
                      <a:pPr marL="0" marR="0" lvl="0" indent="0" algn="l" defTabSz="0" rtl="0" eaLnBrk="0" fontAlgn="base" latinLnBrk="0" hangingPunct="0">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华文楷体" pitchFamily="2" charset="-122"/>
                          <a:ea typeface="华文楷体" pitchFamily="2" charset="-122"/>
                          <a:sym typeface="Times New Roman" pitchFamily="18" charset="0"/>
                        </a:rPr>
                        <a:t>或4.化学消毒</a:t>
                      </a:r>
                    </a:p>
                    <a:p>
                      <a:pPr marL="0" marR="0" lvl="0" indent="0" algn="l" defTabSz="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smtClean="0">
                          <a:ln>
                            <a:noFill/>
                          </a:ln>
                          <a:solidFill>
                            <a:schemeClr val="tx1"/>
                          </a:solidFill>
                          <a:effectLst/>
                          <a:latin typeface="华文楷体" pitchFamily="2" charset="-122"/>
                          <a:ea typeface="华文楷体" pitchFamily="2" charset="-122"/>
                          <a:sym typeface="Times New Roman" pitchFamily="18" charset="0"/>
                        </a:rPr>
                        <a:t>（如果器械不能使用高压灭菌）</a:t>
                      </a:r>
                      <a:endParaRPr kumimoji="0" lang="zh-CN" altLang="en-US" sz="2800" b="0" i="0" u="none" strike="noStrike" cap="none" normalizeH="0" baseline="0" smtClean="0">
                        <a:ln>
                          <a:noFill/>
                        </a:ln>
                        <a:solidFill>
                          <a:schemeClr val="tx1"/>
                        </a:solidFill>
                        <a:effectLst/>
                        <a:latin typeface="Calibri" pitchFamily="34" charset="0"/>
                        <a:ea typeface="MS PGothic" pitchFamily="34" charset="-128"/>
                        <a:sym typeface="Calibri" pitchFamily="34" charset="0"/>
                      </a:endParaRPr>
                    </a:p>
                  </a:txBody>
                  <a:tcPr marT="45716" marB="45716"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l" defTabSz="0" rtl="0" eaLnBrk="0" fontAlgn="base" latinLnBrk="0" hangingPunct="0">
                        <a:lnSpc>
                          <a:spcPct val="100000"/>
                        </a:lnSpc>
                        <a:spcBef>
                          <a:spcPct val="0"/>
                        </a:spcBef>
                        <a:spcAft>
                          <a:spcPct val="0"/>
                        </a:spcAft>
                        <a:buClrTx/>
                        <a:buSzTx/>
                        <a:buFontTx/>
                        <a:buNone/>
                        <a:tabLst/>
                      </a:pPr>
                      <a:r>
                        <a:rPr kumimoji="0" lang="zh-CN" altLang="en-US" sz="2400" b="1" i="0" u="none" strike="noStrike" cap="none" normalizeH="0" baseline="0" dirty="0" smtClean="0">
                          <a:ln>
                            <a:noFill/>
                          </a:ln>
                          <a:solidFill>
                            <a:schemeClr val="tx1"/>
                          </a:solidFill>
                          <a:effectLst/>
                          <a:latin typeface="华文楷体" pitchFamily="2" charset="-122"/>
                          <a:ea typeface="华文楷体" pitchFamily="2" charset="-122"/>
                          <a:sym typeface="Times New Roman" pitchFamily="18" charset="0"/>
                        </a:rPr>
                        <a:t>将器械放入沸水中煮，</a:t>
                      </a:r>
                      <a:endParaRPr kumimoji="0" lang="en-US" altLang="zh-CN" sz="2400" b="1" i="0" u="none" strike="noStrike" cap="none" normalizeH="0" baseline="0" dirty="0" smtClean="0">
                        <a:ln>
                          <a:noFill/>
                        </a:ln>
                        <a:solidFill>
                          <a:schemeClr val="tx1"/>
                        </a:solidFill>
                        <a:effectLst/>
                        <a:latin typeface="华文楷体" pitchFamily="2" charset="-122"/>
                        <a:ea typeface="华文楷体" pitchFamily="2" charset="-122"/>
                        <a:sym typeface="Times New Roman" pitchFamily="18" charset="0"/>
                      </a:endParaRPr>
                    </a:p>
                    <a:p>
                      <a:pPr marL="0" marR="0" lvl="0" indent="0" algn="l" defTabSz="0" rtl="0" eaLnBrk="0" fontAlgn="base" latinLnBrk="0" hangingPunct="0">
                        <a:lnSpc>
                          <a:spcPct val="100000"/>
                        </a:lnSpc>
                        <a:spcBef>
                          <a:spcPct val="0"/>
                        </a:spcBef>
                        <a:spcAft>
                          <a:spcPct val="0"/>
                        </a:spcAft>
                        <a:buClrTx/>
                        <a:buSzTx/>
                        <a:buFontTx/>
                        <a:buNone/>
                        <a:tabLst/>
                      </a:pPr>
                      <a:r>
                        <a:rPr kumimoji="0" lang="zh-CN" altLang="en-US" sz="2400" b="1" i="0" u="none" strike="noStrike" cap="none" normalizeH="0" baseline="0" dirty="0" smtClean="0">
                          <a:ln>
                            <a:noFill/>
                          </a:ln>
                          <a:solidFill>
                            <a:schemeClr val="tx1"/>
                          </a:solidFill>
                          <a:effectLst/>
                          <a:latin typeface="华文楷体" pitchFamily="2" charset="-122"/>
                          <a:ea typeface="华文楷体" pitchFamily="2" charset="-122"/>
                          <a:sym typeface="Times New Roman" pitchFamily="18" charset="0"/>
                        </a:rPr>
                        <a:t>使用化学消毒剂浸泡或熏蒸</a:t>
                      </a:r>
                      <a:endParaRPr kumimoji="0" lang="zh-CN" altLang="en-US" sz="2800" b="0" i="0" u="none" strike="noStrike" cap="none" normalizeH="0" baseline="0" dirty="0" smtClean="0">
                        <a:ln>
                          <a:noFill/>
                        </a:ln>
                        <a:solidFill>
                          <a:schemeClr val="tx1"/>
                        </a:solidFill>
                        <a:effectLst/>
                        <a:latin typeface="Calibri" pitchFamily="34" charset="0"/>
                        <a:ea typeface="MS PGothic" pitchFamily="34" charset="-128"/>
                        <a:sym typeface="Calibri" pitchFamily="34" charset="0"/>
                      </a:endParaRPr>
                    </a:p>
                  </a:txBody>
                  <a:tcPr marT="45716" marB="45716"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l" defTabSz="0" rtl="0" eaLnBrk="0" fontAlgn="base" latinLnBrk="0" hangingPunct="0">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华文楷体" pitchFamily="2" charset="-122"/>
                          <a:ea typeface="华文楷体" pitchFamily="2" charset="-122"/>
                          <a:sym typeface="Times New Roman" pitchFamily="18" charset="0"/>
                        </a:rPr>
                        <a:t>消除大部分病原微生物，不能消灭细菌芽孢</a:t>
                      </a:r>
                      <a:endParaRPr kumimoji="0" lang="zh-CN" altLang="en-US" sz="2800" b="0" i="0" u="none" strike="noStrike" cap="none" normalizeH="0" baseline="0" smtClean="0">
                        <a:ln>
                          <a:noFill/>
                        </a:ln>
                        <a:solidFill>
                          <a:schemeClr val="tx1"/>
                        </a:solidFill>
                        <a:effectLst/>
                        <a:latin typeface="Calibri" pitchFamily="34" charset="0"/>
                        <a:ea typeface="MS PGothic" pitchFamily="34" charset="-128"/>
                        <a:sym typeface="Calibri" pitchFamily="34" charset="0"/>
                      </a:endParaRPr>
                    </a:p>
                  </a:txBody>
                  <a:tcPr marT="45716" marB="45716"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r>
            </a:tbl>
          </a:graphicData>
        </a:graphic>
      </p:graphicFrame>
      <p:sp>
        <p:nvSpPr>
          <p:cNvPr id="31" name="灯片编号占位符 30"/>
          <p:cNvSpPr>
            <a:spLocks noGrp="1"/>
          </p:cNvSpPr>
          <p:nvPr>
            <p:ph type="sldNum" sz="quarter" idx="11"/>
          </p:nvPr>
        </p:nvSpPr>
        <p:spPr>
          <a:xfrm>
            <a:off x="6553200" y="6359257"/>
            <a:ext cx="2133600" cy="365125"/>
          </a:xfrm>
          <a:noFill/>
          <a:ln w="9525">
            <a:noFill/>
            <a:miter lim="800000"/>
            <a:headEnd/>
            <a:tailEnd/>
          </a:ln>
        </p:spPr>
        <p:txBody>
          <a:bodyPr vert="horz" wrap="square" lIns="91440" tIns="45720" rIns="91440" bIns="45720" numCol="1" anchor="ctr" anchorCtr="0" compatLnSpc="1">
            <a:prstTxWarp prst="textNoShape">
              <a:avLst/>
            </a:prstTxWarp>
          </a:bodyPr>
          <a:lstStyle/>
          <a:p>
            <a:pPr>
              <a:defRPr/>
            </a:pPr>
            <a:fld id="{B6C4B921-7757-4E9F-B4C4-B3BD8140D381}" type="slidenum">
              <a:rPr lang="zh-CN" altLang="zh-CN">
                <a:solidFill>
                  <a:schemeClr val="tx1"/>
                </a:solidFill>
              </a:rPr>
              <a:pPr>
                <a:defRPr/>
              </a:pPr>
              <a:t>17</a:t>
            </a:fld>
            <a:endParaRPr lang="zh-CN" altLang="zh-CN" dirty="0">
              <a:solidFill>
                <a:schemeClr val="tx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4"/>
          <p:cNvSpPr>
            <a:spLocks noGrp="1"/>
          </p:cNvSpPr>
          <p:nvPr>
            <p:ph type="sldNum" sz="quarter" idx="11"/>
          </p:nvPr>
        </p:nvSpPr>
        <p:spPr>
          <a:noFill/>
          <a:ln w="9525">
            <a:noFill/>
            <a:miter lim="800000"/>
            <a:headEnd/>
            <a:tailEnd/>
          </a:ln>
        </p:spPr>
        <p:txBody>
          <a:bodyPr vert="horz" wrap="square" lIns="91440" tIns="45720" rIns="91440" bIns="45720" numCol="1" anchor="ctr" anchorCtr="0" compatLnSpc="1">
            <a:prstTxWarp prst="textNoShape">
              <a:avLst/>
            </a:prstTxWarp>
          </a:bodyPr>
          <a:lstStyle/>
          <a:p>
            <a:pPr>
              <a:defRPr/>
            </a:pPr>
            <a:fld id="{17EA9CE2-364F-4703-B80C-F36902DE0C09}" type="slidenum">
              <a:rPr lang="zh-CN" altLang="zh-CN">
                <a:solidFill>
                  <a:schemeClr val="tx1"/>
                </a:solidFill>
              </a:rPr>
              <a:pPr>
                <a:defRPr/>
              </a:pPr>
              <a:t>18</a:t>
            </a:fld>
            <a:endParaRPr lang="zh-CN" altLang="zh-CN">
              <a:solidFill>
                <a:schemeClr val="tx1"/>
              </a:solidFill>
            </a:endParaRPr>
          </a:p>
        </p:txBody>
      </p:sp>
      <p:sp>
        <p:nvSpPr>
          <p:cNvPr id="21508" name="Rectangle 2"/>
          <p:cNvSpPr>
            <a:spLocks noGrp="1" noChangeArrowheads="1"/>
          </p:cNvSpPr>
          <p:nvPr>
            <p:ph type="title" idx="4294967295"/>
          </p:nvPr>
        </p:nvSpPr>
        <p:spPr>
          <a:xfrm>
            <a:off x="539750" y="333375"/>
            <a:ext cx="8135938" cy="738188"/>
          </a:xfrm>
        </p:spPr>
        <p:txBody>
          <a:bodyPr/>
          <a:lstStyle/>
          <a:p>
            <a:pPr eaLnBrk="1" hangingPunct="1"/>
            <a:r>
              <a:rPr lang="zh-CN" altLang="en-US" sz="4000" b="1" smtClean="0">
                <a:latin typeface="华文新魏" pitchFamily="2" charset="-122"/>
                <a:ea typeface="华文新魏" pitchFamily="2" charset="-122"/>
                <a:sym typeface="华文新魏" pitchFamily="2" charset="-122"/>
              </a:rPr>
              <a:t>器械的消毒灭菌 </a:t>
            </a:r>
            <a:endParaRPr lang="en-US" altLang="zh-CN" sz="4000" b="1" smtClean="0">
              <a:latin typeface="华文新魏" pitchFamily="2" charset="-122"/>
              <a:ea typeface="华文新魏" pitchFamily="2" charset="-122"/>
              <a:sym typeface="华文新魏" pitchFamily="2" charset="-122"/>
            </a:endParaRPr>
          </a:p>
        </p:txBody>
      </p:sp>
      <p:sp>
        <p:nvSpPr>
          <p:cNvPr id="21509" name="Rectangle 3"/>
          <p:cNvSpPr>
            <a:spLocks noGrp="1" noChangeArrowheads="1"/>
          </p:cNvSpPr>
          <p:nvPr>
            <p:ph type="body" idx="4294967295"/>
          </p:nvPr>
        </p:nvSpPr>
        <p:spPr>
          <a:xfrm>
            <a:off x="179388" y="1196975"/>
            <a:ext cx="8820150" cy="5257800"/>
          </a:xfrm>
        </p:spPr>
        <p:txBody>
          <a:bodyPr/>
          <a:lstStyle/>
          <a:p>
            <a:pPr>
              <a:lnSpc>
                <a:spcPct val="130000"/>
              </a:lnSpc>
              <a:buFont typeface="Arial" charset="0"/>
              <a:buNone/>
            </a:pPr>
            <a:r>
              <a:rPr lang="zh-CN" altLang="en-US" sz="2800" b="1" smtClean="0">
                <a:latin typeface="华文楷体" pitchFamily="2" charset="-122"/>
                <a:ea typeface="华文楷体" pitchFamily="2" charset="-122"/>
                <a:sym typeface="华文楷体" pitchFamily="2" charset="-122"/>
              </a:rPr>
              <a:t>在完成侵入性操作后，医务人员应：</a:t>
            </a:r>
          </a:p>
          <a:p>
            <a:pPr>
              <a:lnSpc>
                <a:spcPct val="130000"/>
              </a:lnSpc>
            </a:pPr>
            <a:r>
              <a:rPr lang="zh-CN" altLang="en-US" sz="2800" b="1" smtClean="0">
                <a:latin typeface="华文楷体" pitchFamily="2" charset="-122"/>
                <a:ea typeface="华文楷体" pitchFamily="2" charset="-122"/>
                <a:sym typeface="华文楷体" pitchFamily="2" charset="-122"/>
              </a:rPr>
              <a:t>将一次性锐器放入锐器盒内</a:t>
            </a:r>
          </a:p>
          <a:p>
            <a:pPr>
              <a:lnSpc>
                <a:spcPct val="130000"/>
              </a:lnSpc>
            </a:pPr>
            <a:r>
              <a:rPr lang="zh-CN" altLang="en-US" sz="2800" b="1" smtClean="0">
                <a:latin typeface="华文楷体" pitchFamily="2" charset="-122"/>
                <a:ea typeface="华文楷体" pitchFamily="2" charset="-122"/>
                <a:sym typeface="华文楷体" pitchFamily="2" charset="-122"/>
              </a:rPr>
              <a:t>将其他污染的一次性物品（如纱布、棉签）放入医用垃圾袋或塑料容器内</a:t>
            </a:r>
          </a:p>
          <a:p>
            <a:pPr>
              <a:lnSpc>
                <a:spcPct val="130000"/>
              </a:lnSpc>
            </a:pPr>
            <a:r>
              <a:rPr lang="zh-CN" altLang="en-US" sz="2800" b="1" smtClean="0">
                <a:latin typeface="华文楷体" pitchFamily="2" charset="-122"/>
                <a:ea typeface="华文楷体" pitchFamily="2" charset="-122"/>
                <a:sym typeface="华文楷体" pitchFamily="2" charset="-122"/>
              </a:rPr>
              <a:t>所有仪器和可重复使用的物品要去污、冲洗</a:t>
            </a:r>
          </a:p>
          <a:p>
            <a:pPr>
              <a:lnSpc>
                <a:spcPct val="130000"/>
              </a:lnSpc>
            </a:pPr>
            <a:r>
              <a:rPr lang="zh-CN" altLang="en-US" sz="2800" b="1" smtClean="0">
                <a:latin typeface="华文楷体" pitchFamily="2" charset="-122"/>
                <a:ea typeface="华文楷体" pitchFamily="2" charset="-122"/>
                <a:sym typeface="华文楷体" pitchFamily="2" charset="-122"/>
              </a:rPr>
              <a:t>用肥皂和水清洁仪器和可重复使用物品，冲洗、干燥</a:t>
            </a:r>
          </a:p>
          <a:p>
            <a:pPr>
              <a:lnSpc>
                <a:spcPct val="130000"/>
              </a:lnSpc>
            </a:pPr>
            <a:r>
              <a:rPr lang="zh-CN" altLang="en-US" sz="2800" b="1" smtClean="0">
                <a:latin typeface="华文楷体" pitchFamily="2" charset="-122"/>
                <a:ea typeface="华文楷体" pitchFamily="2" charset="-122"/>
                <a:sym typeface="华文楷体" pitchFamily="2" charset="-122"/>
              </a:rPr>
              <a:t>接触血管或皮下组织的外科仪器和用品要灭菌</a:t>
            </a:r>
          </a:p>
          <a:p>
            <a:pPr>
              <a:lnSpc>
                <a:spcPct val="130000"/>
              </a:lnSpc>
            </a:pPr>
            <a:r>
              <a:rPr lang="zh-CN" altLang="en-US" sz="2800" b="1" smtClean="0">
                <a:latin typeface="华文楷体" pitchFamily="2" charset="-122"/>
                <a:ea typeface="华文楷体" pitchFamily="2" charset="-122"/>
                <a:sym typeface="华文楷体" pitchFamily="2" charset="-122"/>
              </a:rPr>
              <a:t>或：不能灭菌处理的任何物品都要进行消毒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4"/>
          <p:cNvSpPr>
            <a:spLocks noGrp="1"/>
          </p:cNvSpPr>
          <p:nvPr>
            <p:ph type="sldNum" sz="quarter" idx="11"/>
          </p:nvPr>
        </p:nvSpPr>
        <p:spPr>
          <a:noFill/>
          <a:ln w="9525">
            <a:noFill/>
            <a:miter lim="800000"/>
            <a:headEnd/>
            <a:tailEnd/>
          </a:ln>
        </p:spPr>
        <p:txBody>
          <a:bodyPr vert="horz" wrap="square" lIns="91440" tIns="45720" rIns="91440" bIns="45720" numCol="1" anchor="ctr" anchorCtr="0" compatLnSpc="1">
            <a:prstTxWarp prst="textNoShape">
              <a:avLst/>
            </a:prstTxWarp>
          </a:bodyPr>
          <a:lstStyle/>
          <a:p>
            <a:pPr>
              <a:defRPr/>
            </a:pPr>
            <a:fld id="{7C9E34F0-6F59-4F95-84DC-FD66965FE806}" type="slidenum">
              <a:rPr lang="zh-CN" altLang="zh-CN">
                <a:solidFill>
                  <a:schemeClr val="tx1"/>
                </a:solidFill>
              </a:rPr>
              <a:pPr>
                <a:defRPr/>
              </a:pPr>
              <a:t>19</a:t>
            </a:fld>
            <a:endParaRPr lang="zh-CN" altLang="zh-CN">
              <a:solidFill>
                <a:schemeClr val="tx1"/>
              </a:solidFill>
            </a:endParaRPr>
          </a:p>
        </p:txBody>
      </p:sp>
      <p:sp>
        <p:nvSpPr>
          <p:cNvPr id="22532" name="Title 1"/>
          <p:cNvSpPr>
            <a:spLocks noGrp="1" noChangeArrowheads="1"/>
          </p:cNvSpPr>
          <p:nvPr>
            <p:ph type="title" idx="4294967295"/>
          </p:nvPr>
        </p:nvSpPr>
        <p:spPr>
          <a:xfrm>
            <a:off x="428625" y="214313"/>
            <a:ext cx="8229600" cy="928687"/>
          </a:xfrm>
        </p:spPr>
        <p:txBody>
          <a:bodyPr/>
          <a:lstStyle/>
          <a:p>
            <a:r>
              <a:rPr lang="zh-CN" altLang="en-US" b="1" dirty="0" smtClean="0">
                <a:latin typeface="华文新魏" pitchFamily="2" charset="-122"/>
                <a:ea typeface="华文新魏" pitchFamily="2" charset="-122"/>
                <a:sym typeface="华文新魏" pitchFamily="2" charset="-122"/>
              </a:rPr>
              <a:t>五、医疗废弃物处理</a:t>
            </a:r>
          </a:p>
        </p:txBody>
      </p:sp>
      <p:sp>
        <p:nvSpPr>
          <p:cNvPr id="22533" name="Content Placeholder 2"/>
          <p:cNvSpPr>
            <a:spLocks noGrp="1" noChangeArrowheads="1"/>
          </p:cNvSpPr>
          <p:nvPr>
            <p:ph idx="4294967295"/>
          </p:nvPr>
        </p:nvSpPr>
        <p:spPr>
          <a:xfrm>
            <a:off x="250825" y="1268413"/>
            <a:ext cx="8572500" cy="4757737"/>
          </a:xfrm>
        </p:spPr>
        <p:txBody>
          <a:bodyPr/>
          <a:lstStyle/>
          <a:p>
            <a:r>
              <a:rPr lang="zh-CN" altLang="en-US" sz="2800" b="1" smtClean="0">
                <a:latin typeface="华文楷体" pitchFamily="2" charset="-122"/>
                <a:ea typeface="华文楷体" pitchFamily="2" charset="-122"/>
                <a:sym typeface="华文楷体" pitchFamily="2" charset="-122"/>
              </a:rPr>
              <a:t>将医疗废弃物分为：</a:t>
            </a:r>
          </a:p>
          <a:p>
            <a:pPr lvl="1"/>
            <a:r>
              <a:rPr lang="zh-CN" altLang="en-US" sz="2400" b="1" smtClean="0">
                <a:latin typeface="华文楷体" pitchFamily="2" charset="-122"/>
                <a:ea typeface="华文楷体" pitchFamily="2" charset="-122"/>
                <a:sym typeface="华文楷体" pitchFamily="2" charset="-122"/>
              </a:rPr>
              <a:t>一般性废弃物</a:t>
            </a:r>
          </a:p>
          <a:p>
            <a:pPr lvl="1"/>
            <a:r>
              <a:rPr lang="zh-CN" altLang="en-US" sz="2400" b="1" smtClean="0">
                <a:latin typeface="华文楷体" pitchFamily="2" charset="-122"/>
                <a:ea typeface="华文楷体" pitchFamily="2" charset="-122"/>
                <a:sym typeface="华文楷体" pitchFamily="2" charset="-122"/>
              </a:rPr>
              <a:t>危险性废弃物：非锐器感染性物品</a:t>
            </a:r>
          </a:p>
          <a:p>
            <a:pPr lvl="1"/>
            <a:r>
              <a:rPr lang="zh-CN" altLang="en-US" sz="2400" b="1" smtClean="0">
                <a:latin typeface="华文楷体" pitchFamily="2" charset="-122"/>
                <a:ea typeface="华文楷体" pitchFamily="2" charset="-122"/>
                <a:sym typeface="华文楷体" pitchFamily="2" charset="-122"/>
              </a:rPr>
              <a:t>高度危险废弃物：锐器及高度感染性物品</a:t>
            </a:r>
          </a:p>
          <a:p>
            <a:r>
              <a:rPr lang="zh-CN" altLang="en-US" sz="2800" b="1" smtClean="0">
                <a:latin typeface="华文楷体" pitchFamily="2" charset="-122"/>
                <a:ea typeface="华文楷体" pitchFamily="2" charset="-122"/>
                <a:sym typeface="华文楷体" pitchFamily="2" charset="-122"/>
              </a:rPr>
              <a:t>保证医院清洁工接受过培训，并穿着防护围裙、戴防护手套</a:t>
            </a:r>
          </a:p>
          <a:p>
            <a:r>
              <a:rPr lang="zh-CN" altLang="en-US" sz="2800" b="1" smtClean="0">
                <a:latin typeface="华文楷体" pitchFamily="2" charset="-122"/>
                <a:ea typeface="华文楷体" pitchFamily="2" charset="-122"/>
                <a:sym typeface="华文楷体" pitchFamily="2" charset="-122"/>
              </a:rPr>
              <a:t>将废弃物安全地收集到无泄漏的袋子或可密封的锐器盒中，每天更换</a:t>
            </a:r>
          </a:p>
          <a:p>
            <a:r>
              <a:rPr lang="zh-CN" altLang="en-US" sz="2800" b="1" smtClean="0">
                <a:latin typeface="华文楷体" pitchFamily="2" charset="-122"/>
                <a:ea typeface="华文楷体" pitchFamily="2" charset="-122"/>
                <a:sym typeface="华文楷体" pitchFamily="2" charset="-122"/>
              </a:rPr>
              <a:t>使用焚毁或深埋方法安全地处理医用废弃物</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7" name="Rectangle 2"/>
          <p:cNvSpPr>
            <a:spLocks noGrp="1" noChangeArrowheads="1"/>
          </p:cNvSpPr>
          <p:nvPr>
            <p:ph type="title" idx="4294967295"/>
          </p:nvPr>
        </p:nvSpPr>
        <p:spPr>
          <a:xfrm>
            <a:off x="428625" y="214313"/>
            <a:ext cx="8229600" cy="868362"/>
          </a:xfrm>
        </p:spPr>
        <p:txBody>
          <a:bodyPr/>
          <a:lstStyle/>
          <a:p>
            <a:pPr eaLnBrk="1" hangingPunct="1"/>
            <a:r>
              <a:rPr lang="zh-CN" altLang="en-US" b="1" smtClean="0">
                <a:solidFill>
                  <a:schemeClr val="hlink"/>
                </a:solidFill>
                <a:latin typeface="华文新魏" pitchFamily="2" charset="-122"/>
                <a:ea typeface="华文新魏" pitchFamily="2" charset="-122"/>
                <a:sym typeface="华文新魏" pitchFamily="2" charset="-122"/>
              </a:rPr>
              <a:t>目 的</a:t>
            </a:r>
            <a:endParaRPr lang="en-US" altLang="zh-CN" b="1" smtClean="0">
              <a:solidFill>
                <a:schemeClr val="hlink"/>
              </a:solidFill>
              <a:latin typeface="华文新魏" pitchFamily="2" charset="-122"/>
              <a:ea typeface="华文新魏" pitchFamily="2" charset="-122"/>
              <a:sym typeface="华文新魏" pitchFamily="2" charset="-122"/>
            </a:endParaRPr>
          </a:p>
        </p:txBody>
      </p:sp>
      <p:sp>
        <p:nvSpPr>
          <p:cNvPr id="6148" name="Rectangle 3"/>
          <p:cNvSpPr>
            <a:spLocks noGrp="1" noChangeArrowheads="1"/>
          </p:cNvSpPr>
          <p:nvPr>
            <p:ph type="body" idx="4294967295"/>
          </p:nvPr>
        </p:nvSpPr>
        <p:spPr>
          <a:xfrm>
            <a:off x="428625" y="1214438"/>
            <a:ext cx="7891463" cy="4929187"/>
          </a:xfrm>
        </p:spPr>
        <p:txBody>
          <a:bodyPr/>
          <a:lstStyle/>
          <a:p>
            <a:pPr marL="444500" indent="-444500">
              <a:lnSpc>
                <a:spcPct val="125000"/>
              </a:lnSpc>
              <a:buFont typeface="Arial" charset="0"/>
              <a:buNone/>
            </a:pPr>
            <a:r>
              <a:rPr lang="zh-CN" altLang="en-US" sz="2400" b="1" smtClean="0">
                <a:latin typeface="宋体" pitchFamily="2" charset="-122"/>
                <a:ea typeface="宋体" pitchFamily="2" charset="-122"/>
                <a:sym typeface="华文楷体" pitchFamily="2" charset="-122"/>
              </a:rPr>
              <a:t>本章将：</a:t>
            </a:r>
          </a:p>
          <a:p>
            <a:pPr marL="444500" indent="-444500">
              <a:lnSpc>
                <a:spcPct val="125000"/>
              </a:lnSpc>
              <a:buFont typeface="Arial" charset="0"/>
              <a:buAutoNum type="arabicPeriod"/>
            </a:pPr>
            <a:r>
              <a:rPr lang="zh-CN" altLang="en-US" sz="2400" b="1" smtClean="0">
                <a:latin typeface="宋体" pitchFamily="2" charset="-122"/>
                <a:ea typeface="宋体" pitchFamily="2" charset="-122"/>
                <a:sym typeface="华文楷体" pitchFamily="2" charset="-122"/>
              </a:rPr>
              <a:t>解释在医疗工作中安全医疗行为的重要性</a:t>
            </a:r>
          </a:p>
          <a:p>
            <a:pPr marL="444500" indent="-444500">
              <a:lnSpc>
                <a:spcPct val="125000"/>
              </a:lnSpc>
              <a:buFont typeface="Arial" charset="0"/>
              <a:buAutoNum type="arabicPeriod"/>
            </a:pPr>
            <a:r>
              <a:rPr lang="zh-CN" altLang="en-US" sz="2400" b="1" smtClean="0">
                <a:latin typeface="宋体" pitchFamily="2" charset="-122"/>
                <a:ea typeface="宋体" pitchFamily="2" charset="-122"/>
                <a:sym typeface="华文楷体" pitchFamily="2" charset="-122"/>
              </a:rPr>
              <a:t>明确安全医疗行为的内容</a:t>
            </a:r>
          </a:p>
          <a:p>
            <a:pPr marL="444500" indent="-444500">
              <a:lnSpc>
                <a:spcPct val="125000"/>
              </a:lnSpc>
              <a:buFont typeface="Arial" charset="0"/>
              <a:buAutoNum type="arabicPeriod"/>
            </a:pPr>
            <a:r>
              <a:rPr lang="zh-CN" altLang="en-US" sz="2400" b="1" smtClean="0">
                <a:latin typeface="宋体" pitchFamily="2" charset="-122"/>
                <a:ea typeface="宋体" pitchFamily="2" charset="-122"/>
                <a:sym typeface="华文楷体" pitchFamily="2" charset="-122"/>
              </a:rPr>
              <a:t>讨论艾滋病、梅毒和乙肝职业暴露的管理：</a:t>
            </a:r>
          </a:p>
          <a:p>
            <a:pPr marL="444500" indent="-444500">
              <a:lnSpc>
                <a:spcPct val="125000"/>
              </a:lnSpc>
              <a:buFont typeface="Arial" charset="0"/>
              <a:buNone/>
            </a:pPr>
            <a:r>
              <a:rPr lang="zh-CN" altLang="en-US" sz="2400" b="1" smtClean="0">
                <a:latin typeface="宋体" pitchFamily="2" charset="-122"/>
                <a:ea typeface="宋体" pitchFamily="2" charset="-122"/>
                <a:sym typeface="华文楷体" pitchFamily="2" charset="-122"/>
              </a:rPr>
              <a:t>     a.定义暴露后预防</a:t>
            </a:r>
          </a:p>
          <a:p>
            <a:pPr marL="444500" indent="-444500">
              <a:lnSpc>
                <a:spcPct val="125000"/>
              </a:lnSpc>
              <a:buFont typeface="Arial" charset="0"/>
              <a:buNone/>
            </a:pPr>
            <a:r>
              <a:rPr lang="zh-CN" altLang="en-US" sz="2400" b="1" smtClean="0">
                <a:latin typeface="宋体" pitchFamily="2" charset="-122"/>
                <a:ea typeface="宋体" pitchFamily="2" charset="-122"/>
                <a:sym typeface="华文楷体" pitchFamily="2" charset="-122"/>
              </a:rPr>
              <a:t>     b.识别不同类型的艾滋病和乙肝职业暴露</a:t>
            </a:r>
          </a:p>
          <a:p>
            <a:pPr marL="444500" indent="-444500">
              <a:lnSpc>
                <a:spcPct val="125000"/>
              </a:lnSpc>
              <a:buFont typeface="Arial" charset="0"/>
              <a:buNone/>
            </a:pPr>
            <a:r>
              <a:rPr lang="zh-CN" altLang="en-US" sz="2400" b="1" smtClean="0">
                <a:latin typeface="宋体" pitchFamily="2" charset="-122"/>
                <a:ea typeface="宋体" pitchFamily="2" charset="-122"/>
                <a:sym typeface="华文楷体" pitchFamily="2" charset="-122"/>
              </a:rPr>
              <a:t>     c.列出职业暴露评估和管理步骤</a:t>
            </a:r>
            <a:endParaRPr lang="en-US" altLang="zh-CN" sz="2400" b="1" smtClean="0">
              <a:latin typeface="宋体" pitchFamily="2" charset="-122"/>
              <a:ea typeface="宋体" pitchFamily="2" charset="-122"/>
              <a:sym typeface="华文楷体" pitchFamily="2" charset="-122"/>
            </a:endParaRPr>
          </a:p>
          <a:p>
            <a:pPr marL="444500" indent="-444500">
              <a:lnSpc>
                <a:spcPct val="125000"/>
              </a:lnSpc>
              <a:buFont typeface="Arial" charset="0"/>
              <a:buNone/>
            </a:pPr>
            <a:r>
              <a:rPr lang="zh-CN" altLang="en-US" sz="2400" b="1" smtClean="0">
                <a:latin typeface="宋体" pitchFamily="2" charset="-122"/>
                <a:ea typeface="宋体" pitchFamily="2" charset="-122"/>
                <a:sym typeface="华文楷体" pitchFamily="2" charset="-122"/>
              </a:rPr>
              <a:t>     d.描述管理过程中的每一个步骤</a:t>
            </a:r>
          </a:p>
        </p:txBody>
      </p:sp>
      <p:sp>
        <p:nvSpPr>
          <p:cNvPr id="6" name="灯片编号占位符 5"/>
          <p:cNvSpPr>
            <a:spLocks noGrp="1"/>
          </p:cNvSpPr>
          <p:nvPr>
            <p:ph type="sldNum" sz="quarter" idx="11"/>
          </p:nvPr>
        </p:nvSpPr>
        <p:spPr/>
        <p:txBody>
          <a:bodyPr/>
          <a:lstStyle/>
          <a:p>
            <a:pPr>
              <a:defRPr/>
            </a:pPr>
            <a:fld id="{5DF45A0B-747A-42DB-8609-58EB64FC48F9}" type="slidenum">
              <a:rPr lang="zh-CN" altLang="zh-CN">
                <a:solidFill>
                  <a:schemeClr val="tx1"/>
                </a:solidFill>
              </a:rPr>
              <a:pPr>
                <a:defRPr/>
              </a:pPr>
              <a:t>2</a:t>
            </a:fld>
            <a:endParaRPr lang="zh-CN" altLang="zh-CN" sz="1800" dirty="0">
              <a:solidFill>
                <a:schemeClr val="tx1"/>
              </a:solidFill>
              <a:latin typeface="Arial" pitchFamily="34" charset="0"/>
              <a:ea typeface="宋体" pitchFamily="2" charset="-122"/>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Title 7"/>
          <p:cNvSpPr>
            <a:spLocks noGrp="1" noChangeArrowheads="1"/>
          </p:cNvSpPr>
          <p:nvPr>
            <p:ph type="title" idx="4294967295"/>
          </p:nvPr>
        </p:nvSpPr>
        <p:spPr>
          <a:xfrm>
            <a:off x="250825" y="188913"/>
            <a:ext cx="8501063" cy="1143000"/>
          </a:xfrm>
        </p:spPr>
        <p:txBody>
          <a:bodyPr/>
          <a:lstStyle/>
          <a:p>
            <a:r>
              <a:rPr lang="zh-CN" altLang="en-US" sz="4000" b="1" smtClean="0">
                <a:latin typeface="华文新魏" pitchFamily="2" charset="-122"/>
                <a:ea typeface="华文新魏" pitchFamily="2" charset="-122"/>
                <a:sym typeface="华文新魏" pitchFamily="2" charset="-122"/>
              </a:rPr>
              <a:t>废弃物分类及对应容器 </a:t>
            </a:r>
          </a:p>
        </p:txBody>
      </p:sp>
      <p:graphicFrame>
        <p:nvGraphicFramePr>
          <p:cNvPr id="28675" name="Group 49"/>
          <p:cNvGraphicFramePr>
            <a:graphicFrameLocks noGrp="1"/>
          </p:cNvGraphicFramePr>
          <p:nvPr/>
        </p:nvGraphicFramePr>
        <p:xfrm>
          <a:off x="179388" y="1341438"/>
          <a:ext cx="8715375" cy="4619626"/>
        </p:xfrm>
        <a:graphic>
          <a:graphicData uri="http://schemas.openxmlformats.org/drawingml/2006/table">
            <a:tbl>
              <a:tblPr/>
              <a:tblGrid>
                <a:gridCol w="1285875"/>
                <a:gridCol w="2243137"/>
                <a:gridCol w="1150938"/>
                <a:gridCol w="2178050"/>
                <a:gridCol w="1857375"/>
              </a:tblGrid>
              <a:tr h="608013">
                <a:tc gridSpan="2">
                  <a:txBody>
                    <a:bodyPr/>
                    <a:lstStyle/>
                    <a:p>
                      <a:pPr marL="0" marR="0" lvl="0" indent="0" algn="ctr" defTabSz="0" rtl="0" eaLnBrk="1" fontAlgn="base" latinLnBrk="0" hangingPunct="1">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chemeClr val="bg2"/>
                          </a:solidFill>
                          <a:effectLst/>
                          <a:latin typeface="华文楷体" pitchFamily="2" charset="-122"/>
                          <a:ea typeface="华文楷体" pitchFamily="2" charset="-122"/>
                          <a:sym typeface="华文楷体" pitchFamily="2" charset="-122"/>
                        </a:rPr>
                        <a:t>废弃物</a:t>
                      </a:r>
                      <a:r>
                        <a:rPr kumimoji="0" lang="zh-CN" altLang="en-US" sz="2800" b="0" i="0" u="none" strike="noStrike" cap="none" normalizeH="0" baseline="0" smtClean="0">
                          <a:ln>
                            <a:noFill/>
                          </a:ln>
                          <a:solidFill>
                            <a:schemeClr val="bg2"/>
                          </a:solidFill>
                          <a:effectLst/>
                          <a:latin typeface="华文楷体" pitchFamily="2" charset="-122"/>
                          <a:ea typeface="华文楷体" pitchFamily="2" charset="-122"/>
                          <a:sym typeface="华文楷体" pitchFamily="2" charset="-122"/>
                        </a:rPr>
                        <a:t> </a:t>
                      </a:r>
                    </a:p>
                  </a:txBody>
                  <a:tcPr marL="72000" marR="36000" marT="72000" marB="72000" horzOverflow="overflow">
                    <a:lnL w="28575" cap="flat" cmpd="sng" algn="ctr">
                      <a:solidFill>
                        <a:srgbClr val="002060"/>
                      </a:solidFill>
                      <a:prstDash val="solid"/>
                      <a:bevel/>
                      <a:headEnd type="none" w="med" len="med"/>
                      <a:tailEnd type="none" w="med" len="med"/>
                    </a:lnL>
                    <a:lnR w="28575" cap="flat" cmpd="sng" algn="ctr">
                      <a:solidFill>
                        <a:srgbClr val="002060"/>
                      </a:solidFill>
                      <a:prstDash val="solid"/>
                      <a:bevel/>
                      <a:headEnd type="none" w="med" len="med"/>
                      <a:tailEnd type="none" w="med" len="med"/>
                    </a:lnR>
                    <a:lnT w="28575" cap="flat" cmpd="sng" algn="ctr">
                      <a:solidFill>
                        <a:srgbClr val="002060"/>
                      </a:solidFill>
                      <a:prstDash val="solid"/>
                      <a:bevel/>
                      <a:headEnd type="none" w="med" len="med"/>
                      <a:tailEnd type="none" w="med" len="med"/>
                    </a:lnT>
                    <a:lnB w="38100" cap="flat" cmpd="sng" algn="ctr">
                      <a:solidFill>
                        <a:schemeClr val="bg1"/>
                      </a:solidFill>
                      <a:prstDash val="solid"/>
                      <a:bevel/>
                      <a:headEnd type="none" w="med" len="med"/>
                      <a:tailEnd type="none" w="med" len="med"/>
                    </a:lnB>
                    <a:lnTlToBr>
                      <a:noFill/>
                    </a:lnTlToBr>
                    <a:lnBlToTr>
                      <a:noFill/>
                    </a:lnBlToTr>
                    <a:solidFill>
                      <a:schemeClr val="accent1"/>
                    </a:solidFill>
                  </a:tcPr>
                </a:tc>
                <a:tc hMerge="1">
                  <a:txBody>
                    <a:bodyPr/>
                    <a:lstStyle/>
                    <a:p>
                      <a:endParaRPr lang="zh-CN" altLang="en-US"/>
                    </a:p>
                  </a:txBody>
                  <a:tcPr/>
                </a:tc>
                <a:tc gridSpan="3">
                  <a:txBody>
                    <a:bodyPr/>
                    <a:lstStyle/>
                    <a:p>
                      <a:pPr marL="0" marR="0" lvl="0" indent="0" algn="ctr" defTabSz="0" rtl="0" eaLnBrk="1" fontAlgn="base" latinLnBrk="0" hangingPunct="1">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chemeClr val="bg2"/>
                          </a:solidFill>
                          <a:effectLst/>
                          <a:latin typeface="华文楷体" pitchFamily="2" charset="-122"/>
                          <a:ea typeface="华文楷体" pitchFamily="2" charset="-122"/>
                          <a:sym typeface="华文楷体" pitchFamily="2" charset="-122"/>
                        </a:rPr>
                        <a:t>容器</a:t>
                      </a:r>
                      <a:r>
                        <a:rPr kumimoji="0" lang="zh-CN" altLang="en-US" sz="2800" b="0" i="0" u="none" strike="noStrike" cap="none" normalizeH="0" baseline="0" smtClean="0">
                          <a:ln>
                            <a:noFill/>
                          </a:ln>
                          <a:solidFill>
                            <a:schemeClr val="bg2"/>
                          </a:solidFill>
                          <a:effectLst/>
                          <a:latin typeface="华文楷体" pitchFamily="2" charset="-122"/>
                          <a:ea typeface="华文楷体" pitchFamily="2" charset="-122"/>
                          <a:sym typeface="华文楷体" pitchFamily="2" charset="-122"/>
                        </a:rPr>
                        <a:t> </a:t>
                      </a:r>
                    </a:p>
                  </a:txBody>
                  <a:tcPr marL="72000" marR="36000" marT="72000" marB="72000" horzOverflow="overflow">
                    <a:lnL w="28575" cap="flat" cmpd="sng" algn="ctr">
                      <a:solidFill>
                        <a:srgbClr val="002060"/>
                      </a:solidFill>
                      <a:prstDash val="solid"/>
                      <a:bevel/>
                      <a:headEnd type="none" w="med" len="med"/>
                      <a:tailEnd type="none" w="med" len="med"/>
                    </a:lnL>
                    <a:lnR w="28575" cap="flat" cmpd="sng" algn="ctr">
                      <a:solidFill>
                        <a:srgbClr val="002060"/>
                      </a:solidFill>
                      <a:prstDash val="solid"/>
                      <a:bevel/>
                      <a:headEnd type="none" w="med" len="med"/>
                      <a:tailEnd type="none" w="med" len="med"/>
                    </a:lnR>
                    <a:lnT w="28575" cap="flat" cmpd="sng" algn="ctr">
                      <a:solidFill>
                        <a:srgbClr val="002060"/>
                      </a:solidFill>
                      <a:prstDash val="solid"/>
                      <a:bevel/>
                      <a:headEnd type="none" w="med" len="med"/>
                      <a:tailEnd type="none" w="med" len="med"/>
                    </a:lnT>
                    <a:lnB w="38100" cap="flat" cmpd="sng" algn="ctr">
                      <a:solidFill>
                        <a:schemeClr val="bg1"/>
                      </a:solidFill>
                      <a:prstDash val="solid"/>
                      <a:bevel/>
                      <a:headEnd type="none" w="med" len="med"/>
                      <a:tailEnd type="none" w="med" len="med"/>
                    </a:lnB>
                    <a:lnTlToBr>
                      <a:noFill/>
                    </a:lnTlToBr>
                    <a:lnBlToTr>
                      <a:noFill/>
                    </a:lnBlToTr>
                    <a:solidFill>
                      <a:schemeClr val="accent1"/>
                    </a:solidFill>
                  </a:tcPr>
                </a:tc>
                <a:tc hMerge="1">
                  <a:txBody>
                    <a:bodyPr/>
                    <a:lstStyle/>
                    <a:p>
                      <a:endParaRPr lang="zh-CN" altLang="en-US"/>
                    </a:p>
                  </a:txBody>
                  <a:tcPr/>
                </a:tc>
                <a:tc hMerge="1">
                  <a:txBody>
                    <a:bodyPr/>
                    <a:lstStyle/>
                    <a:p>
                      <a:endParaRPr lang="zh-CN" altLang="en-US"/>
                    </a:p>
                  </a:txBody>
                  <a:tcPr/>
                </a:tc>
              </a:tr>
              <a:tr h="542925">
                <a:tc>
                  <a:txBody>
                    <a:bodyPr/>
                    <a:lstStyle/>
                    <a:p>
                      <a:pPr marL="0" marR="0" lvl="0" indent="0" algn="ctr" defTabSz="0" rtl="0" eaLnBrk="0" fontAlgn="base" latinLnBrk="0" hangingPunct="0">
                        <a:lnSpc>
                          <a:spcPct val="100000"/>
                        </a:lnSpc>
                        <a:spcBef>
                          <a:spcPct val="20000"/>
                        </a:spcBef>
                        <a:spcAft>
                          <a:spcPct val="0"/>
                        </a:spcAft>
                        <a:buClrTx/>
                        <a:buSzTx/>
                        <a:buFont typeface="Arial" pitchFamily="34" charset="0"/>
                        <a:buNone/>
                        <a:tabLst/>
                      </a:pPr>
                      <a:r>
                        <a:rPr kumimoji="0" lang="zh-CN" altLang="en-US" sz="1800" b="1" i="0" u="none" strike="noStrike" cap="none" normalizeH="0" baseline="0" smtClean="0">
                          <a:ln>
                            <a:noFill/>
                          </a:ln>
                          <a:solidFill>
                            <a:srgbClr val="000000"/>
                          </a:solidFill>
                          <a:effectLst/>
                          <a:latin typeface="华文楷体" pitchFamily="2" charset="-122"/>
                          <a:ea typeface="华文楷体" pitchFamily="2" charset="-122"/>
                          <a:sym typeface="Times New Roman" pitchFamily="18" charset="0"/>
                        </a:rPr>
                        <a:t>分类</a:t>
                      </a:r>
                      <a:endParaRPr kumimoji="0" lang="zh-CN" altLang="en-US" sz="2800" b="0" i="0" u="none" strike="noStrike" cap="none" normalizeH="0" baseline="0" smtClean="0">
                        <a:ln>
                          <a:noFill/>
                        </a:ln>
                        <a:solidFill>
                          <a:schemeClr val="tx1"/>
                        </a:solidFill>
                        <a:effectLst/>
                        <a:latin typeface="Calibri" pitchFamily="34" charset="0"/>
                        <a:ea typeface="MS PGothic" pitchFamily="34" charset="-128"/>
                        <a:sym typeface="Calibri" pitchFamily="34" charset="0"/>
                      </a:endParaRPr>
                    </a:p>
                  </a:txBody>
                  <a:tcPr marL="72000" marR="36000" marT="72000" marB="72000" horzOverflow="overflow">
                    <a:lnL w="28575" cap="flat" cmpd="sng" algn="ctr">
                      <a:solidFill>
                        <a:srgbClr val="002060"/>
                      </a:solidFill>
                      <a:prstDash val="solid"/>
                      <a:bevel/>
                      <a:headEnd type="none" w="med" len="med"/>
                      <a:tailEnd type="none" w="med" len="med"/>
                    </a:lnL>
                    <a:lnR w="12700" cap="flat" cmpd="sng" algn="ctr">
                      <a:solidFill>
                        <a:schemeClr val="bg1"/>
                      </a:solidFill>
                      <a:prstDash val="solid"/>
                      <a:bevel/>
                      <a:headEnd type="none" w="med" len="med"/>
                      <a:tailEnd type="none" w="med" len="med"/>
                    </a:lnR>
                    <a:lnT w="38100" cap="flat" cmpd="sng" algn="ctr">
                      <a:solidFill>
                        <a:schemeClr val="bg1"/>
                      </a:solidFill>
                      <a:prstDash val="solid"/>
                      <a:bevel/>
                      <a:headEnd type="none" w="med" len="med"/>
                      <a:tailEnd type="none" w="med" len="med"/>
                    </a:lnT>
                    <a:lnB w="28575" cap="flat" cmpd="sng" algn="ctr">
                      <a:solidFill>
                        <a:srgbClr val="002060"/>
                      </a:solidFill>
                      <a:prstDash val="solid"/>
                      <a:bevel/>
                      <a:headEnd type="none" w="med" len="med"/>
                      <a:tailEnd type="none" w="med" len="med"/>
                    </a:lnB>
                    <a:lnTlToBr>
                      <a:noFill/>
                    </a:lnTlToBr>
                    <a:lnBlToTr>
                      <a:noFill/>
                    </a:lnBlToTr>
                    <a:solidFill>
                      <a:srgbClr val="95B3D7"/>
                    </a:solidFill>
                  </a:tcPr>
                </a:tc>
                <a:tc>
                  <a:txBody>
                    <a:bodyPr/>
                    <a:lstStyle/>
                    <a:p>
                      <a:pPr marL="0" marR="0" lvl="0" indent="0" algn="ctr" defTabSz="0" rtl="0" eaLnBrk="0" fontAlgn="base" latinLnBrk="0" hangingPunct="0">
                        <a:lnSpc>
                          <a:spcPct val="100000"/>
                        </a:lnSpc>
                        <a:spcBef>
                          <a:spcPct val="20000"/>
                        </a:spcBef>
                        <a:spcAft>
                          <a:spcPct val="0"/>
                        </a:spcAft>
                        <a:buClrTx/>
                        <a:buSzTx/>
                        <a:buFont typeface="Arial" pitchFamily="34" charset="0"/>
                        <a:buNone/>
                        <a:tabLst/>
                      </a:pPr>
                      <a:r>
                        <a:rPr kumimoji="0" lang="zh-CN" altLang="en-US" sz="1800" b="1" i="0" u="none" strike="noStrike" cap="none" normalizeH="0" baseline="0" smtClean="0">
                          <a:ln>
                            <a:noFill/>
                          </a:ln>
                          <a:solidFill>
                            <a:srgbClr val="000000"/>
                          </a:solidFill>
                          <a:effectLst/>
                          <a:latin typeface="华文楷体" pitchFamily="2" charset="-122"/>
                          <a:ea typeface="华文楷体" pitchFamily="2" charset="-122"/>
                          <a:sym typeface="Times New Roman" pitchFamily="18" charset="0"/>
                        </a:rPr>
                        <a:t>描述</a:t>
                      </a:r>
                      <a:endParaRPr kumimoji="0" lang="zh-CN" altLang="en-US" sz="2800" b="0" i="0" u="none" strike="noStrike" cap="none" normalizeH="0" baseline="0" smtClean="0">
                        <a:ln>
                          <a:noFill/>
                        </a:ln>
                        <a:solidFill>
                          <a:schemeClr val="tx1"/>
                        </a:solidFill>
                        <a:effectLst/>
                        <a:latin typeface="Calibri" pitchFamily="34" charset="0"/>
                        <a:ea typeface="MS PGothic" pitchFamily="34" charset="-128"/>
                        <a:sym typeface="Calibri" pitchFamily="34" charset="0"/>
                      </a:endParaRPr>
                    </a:p>
                  </a:txBody>
                  <a:tcPr marL="72000" marR="36000" marT="72000" marB="72000" horzOverflow="overflow">
                    <a:lnL w="12700" cap="flat" cmpd="sng" algn="ctr">
                      <a:solidFill>
                        <a:schemeClr val="bg1"/>
                      </a:solidFill>
                      <a:prstDash val="solid"/>
                      <a:bevel/>
                      <a:headEnd type="none" w="med" len="med"/>
                      <a:tailEnd type="none" w="med" len="med"/>
                    </a:lnL>
                    <a:lnR w="28575" cap="flat" cmpd="sng" algn="ctr">
                      <a:solidFill>
                        <a:srgbClr val="002060"/>
                      </a:solidFill>
                      <a:prstDash val="solid"/>
                      <a:bevel/>
                      <a:headEnd type="none" w="med" len="med"/>
                      <a:tailEnd type="none" w="med" len="med"/>
                    </a:lnR>
                    <a:lnT w="38100" cap="flat" cmpd="sng" algn="ctr">
                      <a:solidFill>
                        <a:schemeClr val="bg1"/>
                      </a:solidFill>
                      <a:prstDash val="solid"/>
                      <a:bevel/>
                      <a:headEnd type="none" w="med" len="med"/>
                      <a:tailEnd type="none" w="med" len="med"/>
                    </a:lnT>
                    <a:lnB w="28575" cap="flat" cmpd="sng" algn="ctr">
                      <a:solidFill>
                        <a:srgbClr val="002060"/>
                      </a:solidFill>
                      <a:prstDash val="solid"/>
                      <a:bevel/>
                      <a:headEnd type="none" w="med" len="med"/>
                      <a:tailEnd type="none" w="med" len="med"/>
                    </a:lnB>
                    <a:lnTlToBr>
                      <a:noFill/>
                    </a:lnTlToBr>
                    <a:lnBlToTr>
                      <a:noFill/>
                    </a:lnBlToTr>
                    <a:solidFill>
                      <a:srgbClr val="95B3D7"/>
                    </a:solidFill>
                  </a:tcPr>
                </a:tc>
                <a:tc>
                  <a:txBody>
                    <a:bodyPr/>
                    <a:lstStyle/>
                    <a:p>
                      <a:pPr marL="0" marR="0" lvl="0" indent="0" algn="ctr" defTabSz="0" rtl="0" eaLnBrk="0" fontAlgn="base" latinLnBrk="0" hangingPunct="0">
                        <a:lnSpc>
                          <a:spcPct val="100000"/>
                        </a:lnSpc>
                        <a:spcBef>
                          <a:spcPct val="20000"/>
                        </a:spcBef>
                        <a:spcAft>
                          <a:spcPct val="0"/>
                        </a:spcAft>
                        <a:buClrTx/>
                        <a:buSzTx/>
                        <a:buFont typeface="Arial" pitchFamily="34" charset="0"/>
                        <a:buNone/>
                        <a:tabLst/>
                      </a:pPr>
                      <a:r>
                        <a:rPr kumimoji="0" lang="zh-CN" altLang="en-US" sz="1800" b="1" i="0" u="none" strike="noStrike" cap="none" normalizeH="0" baseline="0" smtClean="0">
                          <a:ln>
                            <a:noFill/>
                          </a:ln>
                          <a:solidFill>
                            <a:srgbClr val="000000"/>
                          </a:solidFill>
                          <a:effectLst/>
                          <a:latin typeface="华文楷体" pitchFamily="2" charset="-122"/>
                          <a:ea typeface="华文楷体" pitchFamily="2" charset="-122"/>
                          <a:sym typeface="Times New Roman" pitchFamily="18" charset="0"/>
                        </a:rPr>
                        <a:t>类型</a:t>
                      </a:r>
                      <a:endParaRPr kumimoji="0" lang="zh-CN" altLang="en-US" sz="2800" b="0" i="0" u="none" strike="noStrike" cap="none" normalizeH="0" baseline="0" smtClean="0">
                        <a:ln>
                          <a:noFill/>
                        </a:ln>
                        <a:solidFill>
                          <a:schemeClr val="tx1"/>
                        </a:solidFill>
                        <a:effectLst/>
                        <a:latin typeface="Calibri" pitchFamily="34" charset="0"/>
                        <a:ea typeface="MS PGothic" pitchFamily="34" charset="-128"/>
                        <a:sym typeface="Calibri" pitchFamily="34" charset="0"/>
                      </a:endParaRPr>
                    </a:p>
                  </a:txBody>
                  <a:tcPr marL="72000" marR="36000" marT="72000" marB="72000" horzOverflow="overflow">
                    <a:lnL w="28575" cap="flat" cmpd="sng" algn="ctr">
                      <a:solidFill>
                        <a:srgbClr val="002060"/>
                      </a:solidFill>
                      <a:prstDash val="solid"/>
                      <a:bevel/>
                      <a:headEnd type="none" w="med" len="med"/>
                      <a:tailEnd type="none" w="med" len="med"/>
                    </a:lnL>
                    <a:lnR w="12700" cap="flat" cmpd="sng" algn="ctr">
                      <a:solidFill>
                        <a:schemeClr val="bg1"/>
                      </a:solidFill>
                      <a:prstDash val="solid"/>
                      <a:bevel/>
                      <a:headEnd type="none" w="med" len="med"/>
                      <a:tailEnd type="none" w="med" len="med"/>
                    </a:lnR>
                    <a:lnT w="38100" cap="flat" cmpd="sng" algn="ctr">
                      <a:solidFill>
                        <a:schemeClr val="bg1"/>
                      </a:solidFill>
                      <a:prstDash val="solid"/>
                      <a:bevel/>
                      <a:headEnd type="none" w="med" len="med"/>
                      <a:tailEnd type="none" w="med" len="med"/>
                    </a:lnT>
                    <a:lnB w="28575" cap="flat" cmpd="sng" algn="ctr">
                      <a:solidFill>
                        <a:srgbClr val="002060"/>
                      </a:solidFill>
                      <a:prstDash val="solid"/>
                      <a:bevel/>
                      <a:headEnd type="none" w="med" len="med"/>
                      <a:tailEnd type="none" w="med" len="med"/>
                    </a:lnB>
                    <a:lnTlToBr>
                      <a:noFill/>
                    </a:lnTlToBr>
                    <a:lnBlToTr>
                      <a:noFill/>
                    </a:lnBlToTr>
                    <a:solidFill>
                      <a:srgbClr val="95B3D7"/>
                    </a:solidFill>
                  </a:tcPr>
                </a:tc>
                <a:tc>
                  <a:txBody>
                    <a:bodyPr/>
                    <a:lstStyle/>
                    <a:p>
                      <a:pPr marL="0" marR="0" lvl="0" indent="0" algn="ctr" defTabSz="0" rtl="0" eaLnBrk="0" fontAlgn="base" latinLnBrk="0" hangingPunct="0">
                        <a:lnSpc>
                          <a:spcPct val="100000"/>
                        </a:lnSpc>
                        <a:spcBef>
                          <a:spcPct val="20000"/>
                        </a:spcBef>
                        <a:spcAft>
                          <a:spcPct val="0"/>
                        </a:spcAft>
                        <a:buClrTx/>
                        <a:buSzTx/>
                        <a:buFont typeface="Arial" pitchFamily="34" charset="0"/>
                        <a:buNone/>
                        <a:tabLst/>
                      </a:pPr>
                      <a:r>
                        <a:rPr kumimoji="0" lang="zh-CN" altLang="en-US" sz="1800" b="1" i="0" u="none" strike="noStrike" cap="none" normalizeH="0" baseline="0" smtClean="0">
                          <a:ln>
                            <a:noFill/>
                          </a:ln>
                          <a:solidFill>
                            <a:srgbClr val="000000"/>
                          </a:solidFill>
                          <a:effectLst/>
                          <a:latin typeface="华文楷体" pitchFamily="2" charset="-122"/>
                          <a:ea typeface="华文楷体" pitchFamily="2" charset="-122"/>
                          <a:sym typeface="Times New Roman" pitchFamily="18" charset="0"/>
                        </a:rPr>
                        <a:t>颜色</a:t>
                      </a:r>
                      <a:endParaRPr kumimoji="0" lang="zh-CN" altLang="en-US" sz="2800" b="0" i="0" u="none" strike="noStrike" cap="none" normalizeH="0" baseline="0" smtClean="0">
                        <a:ln>
                          <a:noFill/>
                        </a:ln>
                        <a:solidFill>
                          <a:schemeClr val="tx1"/>
                        </a:solidFill>
                        <a:effectLst/>
                        <a:latin typeface="Calibri" pitchFamily="34" charset="0"/>
                        <a:ea typeface="MS PGothic" pitchFamily="34" charset="-128"/>
                        <a:sym typeface="Calibri" pitchFamily="34" charset="0"/>
                      </a:endParaRPr>
                    </a:p>
                  </a:txBody>
                  <a:tcPr marL="72000" marR="36000" marT="72000" marB="72000" horzOverflow="overflow">
                    <a:lnL w="12700" cap="flat" cmpd="sng" algn="ctr">
                      <a:solidFill>
                        <a:schemeClr val="bg1"/>
                      </a:solidFill>
                      <a:prstDash val="solid"/>
                      <a:bevel/>
                      <a:headEnd type="none" w="med" len="med"/>
                      <a:tailEnd type="none" w="med" len="med"/>
                    </a:lnL>
                    <a:lnR w="12700" cap="flat" cmpd="sng" algn="ctr">
                      <a:solidFill>
                        <a:schemeClr val="bg1"/>
                      </a:solidFill>
                      <a:prstDash val="solid"/>
                      <a:bevel/>
                      <a:headEnd type="none" w="med" len="med"/>
                      <a:tailEnd type="none" w="med" len="med"/>
                    </a:lnR>
                    <a:lnT w="38100" cap="flat" cmpd="sng" algn="ctr">
                      <a:solidFill>
                        <a:schemeClr val="bg1"/>
                      </a:solidFill>
                      <a:prstDash val="solid"/>
                      <a:bevel/>
                      <a:headEnd type="none" w="med" len="med"/>
                      <a:tailEnd type="none" w="med" len="med"/>
                    </a:lnT>
                    <a:lnB w="28575" cap="flat" cmpd="sng" algn="ctr">
                      <a:solidFill>
                        <a:srgbClr val="002060"/>
                      </a:solidFill>
                      <a:prstDash val="solid"/>
                      <a:bevel/>
                      <a:headEnd type="none" w="med" len="med"/>
                      <a:tailEnd type="none" w="med" len="med"/>
                    </a:lnB>
                    <a:lnTlToBr>
                      <a:noFill/>
                    </a:lnTlToBr>
                    <a:lnBlToTr>
                      <a:noFill/>
                    </a:lnBlToTr>
                    <a:solidFill>
                      <a:srgbClr val="95B3D7"/>
                    </a:solidFill>
                  </a:tcPr>
                </a:tc>
                <a:tc>
                  <a:txBody>
                    <a:bodyPr/>
                    <a:lstStyle/>
                    <a:p>
                      <a:pPr marL="0" marR="0" lvl="0" indent="0" algn="ctr" defTabSz="0" rtl="0" eaLnBrk="0" fontAlgn="base" latinLnBrk="0" hangingPunct="0">
                        <a:lnSpc>
                          <a:spcPct val="100000"/>
                        </a:lnSpc>
                        <a:spcBef>
                          <a:spcPct val="20000"/>
                        </a:spcBef>
                        <a:spcAft>
                          <a:spcPct val="0"/>
                        </a:spcAft>
                        <a:buClrTx/>
                        <a:buSzTx/>
                        <a:buFont typeface="Arial" pitchFamily="34" charset="0"/>
                        <a:buNone/>
                        <a:tabLst/>
                      </a:pPr>
                      <a:r>
                        <a:rPr kumimoji="0" lang="zh-CN" altLang="en-US" sz="1800" b="1" i="0" u="none" strike="noStrike" cap="none" normalizeH="0" baseline="0" smtClean="0">
                          <a:ln>
                            <a:noFill/>
                          </a:ln>
                          <a:solidFill>
                            <a:srgbClr val="000000"/>
                          </a:solidFill>
                          <a:effectLst/>
                          <a:latin typeface="华文楷体" pitchFamily="2" charset="-122"/>
                          <a:ea typeface="华文楷体" pitchFamily="2" charset="-122"/>
                          <a:sym typeface="Times New Roman" pitchFamily="18" charset="0"/>
                        </a:rPr>
                        <a:t>特点</a:t>
                      </a:r>
                      <a:endParaRPr kumimoji="0" lang="zh-CN" altLang="en-US" sz="2800" b="0" i="0" u="none" strike="noStrike" cap="none" normalizeH="0" baseline="0" smtClean="0">
                        <a:ln>
                          <a:noFill/>
                        </a:ln>
                        <a:solidFill>
                          <a:schemeClr val="tx1"/>
                        </a:solidFill>
                        <a:effectLst/>
                        <a:latin typeface="Calibri" pitchFamily="34" charset="0"/>
                        <a:ea typeface="MS PGothic" pitchFamily="34" charset="-128"/>
                        <a:sym typeface="Calibri" pitchFamily="34" charset="0"/>
                      </a:endParaRPr>
                    </a:p>
                  </a:txBody>
                  <a:tcPr marL="72000" marR="36000" marT="72000" marB="72000" horzOverflow="overflow">
                    <a:lnL w="12700" cap="flat" cmpd="sng" algn="ctr">
                      <a:solidFill>
                        <a:schemeClr val="bg1"/>
                      </a:solidFill>
                      <a:prstDash val="solid"/>
                      <a:bevel/>
                      <a:headEnd type="none" w="med" len="med"/>
                      <a:tailEnd type="none" w="med" len="med"/>
                    </a:lnL>
                    <a:lnR w="28575" cap="flat" cmpd="sng" algn="ctr">
                      <a:solidFill>
                        <a:srgbClr val="002060"/>
                      </a:solidFill>
                      <a:prstDash val="solid"/>
                      <a:bevel/>
                      <a:headEnd type="none" w="med" len="med"/>
                      <a:tailEnd type="none" w="med" len="med"/>
                    </a:lnR>
                    <a:lnT w="38100" cap="flat" cmpd="sng" algn="ctr">
                      <a:solidFill>
                        <a:schemeClr val="bg1"/>
                      </a:solidFill>
                      <a:prstDash val="solid"/>
                      <a:bevel/>
                      <a:headEnd type="none" w="med" len="med"/>
                      <a:tailEnd type="none" w="med" len="med"/>
                    </a:lnT>
                    <a:lnB w="28575" cap="flat" cmpd="sng" algn="ctr">
                      <a:solidFill>
                        <a:srgbClr val="002060"/>
                      </a:solidFill>
                      <a:prstDash val="solid"/>
                      <a:bevel/>
                      <a:headEnd type="none" w="med" len="med"/>
                      <a:tailEnd type="none" w="med" len="med"/>
                    </a:lnB>
                    <a:lnTlToBr>
                      <a:noFill/>
                    </a:lnTlToBr>
                    <a:lnBlToTr>
                      <a:noFill/>
                    </a:lnBlToTr>
                    <a:solidFill>
                      <a:srgbClr val="95B3D7"/>
                    </a:solidFill>
                  </a:tcPr>
                </a:tc>
              </a:tr>
              <a:tr h="866775">
                <a:tc>
                  <a:txBody>
                    <a:bodyPr/>
                    <a:lstStyle/>
                    <a:p>
                      <a:pPr marL="0" marR="0" lvl="0" indent="0" algn="l" defTabSz="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rgbClr val="000000"/>
                          </a:solidFill>
                          <a:effectLst/>
                          <a:latin typeface="华文楷体" pitchFamily="2" charset="-122"/>
                          <a:ea typeface="华文楷体" pitchFamily="2" charset="-122"/>
                          <a:sym typeface="华文楷体" pitchFamily="2" charset="-122"/>
                        </a:rPr>
                        <a:t>危险</a:t>
                      </a:r>
                    </a:p>
                  </a:txBody>
                  <a:tcPr marL="72000" marR="36000" marT="72000" marB="72000" horzOverflow="overflow">
                    <a:lnL w="28575" cap="flat" cmpd="sng" algn="ctr">
                      <a:solidFill>
                        <a:srgbClr val="002060"/>
                      </a:solidFill>
                      <a:prstDash val="solid"/>
                      <a:bevel/>
                      <a:headEnd type="none" w="med" len="med"/>
                      <a:tailEnd type="none" w="med" len="med"/>
                    </a:lnL>
                    <a:lnR w="12700" cap="flat" cmpd="sng" algn="ctr">
                      <a:solidFill>
                        <a:schemeClr val="bg1"/>
                      </a:solidFill>
                      <a:prstDash val="solid"/>
                      <a:bevel/>
                      <a:headEnd type="none" w="med" len="med"/>
                      <a:tailEnd type="none" w="med" len="med"/>
                    </a:lnR>
                    <a:lnT w="28575" cap="flat" cmpd="sng" algn="ctr">
                      <a:solidFill>
                        <a:srgbClr val="002060"/>
                      </a:solidFill>
                      <a:prstDash val="solid"/>
                      <a:bevel/>
                      <a:headEnd type="none" w="med" len="med"/>
                      <a:tailEnd type="none" w="med" len="med"/>
                    </a:lnT>
                    <a:lnB w="12700" cap="flat" cmpd="sng" algn="ctr">
                      <a:solidFill>
                        <a:schemeClr val="bg1"/>
                      </a:solidFill>
                      <a:prstDash val="solid"/>
                      <a:bevel/>
                      <a:headEnd type="none" w="med" len="med"/>
                      <a:tailEnd type="none" w="med" len="med"/>
                    </a:lnB>
                    <a:lnTlToBr>
                      <a:noFill/>
                    </a:lnTlToBr>
                    <a:lnBlToTr>
                      <a:noFill/>
                    </a:lnBlToTr>
                    <a:solidFill>
                      <a:srgbClr val="E9EDF4"/>
                    </a:solidFill>
                  </a:tcPr>
                </a:tc>
                <a:tc>
                  <a:txBody>
                    <a:bodyPr/>
                    <a:lstStyle/>
                    <a:p>
                      <a:pPr marL="0" marR="0" lvl="0" indent="0" algn="l" defTabSz="0" rtl="0" eaLnBrk="0" fontAlgn="base" latinLnBrk="0" hangingPunct="0">
                        <a:lnSpc>
                          <a:spcPct val="100000"/>
                        </a:lnSpc>
                        <a:spcBef>
                          <a:spcPct val="20000"/>
                        </a:spcBef>
                        <a:spcAft>
                          <a:spcPct val="0"/>
                        </a:spcAft>
                        <a:buClrTx/>
                        <a:buSzTx/>
                        <a:buFont typeface="Arial" pitchFamily="34" charset="0"/>
                        <a:buNone/>
                        <a:tabLst/>
                      </a:pPr>
                      <a:r>
                        <a:rPr kumimoji="0" lang="zh-CN" altLang="en-US" sz="2000" b="1"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rPr>
                        <a:t>非锐器</a:t>
                      </a:r>
                    </a:p>
                    <a:p>
                      <a:pPr marL="0" marR="0" lvl="0" indent="0" algn="l" defTabSz="0" rtl="0" eaLnBrk="0" fontAlgn="base" latinLnBrk="0" hangingPunct="0">
                        <a:lnSpc>
                          <a:spcPct val="100000"/>
                        </a:lnSpc>
                        <a:spcBef>
                          <a:spcPct val="20000"/>
                        </a:spcBef>
                        <a:spcAft>
                          <a:spcPct val="0"/>
                        </a:spcAft>
                        <a:buClrTx/>
                        <a:buSzTx/>
                        <a:buFont typeface="Arial" pitchFamily="34" charset="0"/>
                        <a:buNone/>
                        <a:tabLst/>
                      </a:pPr>
                      <a:r>
                        <a:rPr kumimoji="0" lang="zh-CN" altLang="en-US" sz="2000" b="1"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rPr>
                        <a:t>感染性废弃物 </a:t>
                      </a:r>
                    </a:p>
                  </a:txBody>
                  <a:tcPr marL="72000" marR="36000" marT="72000" marB="72000" horzOverflow="overflow">
                    <a:lnL w="12700" cap="flat" cmpd="sng" algn="ctr">
                      <a:solidFill>
                        <a:schemeClr val="bg1"/>
                      </a:solidFill>
                      <a:prstDash val="solid"/>
                      <a:bevel/>
                      <a:headEnd type="none" w="med" len="med"/>
                      <a:tailEnd type="none" w="med" len="med"/>
                    </a:lnL>
                    <a:lnR w="28575" cap="flat" cmpd="sng" algn="ctr">
                      <a:solidFill>
                        <a:srgbClr val="002060"/>
                      </a:solidFill>
                      <a:prstDash val="solid"/>
                      <a:bevel/>
                      <a:headEnd type="none" w="med" len="med"/>
                      <a:tailEnd type="none" w="med" len="med"/>
                    </a:lnR>
                    <a:lnT w="28575" cap="flat" cmpd="sng" algn="ctr">
                      <a:solidFill>
                        <a:srgbClr val="002060"/>
                      </a:solidFill>
                      <a:prstDash val="solid"/>
                      <a:bevel/>
                      <a:headEnd type="none" w="med" len="med"/>
                      <a:tailEnd type="none" w="med" len="med"/>
                    </a:lnT>
                    <a:lnB w="12700" cap="flat" cmpd="sng" algn="ctr">
                      <a:solidFill>
                        <a:schemeClr val="bg1"/>
                      </a:solidFill>
                      <a:prstDash val="solid"/>
                      <a:bevel/>
                      <a:headEnd type="none" w="med" len="med"/>
                      <a:tailEnd type="none" w="med" len="med"/>
                    </a:lnB>
                    <a:lnTlToBr>
                      <a:noFill/>
                    </a:lnTlToBr>
                    <a:lnBlToTr>
                      <a:noFill/>
                    </a:lnBlToTr>
                    <a:solidFill>
                      <a:srgbClr val="E9EDF4"/>
                    </a:solidFill>
                  </a:tcPr>
                </a:tc>
                <a:tc>
                  <a:txBody>
                    <a:bodyPr/>
                    <a:lstStyle/>
                    <a:p>
                      <a:pPr marL="0" marR="0" lvl="0" indent="0" algn="l" defTabSz="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rPr>
                        <a:t>塑料袋</a:t>
                      </a:r>
                    </a:p>
                    <a:p>
                      <a:pPr marL="0" marR="0" lvl="0" indent="0" algn="l" defTabSz="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rPr>
                        <a:t>或容器 </a:t>
                      </a:r>
                    </a:p>
                  </a:txBody>
                  <a:tcPr marL="72000" marR="36000" marT="72000" marB="72000" horzOverflow="overflow">
                    <a:lnL w="28575" cap="flat" cmpd="sng" algn="ctr">
                      <a:solidFill>
                        <a:srgbClr val="002060"/>
                      </a:solidFill>
                      <a:prstDash val="solid"/>
                      <a:bevel/>
                      <a:headEnd type="none" w="med" len="med"/>
                      <a:tailEnd type="none" w="med" len="med"/>
                    </a:lnL>
                    <a:lnR w="12700" cap="flat" cmpd="sng" algn="ctr">
                      <a:solidFill>
                        <a:schemeClr val="bg1"/>
                      </a:solidFill>
                      <a:prstDash val="solid"/>
                      <a:bevel/>
                      <a:headEnd type="none" w="med" len="med"/>
                      <a:tailEnd type="none" w="med" len="med"/>
                    </a:lnR>
                    <a:lnT w="28575" cap="flat" cmpd="sng" algn="ctr">
                      <a:solidFill>
                        <a:srgbClr val="002060"/>
                      </a:solidFill>
                      <a:prstDash val="solid"/>
                      <a:bevel/>
                      <a:headEnd type="none" w="med" len="med"/>
                      <a:tailEnd type="none" w="med" len="med"/>
                    </a:lnT>
                    <a:lnB w="12700" cap="flat" cmpd="sng" algn="ctr">
                      <a:solidFill>
                        <a:schemeClr val="bg1"/>
                      </a:solidFill>
                      <a:prstDash val="solid"/>
                      <a:bevel/>
                      <a:headEnd type="none" w="med" len="med"/>
                      <a:tailEnd type="none" w="med" len="med"/>
                    </a:lnB>
                    <a:lnTlToBr>
                      <a:noFill/>
                    </a:lnTlToBr>
                    <a:lnBlToTr>
                      <a:noFill/>
                    </a:lnBlToTr>
                    <a:solidFill>
                      <a:srgbClr val="E9EDF4"/>
                    </a:solidFill>
                  </a:tcPr>
                </a:tc>
                <a:tc>
                  <a:txBody>
                    <a:bodyPr/>
                    <a:lstStyle/>
                    <a:p>
                      <a:pPr marL="0" marR="0" lvl="0" indent="0" algn="l" defTabSz="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rPr>
                        <a:t>黄色</a:t>
                      </a:r>
                    </a:p>
                  </a:txBody>
                  <a:tcPr marL="72000" marR="36000" marT="72000" marB="72000" horzOverflow="overflow">
                    <a:lnL w="12700" cap="flat" cmpd="sng" algn="ctr">
                      <a:solidFill>
                        <a:schemeClr val="bg1"/>
                      </a:solidFill>
                      <a:prstDash val="solid"/>
                      <a:bevel/>
                      <a:headEnd type="none" w="med" len="med"/>
                      <a:tailEnd type="none" w="med" len="med"/>
                    </a:lnL>
                    <a:lnR w="12700" cap="flat" cmpd="sng" algn="ctr">
                      <a:solidFill>
                        <a:schemeClr val="bg1"/>
                      </a:solidFill>
                      <a:prstDash val="solid"/>
                      <a:bevel/>
                      <a:headEnd type="none" w="med" len="med"/>
                      <a:tailEnd type="none" w="med" len="med"/>
                    </a:lnR>
                    <a:lnT w="28575" cap="flat" cmpd="sng" algn="ctr">
                      <a:solidFill>
                        <a:srgbClr val="002060"/>
                      </a:solidFill>
                      <a:prstDash val="solid"/>
                      <a:bevel/>
                      <a:headEnd type="none" w="med" len="med"/>
                      <a:tailEnd type="none" w="med" len="med"/>
                    </a:lnT>
                    <a:lnB w="12700" cap="flat" cmpd="sng" algn="ctr">
                      <a:solidFill>
                        <a:schemeClr val="bg1"/>
                      </a:solidFill>
                      <a:prstDash val="solid"/>
                      <a:bevel/>
                      <a:headEnd type="none" w="med" len="med"/>
                      <a:tailEnd type="none" w="med" len="med"/>
                    </a:lnB>
                    <a:lnTlToBr>
                      <a:noFill/>
                    </a:lnTlToBr>
                    <a:lnBlToTr>
                      <a:noFill/>
                    </a:lnBlToTr>
                    <a:solidFill>
                      <a:srgbClr val="E9EDF4"/>
                    </a:solidFill>
                  </a:tcPr>
                </a:tc>
                <a:tc>
                  <a:txBody>
                    <a:bodyPr/>
                    <a:lstStyle/>
                    <a:p>
                      <a:pPr marL="0" marR="0" lvl="0" indent="0" algn="l" defTabSz="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rPr>
                        <a:t>防渗漏</a:t>
                      </a:r>
                    </a:p>
                  </a:txBody>
                  <a:tcPr marL="72000" marR="36000" marT="72000" marB="72000" horzOverflow="overflow">
                    <a:lnL w="12700" cap="flat" cmpd="sng" algn="ctr">
                      <a:solidFill>
                        <a:schemeClr val="bg1"/>
                      </a:solidFill>
                      <a:prstDash val="solid"/>
                      <a:bevel/>
                      <a:headEnd type="none" w="med" len="med"/>
                      <a:tailEnd type="none" w="med" len="med"/>
                    </a:lnL>
                    <a:lnR w="28575" cap="flat" cmpd="sng" algn="ctr">
                      <a:solidFill>
                        <a:srgbClr val="002060"/>
                      </a:solidFill>
                      <a:prstDash val="solid"/>
                      <a:bevel/>
                      <a:headEnd type="none" w="med" len="med"/>
                      <a:tailEnd type="none" w="med" len="med"/>
                    </a:lnR>
                    <a:lnT w="28575" cap="flat" cmpd="sng" algn="ctr">
                      <a:solidFill>
                        <a:srgbClr val="002060"/>
                      </a:solidFill>
                      <a:prstDash val="solid"/>
                      <a:bevel/>
                      <a:headEnd type="none" w="med" len="med"/>
                      <a:tailEnd type="none" w="med" len="med"/>
                    </a:lnT>
                    <a:lnB w="12700" cap="flat" cmpd="sng" algn="ctr">
                      <a:solidFill>
                        <a:schemeClr val="bg1"/>
                      </a:solidFill>
                      <a:prstDash val="solid"/>
                      <a:bevel/>
                      <a:headEnd type="none" w="med" len="med"/>
                      <a:tailEnd type="none" w="med" len="med"/>
                    </a:lnB>
                    <a:lnTlToBr>
                      <a:noFill/>
                    </a:lnTlToBr>
                    <a:lnBlToTr>
                      <a:noFill/>
                    </a:lnBlToTr>
                    <a:solidFill>
                      <a:srgbClr val="E9EDF4"/>
                    </a:solidFill>
                  </a:tcPr>
                </a:tc>
              </a:tr>
              <a:tr h="1255713">
                <a:tc>
                  <a:txBody>
                    <a:bodyPr/>
                    <a:lstStyle/>
                    <a:p>
                      <a:pPr marL="0" marR="0" lvl="0" indent="0" algn="l" defTabSz="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rgbClr val="000000"/>
                          </a:solidFill>
                          <a:effectLst/>
                          <a:latin typeface="华文楷体" pitchFamily="2" charset="-122"/>
                          <a:ea typeface="华文楷体" pitchFamily="2" charset="-122"/>
                          <a:sym typeface="华文楷体" pitchFamily="2" charset="-122"/>
                        </a:rPr>
                        <a:t>高度危险</a:t>
                      </a:r>
                    </a:p>
                  </a:txBody>
                  <a:tcPr marL="72000" marR="36000" marT="72000" marB="72000" horzOverflow="overflow">
                    <a:lnL w="28575" cap="flat" cmpd="sng" algn="ctr">
                      <a:solidFill>
                        <a:srgbClr val="002060"/>
                      </a:solidFill>
                      <a:prstDash val="solid"/>
                      <a:bevel/>
                      <a:headEnd type="none" w="med" len="med"/>
                      <a:tailEnd type="none" w="med" len="med"/>
                    </a:lnL>
                    <a:lnR w="12700" cap="flat" cmpd="sng" algn="ctr">
                      <a:solidFill>
                        <a:schemeClr val="bg1"/>
                      </a:solidFill>
                      <a:prstDash val="solid"/>
                      <a:bevel/>
                      <a:headEnd type="none" w="med" len="med"/>
                      <a:tailEnd type="none" w="med" len="med"/>
                    </a:lnR>
                    <a:lnT w="12700" cap="flat" cmpd="sng" algn="ctr">
                      <a:solidFill>
                        <a:schemeClr val="bg1"/>
                      </a:solidFill>
                      <a:prstDash val="solid"/>
                      <a:bevel/>
                      <a:headEnd type="none" w="med" len="med"/>
                      <a:tailEnd type="none" w="med" len="med"/>
                    </a:lnT>
                    <a:lnB w="12700" cap="flat" cmpd="sng" algn="ctr">
                      <a:solidFill>
                        <a:schemeClr val="bg1"/>
                      </a:solidFill>
                      <a:prstDash val="solid"/>
                      <a:bevel/>
                      <a:headEnd type="none" w="med" len="med"/>
                      <a:tailEnd type="none" w="med" len="med"/>
                    </a:lnB>
                    <a:lnTlToBr>
                      <a:noFill/>
                    </a:lnTlToBr>
                    <a:lnBlToTr>
                      <a:noFill/>
                    </a:lnBlToTr>
                    <a:solidFill>
                      <a:srgbClr val="D0D8E8"/>
                    </a:solidFill>
                  </a:tcPr>
                </a:tc>
                <a:tc>
                  <a:txBody>
                    <a:bodyPr/>
                    <a:lstStyle/>
                    <a:p>
                      <a:pPr marL="0" marR="0" lvl="0" indent="0" algn="l" defTabSz="0" rtl="0" eaLnBrk="0" fontAlgn="base" latinLnBrk="0" hangingPunct="0">
                        <a:lnSpc>
                          <a:spcPct val="100000"/>
                        </a:lnSpc>
                        <a:spcBef>
                          <a:spcPct val="20000"/>
                        </a:spcBef>
                        <a:spcAft>
                          <a:spcPct val="0"/>
                        </a:spcAft>
                        <a:buClrTx/>
                        <a:buSzTx/>
                        <a:buFont typeface="Arial" pitchFamily="34" charset="0"/>
                        <a:buNone/>
                        <a:tabLst/>
                      </a:pPr>
                      <a:r>
                        <a:rPr kumimoji="0" lang="zh-CN" altLang="en-US" sz="2000" b="1"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rPr>
                        <a:t>非锐器</a:t>
                      </a:r>
                    </a:p>
                    <a:p>
                      <a:pPr marL="0" marR="0" lvl="0" indent="0" algn="l" defTabSz="0" rtl="0" eaLnBrk="0" fontAlgn="base" latinLnBrk="0" hangingPunct="0">
                        <a:lnSpc>
                          <a:spcPct val="100000"/>
                        </a:lnSpc>
                        <a:spcBef>
                          <a:spcPct val="20000"/>
                        </a:spcBef>
                        <a:spcAft>
                          <a:spcPct val="0"/>
                        </a:spcAft>
                        <a:buClrTx/>
                        <a:buSzTx/>
                        <a:buFont typeface="Arial" pitchFamily="34" charset="0"/>
                        <a:buNone/>
                        <a:tabLst/>
                      </a:pPr>
                      <a:r>
                        <a:rPr kumimoji="0" lang="zh-CN" altLang="en-US" sz="2000" b="1"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rPr>
                        <a:t>高度感染性废弃物</a:t>
                      </a:r>
                    </a:p>
                    <a:p>
                      <a:pPr marL="0" marR="0" lvl="0" indent="0" algn="l" defTabSz="0" rtl="0" eaLnBrk="0" fontAlgn="base" latinLnBrk="0" hangingPunct="0">
                        <a:lnSpc>
                          <a:spcPct val="100000"/>
                        </a:lnSpc>
                        <a:spcBef>
                          <a:spcPct val="20000"/>
                        </a:spcBef>
                        <a:spcAft>
                          <a:spcPct val="0"/>
                        </a:spcAft>
                        <a:buClrTx/>
                        <a:buSzTx/>
                        <a:buFont typeface="Arial" pitchFamily="34" charset="0"/>
                        <a:buNone/>
                        <a:tabLst/>
                      </a:pPr>
                      <a:endParaRPr kumimoji="0" lang="zh-CN" altLang="en-US" sz="2000" b="1"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endParaRPr>
                    </a:p>
                  </a:txBody>
                  <a:tcPr marL="72000" marR="36000" marT="72000" marB="72000" horzOverflow="overflow">
                    <a:lnL w="12700" cap="flat" cmpd="sng" algn="ctr">
                      <a:solidFill>
                        <a:schemeClr val="bg1"/>
                      </a:solidFill>
                      <a:prstDash val="solid"/>
                      <a:bevel/>
                      <a:headEnd type="none" w="med" len="med"/>
                      <a:tailEnd type="none" w="med" len="med"/>
                    </a:lnL>
                    <a:lnR w="28575" cap="flat" cmpd="sng" algn="ctr">
                      <a:solidFill>
                        <a:srgbClr val="002060"/>
                      </a:solidFill>
                      <a:prstDash val="solid"/>
                      <a:bevel/>
                      <a:headEnd type="none" w="med" len="med"/>
                      <a:tailEnd type="none" w="med" len="med"/>
                    </a:lnR>
                    <a:lnT w="12700" cap="flat" cmpd="sng" algn="ctr">
                      <a:solidFill>
                        <a:schemeClr val="bg1"/>
                      </a:solidFill>
                      <a:prstDash val="solid"/>
                      <a:bevel/>
                      <a:headEnd type="none" w="med" len="med"/>
                      <a:tailEnd type="none" w="med" len="med"/>
                    </a:lnT>
                    <a:lnB w="12700" cap="flat" cmpd="sng" algn="ctr">
                      <a:solidFill>
                        <a:schemeClr val="bg1"/>
                      </a:solidFill>
                      <a:prstDash val="solid"/>
                      <a:bevel/>
                      <a:headEnd type="none" w="med" len="med"/>
                      <a:tailEnd type="none" w="med" len="med"/>
                    </a:lnB>
                    <a:lnTlToBr>
                      <a:noFill/>
                    </a:lnTlToBr>
                    <a:lnBlToTr>
                      <a:noFill/>
                    </a:lnBlToTr>
                    <a:solidFill>
                      <a:srgbClr val="D0D8E8"/>
                    </a:solidFill>
                  </a:tcPr>
                </a:tc>
                <a:tc>
                  <a:txBody>
                    <a:bodyPr/>
                    <a:lstStyle/>
                    <a:p>
                      <a:pPr marL="0" marR="0" lvl="0" indent="0" algn="l" defTabSz="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rPr>
                        <a:t>塑料袋</a:t>
                      </a:r>
                    </a:p>
                    <a:p>
                      <a:pPr marL="0" marR="0" lvl="0" indent="0" algn="l" defTabSz="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rPr>
                        <a:t>或容器</a:t>
                      </a:r>
                    </a:p>
                  </a:txBody>
                  <a:tcPr marL="72000" marR="36000" marT="72000" marB="72000" horzOverflow="overflow">
                    <a:lnL w="28575" cap="flat" cmpd="sng" algn="ctr">
                      <a:solidFill>
                        <a:srgbClr val="002060"/>
                      </a:solidFill>
                      <a:prstDash val="solid"/>
                      <a:bevel/>
                      <a:headEnd type="none" w="med" len="med"/>
                      <a:tailEnd type="none" w="med" len="med"/>
                    </a:lnL>
                    <a:lnR w="12700" cap="flat" cmpd="sng" algn="ctr">
                      <a:solidFill>
                        <a:schemeClr val="bg1"/>
                      </a:solidFill>
                      <a:prstDash val="solid"/>
                      <a:bevel/>
                      <a:headEnd type="none" w="med" len="med"/>
                      <a:tailEnd type="none" w="med" len="med"/>
                    </a:lnR>
                    <a:lnT w="12700" cap="flat" cmpd="sng" algn="ctr">
                      <a:solidFill>
                        <a:schemeClr val="bg1"/>
                      </a:solidFill>
                      <a:prstDash val="solid"/>
                      <a:bevel/>
                      <a:headEnd type="none" w="med" len="med"/>
                      <a:tailEnd type="none" w="med" len="med"/>
                    </a:lnT>
                    <a:lnB w="12700" cap="flat" cmpd="sng" algn="ctr">
                      <a:solidFill>
                        <a:schemeClr val="bg1"/>
                      </a:solidFill>
                      <a:prstDash val="solid"/>
                      <a:bevel/>
                      <a:headEnd type="none" w="med" len="med"/>
                      <a:tailEnd type="none" w="med" len="med"/>
                    </a:lnB>
                    <a:lnTlToBr>
                      <a:noFill/>
                    </a:lnTlToBr>
                    <a:lnBlToTr>
                      <a:noFill/>
                    </a:lnBlToTr>
                    <a:solidFill>
                      <a:srgbClr val="D0D8E8"/>
                    </a:solidFill>
                  </a:tcPr>
                </a:tc>
                <a:tc>
                  <a:txBody>
                    <a:bodyPr/>
                    <a:lstStyle/>
                    <a:p>
                      <a:pPr marL="0" marR="0" lvl="0" indent="0" algn="l" defTabSz="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rPr>
                        <a:t>黄色，贴高度感染性物品标识</a:t>
                      </a:r>
                    </a:p>
                    <a:p>
                      <a:pPr marL="0" marR="0" lvl="0" indent="0" algn="l" defTabSz="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rPr>
                        <a:t>或红色 </a:t>
                      </a:r>
                    </a:p>
                  </a:txBody>
                  <a:tcPr marL="72000" marR="36000" marT="72000" marB="72000" horzOverflow="overflow">
                    <a:lnL w="12700" cap="flat" cmpd="sng" algn="ctr">
                      <a:solidFill>
                        <a:schemeClr val="bg1"/>
                      </a:solidFill>
                      <a:prstDash val="solid"/>
                      <a:bevel/>
                      <a:headEnd type="none" w="med" len="med"/>
                      <a:tailEnd type="none" w="med" len="med"/>
                    </a:lnL>
                    <a:lnR w="12700" cap="flat" cmpd="sng" algn="ctr">
                      <a:solidFill>
                        <a:schemeClr val="bg1"/>
                      </a:solidFill>
                      <a:prstDash val="solid"/>
                      <a:bevel/>
                      <a:headEnd type="none" w="med" len="med"/>
                      <a:tailEnd type="none" w="med" len="med"/>
                    </a:lnR>
                    <a:lnT w="12700" cap="flat" cmpd="sng" algn="ctr">
                      <a:solidFill>
                        <a:schemeClr val="bg1"/>
                      </a:solidFill>
                      <a:prstDash val="solid"/>
                      <a:bevel/>
                      <a:headEnd type="none" w="med" len="med"/>
                      <a:tailEnd type="none" w="med" len="med"/>
                    </a:lnT>
                    <a:lnB w="12700" cap="flat" cmpd="sng" algn="ctr">
                      <a:solidFill>
                        <a:schemeClr val="bg1"/>
                      </a:solidFill>
                      <a:prstDash val="solid"/>
                      <a:bevel/>
                      <a:headEnd type="none" w="med" len="med"/>
                      <a:tailEnd type="none" w="med" len="med"/>
                    </a:lnB>
                    <a:lnTlToBr>
                      <a:noFill/>
                    </a:lnTlToBr>
                    <a:lnBlToTr>
                      <a:noFill/>
                    </a:lnBlToTr>
                    <a:solidFill>
                      <a:srgbClr val="D0D8E8"/>
                    </a:solidFill>
                  </a:tcPr>
                </a:tc>
                <a:tc>
                  <a:txBody>
                    <a:bodyPr/>
                    <a:lstStyle/>
                    <a:p>
                      <a:pPr marL="0" marR="0" lvl="0" indent="0" algn="l" defTabSz="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rPr>
                        <a:t>防渗漏</a:t>
                      </a:r>
                    </a:p>
                  </a:txBody>
                  <a:tcPr marL="72000" marR="36000" marT="72000" marB="72000" horzOverflow="overflow">
                    <a:lnL w="12700" cap="flat" cmpd="sng" algn="ctr">
                      <a:solidFill>
                        <a:schemeClr val="bg1"/>
                      </a:solidFill>
                      <a:prstDash val="solid"/>
                      <a:bevel/>
                      <a:headEnd type="none" w="med" len="med"/>
                      <a:tailEnd type="none" w="med" len="med"/>
                    </a:lnL>
                    <a:lnR w="28575" cap="flat" cmpd="sng" algn="ctr">
                      <a:solidFill>
                        <a:srgbClr val="002060"/>
                      </a:solidFill>
                      <a:prstDash val="solid"/>
                      <a:bevel/>
                      <a:headEnd type="none" w="med" len="med"/>
                      <a:tailEnd type="none" w="med" len="med"/>
                    </a:lnR>
                    <a:lnT w="12700" cap="flat" cmpd="sng" algn="ctr">
                      <a:solidFill>
                        <a:schemeClr val="bg1"/>
                      </a:solidFill>
                      <a:prstDash val="solid"/>
                      <a:bevel/>
                      <a:headEnd type="none" w="med" len="med"/>
                      <a:tailEnd type="none" w="med" len="med"/>
                    </a:lnT>
                    <a:lnB w="12700" cap="flat" cmpd="sng" algn="ctr">
                      <a:solidFill>
                        <a:schemeClr val="bg1"/>
                      </a:solidFill>
                      <a:prstDash val="solid"/>
                      <a:bevel/>
                      <a:headEnd type="none" w="med" len="med"/>
                      <a:tailEnd type="none" w="med" len="med"/>
                    </a:lnB>
                    <a:lnTlToBr>
                      <a:noFill/>
                    </a:lnTlToBr>
                    <a:lnBlToTr>
                      <a:noFill/>
                    </a:lnBlToTr>
                    <a:solidFill>
                      <a:srgbClr val="D0D8E8"/>
                    </a:solidFill>
                  </a:tcPr>
                </a:tc>
              </a:tr>
              <a:tr h="866775">
                <a:tc>
                  <a:txBody>
                    <a:bodyPr/>
                    <a:lstStyle/>
                    <a:p>
                      <a:pPr marL="0" marR="0" lvl="0" indent="0" algn="l" defTabSz="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rgbClr val="000000"/>
                          </a:solidFill>
                          <a:effectLst/>
                          <a:latin typeface="华文楷体" pitchFamily="2" charset="-122"/>
                          <a:ea typeface="华文楷体" pitchFamily="2" charset="-122"/>
                          <a:sym typeface="华文楷体" pitchFamily="2" charset="-122"/>
                        </a:rPr>
                        <a:t>锐器</a:t>
                      </a:r>
                    </a:p>
                  </a:txBody>
                  <a:tcPr marL="72000" marR="36000" marT="72000" marB="72000" horzOverflow="overflow">
                    <a:lnL w="28575" cap="flat" cmpd="sng" algn="ctr">
                      <a:solidFill>
                        <a:srgbClr val="002060"/>
                      </a:solidFill>
                      <a:prstDash val="solid"/>
                      <a:bevel/>
                      <a:headEnd type="none" w="med" len="med"/>
                      <a:tailEnd type="none" w="med" len="med"/>
                    </a:lnL>
                    <a:lnR w="12700" cap="flat" cmpd="sng" algn="ctr">
                      <a:solidFill>
                        <a:schemeClr val="bg1"/>
                      </a:solidFill>
                      <a:prstDash val="solid"/>
                      <a:bevel/>
                      <a:headEnd type="none" w="med" len="med"/>
                      <a:tailEnd type="none" w="med" len="med"/>
                    </a:lnR>
                    <a:lnT w="12700" cap="flat" cmpd="sng" algn="ctr">
                      <a:solidFill>
                        <a:schemeClr val="bg1"/>
                      </a:solidFill>
                      <a:prstDash val="solid"/>
                      <a:bevel/>
                      <a:headEnd type="none" w="med" len="med"/>
                      <a:tailEnd type="none" w="med" len="med"/>
                    </a:lnT>
                    <a:lnB w="12700" cap="flat" cmpd="sng" algn="ctr">
                      <a:solidFill>
                        <a:schemeClr val="bg1"/>
                      </a:solidFill>
                      <a:prstDash val="solid"/>
                      <a:bevel/>
                      <a:headEnd type="none" w="med" len="med"/>
                      <a:tailEnd type="none" w="med" len="med"/>
                    </a:lnB>
                    <a:lnTlToBr>
                      <a:noFill/>
                    </a:lnTlToBr>
                    <a:lnBlToTr>
                      <a:noFill/>
                    </a:lnBlToTr>
                    <a:solidFill>
                      <a:srgbClr val="E9EDF4"/>
                    </a:solidFill>
                  </a:tcPr>
                </a:tc>
                <a:tc>
                  <a:txBody>
                    <a:bodyPr/>
                    <a:lstStyle/>
                    <a:p>
                      <a:pPr marL="0" marR="0" lvl="0" indent="0" algn="l" defTabSz="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rgbClr val="000000"/>
                          </a:solidFill>
                          <a:effectLst/>
                          <a:latin typeface="华文楷体" pitchFamily="2" charset="-122"/>
                          <a:ea typeface="华文楷体" pitchFamily="2" charset="-122"/>
                          <a:sym typeface="华文楷体" pitchFamily="2" charset="-122"/>
                        </a:rPr>
                        <a:t>锐器</a:t>
                      </a:r>
                    </a:p>
                  </a:txBody>
                  <a:tcPr marL="72000" marR="36000" marT="72000" marB="72000" horzOverflow="overflow">
                    <a:lnL w="12700" cap="flat" cmpd="sng" algn="ctr">
                      <a:solidFill>
                        <a:schemeClr val="bg1"/>
                      </a:solidFill>
                      <a:prstDash val="solid"/>
                      <a:bevel/>
                      <a:headEnd type="none" w="med" len="med"/>
                      <a:tailEnd type="none" w="med" len="med"/>
                    </a:lnL>
                    <a:lnR w="28575" cap="flat" cmpd="sng" algn="ctr">
                      <a:solidFill>
                        <a:srgbClr val="002060"/>
                      </a:solidFill>
                      <a:prstDash val="solid"/>
                      <a:bevel/>
                      <a:headEnd type="none" w="med" len="med"/>
                      <a:tailEnd type="none" w="med" len="med"/>
                    </a:lnR>
                    <a:lnT w="12700" cap="flat" cmpd="sng" algn="ctr">
                      <a:solidFill>
                        <a:schemeClr val="bg1"/>
                      </a:solidFill>
                      <a:prstDash val="solid"/>
                      <a:bevel/>
                      <a:headEnd type="none" w="med" len="med"/>
                      <a:tailEnd type="none" w="med" len="med"/>
                    </a:lnT>
                    <a:lnB w="12700" cap="flat" cmpd="sng" algn="ctr">
                      <a:solidFill>
                        <a:schemeClr val="bg1"/>
                      </a:solidFill>
                      <a:prstDash val="solid"/>
                      <a:bevel/>
                      <a:headEnd type="none" w="med" len="med"/>
                      <a:tailEnd type="none" w="med" len="med"/>
                    </a:lnB>
                    <a:lnTlToBr>
                      <a:noFill/>
                    </a:lnTlToBr>
                    <a:lnBlToTr>
                      <a:noFill/>
                    </a:lnBlToTr>
                    <a:solidFill>
                      <a:srgbClr val="E9EDF4"/>
                    </a:solidFill>
                  </a:tcPr>
                </a:tc>
                <a:tc>
                  <a:txBody>
                    <a:bodyPr/>
                    <a:lstStyle/>
                    <a:p>
                      <a:pPr marL="0" marR="0" lvl="0" indent="0" algn="l" defTabSz="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rPr>
                        <a:t>密封盒 </a:t>
                      </a:r>
                    </a:p>
                  </a:txBody>
                  <a:tcPr marL="72000" marR="36000" marT="72000" marB="72000" horzOverflow="overflow">
                    <a:lnL w="28575" cap="flat" cmpd="sng" algn="ctr">
                      <a:solidFill>
                        <a:srgbClr val="002060"/>
                      </a:solidFill>
                      <a:prstDash val="solid"/>
                      <a:bevel/>
                      <a:headEnd type="none" w="med" len="med"/>
                      <a:tailEnd type="none" w="med" len="med"/>
                    </a:lnL>
                    <a:lnR w="12700" cap="flat" cmpd="sng" algn="ctr">
                      <a:solidFill>
                        <a:schemeClr val="bg1"/>
                      </a:solidFill>
                      <a:prstDash val="solid"/>
                      <a:bevel/>
                      <a:headEnd type="none" w="med" len="med"/>
                      <a:tailEnd type="none" w="med" len="med"/>
                    </a:lnR>
                    <a:lnT w="12700" cap="flat" cmpd="sng" algn="ctr">
                      <a:solidFill>
                        <a:schemeClr val="bg1"/>
                      </a:solidFill>
                      <a:prstDash val="solid"/>
                      <a:bevel/>
                      <a:headEnd type="none" w="med" len="med"/>
                      <a:tailEnd type="none" w="med" len="med"/>
                    </a:lnT>
                    <a:lnB w="12700" cap="flat" cmpd="sng" algn="ctr">
                      <a:solidFill>
                        <a:schemeClr val="bg1"/>
                      </a:solidFill>
                      <a:prstDash val="solid"/>
                      <a:bevel/>
                      <a:headEnd type="none" w="med" len="med"/>
                      <a:tailEnd type="none" w="med" len="med"/>
                    </a:lnB>
                    <a:lnTlToBr>
                      <a:noFill/>
                    </a:lnTlToBr>
                    <a:lnBlToTr>
                      <a:noFill/>
                    </a:lnBlToTr>
                    <a:solidFill>
                      <a:srgbClr val="E9EDF4"/>
                    </a:solidFill>
                  </a:tcPr>
                </a:tc>
                <a:tc>
                  <a:txBody>
                    <a:bodyPr/>
                    <a:lstStyle/>
                    <a:p>
                      <a:pPr marL="0" marR="0" lvl="0" indent="0" algn="l" defTabSz="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rPr>
                        <a:t>黄色，贴锐器标识 </a:t>
                      </a:r>
                    </a:p>
                  </a:txBody>
                  <a:tcPr marL="72000" marR="36000" marT="72000" marB="72000" horzOverflow="overflow">
                    <a:lnL w="12700" cap="flat" cmpd="sng" algn="ctr">
                      <a:solidFill>
                        <a:schemeClr val="bg1"/>
                      </a:solidFill>
                      <a:prstDash val="solid"/>
                      <a:bevel/>
                      <a:headEnd type="none" w="med" len="med"/>
                      <a:tailEnd type="none" w="med" len="med"/>
                    </a:lnL>
                    <a:lnR w="12700" cap="flat" cmpd="sng" algn="ctr">
                      <a:solidFill>
                        <a:schemeClr val="bg1"/>
                      </a:solidFill>
                      <a:prstDash val="solid"/>
                      <a:bevel/>
                      <a:headEnd type="none" w="med" len="med"/>
                      <a:tailEnd type="none" w="med" len="med"/>
                    </a:lnR>
                    <a:lnT w="12700" cap="flat" cmpd="sng" algn="ctr">
                      <a:solidFill>
                        <a:schemeClr val="bg1"/>
                      </a:solidFill>
                      <a:prstDash val="solid"/>
                      <a:bevel/>
                      <a:headEnd type="none" w="med" len="med"/>
                      <a:tailEnd type="none" w="med" len="med"/>
                    </a:lnT>
                    <a:lnB w="12700" cap="flat" cmpd="sng" algn="ctr">
                      <a:solidFill>
                        <a:schemeClr val="bg1"/>
                      </a:solidFill>
                      <a:prstDash val="solid"/>
                      <a:bevel/>
                      <a:headEnd type="none" w="med" len="med"/>
                      <a:tailEnd type="none" w="med" len="med"/>
                    </a:lnB>
                    <a:lnTlToBr>
                      <a:noFill/>
                    </a:lnTlToBr>
                    <a:lnBlToTr>
                      <a:noFill/>
                    </a:lnBlToTr>
                    <a:solidFill>
                      <a:srgbClr val="E9EDF4"/>
                    </a:solidFill>
                  </a:tcPr>
                </a:tc>
                <a:tc>
                  <a:txBody>
                    <a:bodyPr/>
                    <a:lstStyle/>
                    <a:p>
                      <a:pPr marL="0" marR="0" lvl="0" indent="0" algn="l" defTabSz="0" rtl="0" eaLnBrk="0" fontAlgn="base" latinLnBrk="0" hangingPunct="0">
                        <a:lnSpc>
                          <a:spcPct val="100000"/>
                        </a:lnSpc>
                        <a:spcBef>
                          <a:spcPct val="20000"/>
                        </a:spcBef>
                        <a:spcAft>
                          <a:spcPct val="0"/>
                        </a:spcAft>
                        <a:buClrTx/>
                        <a:buSzTx/>
                        <a:buFont typeface="Arial" pitchFamily="34" charset="0"/>
                        <a:buNone/>
                        <a:tabLst/>
                      </a:pPr>
                      <a:r>
                        <a:rPr kumimoji="0" lang="zh-CN" altLang="en-US" sz="2000" b="1"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rPr>
                        <a:t>防刺穿</a:t>
                      </a:r>
                    </a:p>
                    <a:p>
                      <a:pPr marL="0" marR="0" lvl="0" indent="0" algn="l" defTabSz="0" rtl="0" eaLnBrk="0" fontAlgn="base" latinLnBrk="0" hangingPunct="0">
                        <a:lnSpc>
                          <a:spcPct val="100000"/>
                        </a:lnSpc>
                        <a:spcBef>
                          <a:spcPct val="20000"/>
                        </a:spcBef>
                        <a:spcAft>
                          <a:spcPct val="0"/>
                        </a:spcAft>
                        <a:buClrTx/>
                        <a:buSzTx/>
                        <a:buFont typeface="Arial" pitchFamily="34" charset="0"/>
                        <a:buNone/>
                        <a:tabLst/>
                      </a:pPr>
                      <a:r>
                        <a:rPr kumimoji="0" lang="zh-CN" altLang="en-US" sz="2000" b="1"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rPr>
                        <a:t>防渗漏 </a:t>
                      </a:r>
                    </a:p>
                  </a:txBody>
                  <a:tcPr marL="72000" marR="36000" marT="72000" marB="72000" horzOverflow="overflow">
                    <a:lnL w="12700" cap="flat" cmpd="sng" algn="ctr">
                      <a:solidFill>
                        <a:schemeClr val="bg1"/>
                      </a:solidFill>
                      <a:prstDash val="solid"/>
                      <a:bevel/>
                      <a:headEnd type="none" w="med" len="med"/>
                      <a:tailEnd type="none" w="med" len="med"/>
                    </a:lnL>
                    <a:lnR w="28575" cap="flat" cmpd="sng" algn="ctr">
                      <a:solidFill>
                        <a:srgbClr val="002060"/>
                      </a:solidFill>
                      <a:prstDash val="solid"/>
                      <a:bevel/>
                      <a:headEnd type="none" w="med" len="med"/>
                      <a:tailEnd type="none" w="med" len="med"/>
                    </a:lnR>
                    <a:lnT w="12700" cap="flat" cmpd="sng" algn="ctr">
                      <a:solidFill>
                        <a:schemeClr val="bg1"/>
                      </a:solidFill>
                      <a:prstDash val="solid"/>
                      <a:bevel/>
                      <a:headEnd type="none" w="med" len="med"/>
                      <a:tailEnd type="none" w="med" len="med"/>
                    </a:lnT>
                    <a:lnB w="12700" cap="flat" cmpd="sng" algn="ctr">
                      <a:solidFill>
                        <a:schemeClr val="bg1"/>
                      </a:solidFill>
                      <a:prstDash val="solid"/>
                      <a:bevel/>
                      <a:headEnd type="none" w="med" len="med"/>
                      <a:tailEnd type="none" w="med" len="med"/>
                    </a:lnB>
                    <a:lnTlToBr>
                      <a:noFill/>
                    </a:lnTlToBr>
                    <a:lnBlToTr>
                      <a:noFill/>
                    </a:lnBlToTr>
                    <a:solidFill>
                      <a:srgbClr val="E9EDF4"/>
                    </a:solidFill>
                  </a:tcPr>
                </a:tc>
              </a:tr>
              <a:tr h="479425">
                <a:tc>
                  <a:txBody>
                    <a:bodyPr/>
                    <a:lstStyle/>
                    <a:p>
                      <a:pPr marL="0" marR="0" lvl="0" indent="0" algn="l" defTabSz="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rgbClr val="000000"/>
                          </a:solidFill>
                          <a:effectLst/>
                          <a:latin typeface="华文楷体" pitchFamily="2" charset="-122"/>
                          <a:ea typeface="华文楷体" pitchFamily="2" charset="-122"/>
                          <a:sym typeface="华文楷体" pitchFamily="2" charset="-122"/>
                        </a:rPr>
                        <a:t>普通</a:t>
                      </a:r>
                    </a:p>
                  </a:txBody>
                  <a:tcPr marL="72000" marR="36000" marT="72000" marB="72000" horzOverflow="overflow">
                    <a:lnL w="28575" cap="flat" cmpd="sng" algn="ctr">
                      <a:solidFill>
                        <a:srgbClr val="002060"/>
                      </a:solidFill>
                      <a:prstDash val="solid"/>
                      <a:bevel/>
                      <a:headEnd type="none" w="med" len="med"/>
                      <a:tailEnd type="none" w="med" len="med"/>
                    </a:lnL>
                    <a:lnR w="12700" cap="flat" cmpd="sng" algn="ctr">
                      <a:solidFill>
                        <a:schemeClr val="bg1"/>
                      </a:solidFill>
                      <a:prstDash val="solid"/>
                      <a:bevel/>
                      <a:headEnd type="none" w="med" len="med"/>
                      <a:tailEnd type="none" w="med" len="med"/>
                    </a:lnR>
                    <a:lnT w="12700" cap="flat" cmpd="sng" algn="ctr">
                      <a:solidFill>
                        <a:schemeClr val="bg1"/>
                      </a:solidFill>
                      <a:prstDash val="solid"/>
                      <a:bevel/>
                      <a:headEnd type="none" w="med" len="med"/>
                      <a:tailEnd type="none" w="med" len="med"/>
                    </a:lnT>
                    <a:lnB w="28575" cap="flat" cmpd="sng" algn="ctr">
                      <a:solidFill>
                        <a:srgbClr val="002060"/>
                      </a:solidFill>
                      <a:prstDash val="solid"/>
                      <a:bevel/>
                      <a:headEnd type="none" w="med" len="med"/>
                      <a:tailEnd type="none" w="med" len="med"/>
                    </a:lnB>
                    <a:lnTlToBr>
                      <a:noFill/>
                    </a:lnTlToBr>
                    <a:lnBlToTr>
                      <a:noFill/>
                    </a:lnBlToTr>
                    <a:solidFill>
                      <a:srgbClr val="D0D8E8"/>
                    </a:solidFill>
                  </a:tcPr>
                </a:tc>
                <a:tc>
                  <a:txBody>
                    <a:bodyPr/>
                    <a:lstStyle/>
                    <a:p>
                      <a:pPr marL="0" marR="0" lvl="0" indent="0" algn="l" defTabSz="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rgbClr val="000000"/>
                          </a:solidFill>
                          <a:effectLst/>
                          <a:latin typeface="华文楷体" pitchFamily="2" charset="-122"/>
                          <a:ea typeface="华文楷体" pitchFamily="2" charset="-122"/>
                          <a:sym typeface="华文楷体" pitchFamily="2" charset="-122"/>
                        </a:rPr>
                        <a:t>同城市废弃物</a:t>
                      </a:r>
                    </a:p>
                  </a:txBody>
                  <a:tcPr marL="72000" marR="36000" marT="72000" marB="72000" horzOverflow="overflow">
                    <a:lnL w="12700" cap="flat" cmpd="sng" algn="ctr">
                      <a:solidFill>
                        <a:schemeClr val="bg1"/>
                      </a:solidFill>
                      <a:prstDash val="solid"/>
                      <a:bevel/>
                      <a:headEnd type="none" w="med" len="med"/>
                      <a:tailEnd type="none" w="med" len="med"/>
                    </a:lnL>
                    <a:lnR w="28575" cap="flat" cmpd="sng" algn="ctr">
                      <a:solidFill>
                        <a:srgbClr val="002060"/>
                      </a:solidFill>
                      <a:prstDash val="solid"/>
                      <a:bevel/>
                      <a:headEnd type="none" w="med" len="med"/>
                      <a:tailEnd type="none" w="med" len="med"/>
                    </a:lnR>
                    <a:lnT w="12700" cap="flat" cmpd="sng" algn="ctr">
                      <a:solidFill>
                        <a:schemeClr val="bg1"/>
                      </a:solidFill>
                      <a:prstDash val="solid"/>
                      <a:bevel/>
                      <a:headEnd type="none" w="med" len="med"/>
                      <a:tailEnd type="none" w="med" len="med"/>
                    </a:lnT>
                    <a:lnB w="28575" cap="flat" cmpd="sng" algn="ctr">
                      <a:solidFill>
                        <a:srgbClr val="002060"/>
                      </a:solidFill>
                      <a:prstDash val="solid"/>
                      <a:bevel/>
                      <a:headEnd type="none" w="med" len="med"/>
                      <a:tailEnd type="none" w="med" len="med"/>
                    </a:lnB>
                    <a:lnTlToBr>
                      <a:noFill/>
                    </a:lnTlToBr>
                    <a:lnBlToTr>
                      <a:noFill/>
                    </a:lnBlToTr>
                    <a:solidFill>
                      <a:srgbClr val="D0D8E8"/>
                    </a:solidFill>
                  </a:tcPr>
                </a:tc>
                <a:tc>
                  <a:txBody>
                    <a:bodyPr/>
                    <a:lstStyle/>
                    <a:p>
                      <a:pPr marL="0" marR="0" lvl="0" indent="0" algn="l" defTabSz="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rPr>
                        <a:t>塑料袋</a:t>
                      </a:r>
                    </a:p>
                  </a:txBody>
                  <a:tcPr marL="72000" marR="36000" marT="72000" marB="72000" horzOverflow="overflow">
                    <a:lnL w="28575" cap="flat" cmpd="sng" algn="ctr">
                      <a:solidFill>
                        <a:srgbClr val="002060"/>
                      </a:solidFill>
                      <a:prstDash val="solid"/>
                      <a:bevel/>
                      <a:headEnd type="none" w="med" len="med"/>
                      <a:tailEnd type="none" w="med" len="med"/>
                    </a:lnL>
                    <a:lnR w="12700" cap="flat" cmpd="sng" algn="ctr">
                      <a:solidFill>
                        <a:schemeClr val="bg1"/>
                      </a:solidFill>
                      <a:prstDash val="solid"/>
                      <a:bevel/>
                      <a:headEnd type="none" w="med" len="med"/>
                      <a:tailEnd type="none" w="med" len="med"/>
                    </a:lnR>
                    <a:lnT w="12700" cap="flat" cmpd="sng" algn="ctr">
                      <a:solidFill>
                        <a:schemeClr val="bg1"/>
                      </a:solidFill>
                      <a:prstDash val="solid"/>
                      <a:bevel/>
                      <a:headEnd type="none" w="med" len="med"/>
                      <a:tailEnd type="none" w="med" len="med"/>
                    </a:lnT>
                    <a:lnB w="28575" cap="flat" cmpd="sng" algn="ctr">
                      <a:solidFill>
                        <a:srgbClr val="002060"/>
                      </a:solidFill>
                      <a:prstDash val="solid"/>
                      <a:bevel/>
                      <a:headEnd type="none" w="med" len="med"/>
                      <a:tailEnd type="none" w="med" len="med"/>
                    </a:lnB>
                    <a:lnTlToBr>
                      <a:noFill/>
                    </a:lnTlToBr>
                    <a:lnBlToTr>
                      <a:noFill/>
                    </a:lnBlToTr>
                    <a:solidFill>
                      <a:srgbClr val="D0D8E8"/>
                    </a:solidFill>
                  </a:tcPr>
                </a:tc>
                <a:tc>
                  <a:txBody>
                    <a:bodyPr/>
                    <a:lstStyle/>
                    <a:p>
                      <a:pPr marL="0" marR="0" lvl="0" indent="0" algn="l" defTabSz="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rgbClr val="000000"/>
                          </a:solidFill>
                          <a:effectLst/>
                          <a:latin typeface="华文楷体" pitchFamily="2" charset="-122"/>
                          <a:ea typeface="华文楷体" pitchFamily="2" charset="-122"/>
                          <a:sym typeface="华文楷体" pitchFamily="2" charset="-122"/>
                        </a:rPr>
                        <a:t>黑色</a:t>
                      </a:r>
                    </a:p>
                  </a:txBody>
                  <a:tcPr marL="72000" marR="36000" marT="72000" marB="72000" horzOverflow="overflow">
                    <a:lnL w="12700" cap="flat" cmpd="sng" algn="ctr">
                      <a:solidFill>
                        <a:schemeClr val="bg1"/>
                      </a:solidFill>
                      <a:prstDash val="solid"/>
                      <a:bevel/>
                      <a:headEnd type="none" w="med" len="med"/>
                      <a:tailEnd type="none" w="med" len="med"/>
                    </a:lnL>
                    <a:lnR w="12700" cap="flat" cmpd="sng" algn="ctr">
                      <a:solidFill>
                        <a:schemeClr val="bg1"/>
                      </a:solidFill>
                      <a:prstDash val="solid"/>
                      <a:bevel/>
                      <a:headEnd type="none" w="med" len="med"/>
                      <a:tailEnd type="none" w="med" len="med"/>
                    </a:lnR>
                    <a:lnT w="12700" cap="flat" cmpd="sng" algn="ctr">
                      <a:solidFill>
                        <a:schemeClr val="bg1"/>
                      </a:solidFill>
                      <a:prstDash val="solid"/>
                      <a:bevel/>
                      <a:headEnd type="none" w="med" len="med"/>
                      <a:tailEnd type="none" w="med" len="med"/>
                    </a:lnT>
                    <a:lnB w="28575" cap="flat" cmpd="sng" algn="ctr">
                      <a:solidFill>
                        <a:srgbClr val="002060"/>
                      </a:solidFill>
                      <a:prstDash val="solid"/>
                      <a:bevel/>
                      <a:headEnd type="none" w="med" len="med"/>
                      <a:tailEnd type="none" w="med" len="med"/>
                    </a:lnB>
                    <a:lnTlToBr>
                      <a:noFill/>
                    </a:lnTlToBr>
                    <a:lnBlToTr>
                      <a:noFill/>
                    </a:lnBlToTr>
                    <a:solidFill>
                      <a:srgbClr val="D0D8E8"/>
                    </a:solidFill>
                  </a:tcPr>
                </a:tc>
                <a:tc>
                  <a:txBody>
                    <a:bodyPr/>
                    <a:lstStyle/>
                    <a:p>
                      <a:pPr marL="0" marR="0" lvl="0" indent="0" algn="l" defTabSz="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rPr>
                        <a:t>无特殊要求 </a:t>
                      </a:r>
                    </a:p>
                  </a:txBody>
                  <a:tcPr marL="72000" marR="36000" marT="72000" marB="72000" horzOverflow="overflow">
                    <a:lnL w="12700" cap="flat" cmpd="sng" algn="ctr">
                      <a:solidFill>
                        <a:schemeClr val="bg1"/>
                      </a:solidFill>
                      <a:prstDash val="solid"/>
                      <a:bevel/>
                      <a:headEnd type="none" w="med" len="med"/>
                      <a:tailEnd type="none" w="med" len="med"/>
                    </a:lnL>
                    <a:lnR w="28575" cap="flat" cmpd="sng" algn="ctr">
                      <a:solidFill>
                        <a:srgbClr val="002060"/>
                      </a:solidFill>
                      <a:prstDash val="solid"/>
                      <a:bevel/>
                      <a:headEnd type="none" w="med" len="med"/>
                      <a:tailEnd type="none" w="med" len="med"/>
                    </a:lnR>
                    <a:lnT w="12700" cap="flat" cmpd="sng" algn="ctr">
                      <a:solidFill>
                        <a:schemeClr val="bg1"/>
                      </a:solidFill>
                      <a:prstDash val="solid"/>
                      <a:bevel/>
                      <a:headEnd type="none" w="med" len="med"/>
                      <a:tailEnd type="none" w="med" len="med"/>
                    </a:lnT>
                    <a:lnB w="28575" cap="flat" cmpd="sng" algn="ctr">
                      <a:solidFill>
                        <a:srgbClr val="002060"/>
                      </a:solidFill>
                      <a:prstDash val="solid"/>
                      <a:bevel/>
                      <a:headEnd type="none" w="med" len="med"/>
                      <a:tailEnd type="none" w="med" len="med"/>
                    </a:lnB>
                    <a:lnTlToBr>
                      <a:noFill/>
                    </a:lnTlToBr>
                    <a:lnBlToTr>
                      <a:noFill/>
                    </a:lnBlToTr>
                    <a:solidFill>
                      <a:srgbClr val="D0D8E8"/>
                    </a:solidFill>
                  </a:tcPr>
                </a:tc>
              </a:tr>
            </a:tbl>
          </a:graphicData>
        </a:graphic>
      </p:graphicFrame>
      <p:sp>
        <p:nvSpPr>
          <p:cNvPr id="46" name="灯片编号占位符 45"/>
          <p:cNvSpPr>
            <a:spLocks noGrp="1"/>
          </p:cNvSpPr>
          <p:nvPr>
            <p:ph type="sldNum" sz="quarter" idx="11"/>
          </p:nvPr>
        </p:nvSpPr>
        <p:spPr>
          <a:xfrm>
            <a:off x="6732180" y="6309240"/>
            <a:ext cx="2133600" cy="365125"/>
          </a:xfrm>
          <a:noFill/>
          <a:ln w="9525">
            <a:noFill/>
            <a:miter lim="800000"/>
            <a:headEnd/>
            <a:tailEnd/>
          </a:ln>
        </p:spPr>
        <p:txBody>
          <a:bodyPr vert="horz" wrap="square" lIns="91440" tIns="45720" rIns="91440" bIns="45720" numCol="1" anchor="ctr" anchorCtr="0" compatLnSpc="1">
            <a:prstTxWarp prst="textNoShape">
              <a:avLst/>
            </a:prstTxWarp>
          </a:bodyPr>
          <a:lstStyle/>
          <a:p>
            <a:pPr>
              <a:defRPr/>
            </a:pPr>
            <a:fld id="{FE2C6086-A73A-4045-8133-6BFF4D596CEC}" type="slidenum">
              <a:rPr lang="zh-CN" altLang="zh-CN">
                <a:solidFill>
                  <a:schemeClr val="tx1"/>
                </a:solidFill>
              </a:rPr>
              <a:pPr>
                <a:defRPr/>
              </a:pPr>
              <a:t>20</a:t>
            </a:fld>
            <a:endParaRPr lang="zh-CN" altLang="zh-CN" dirty="0">
              <a:solidFill>
                <a:schemeClr val="tx1"/>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Grp="1" noChangeArrowheads="1"/>
          </p:cNvSpPr>
          <p:nvPr>
            <p:ph type="title" idx="4294967295"/>
          </p:nvPr>
        </p:nvSpPr>
        <p:spPr>
          <a:xfrm>
            <a:off x="457200" y="274638"/>
            <a:ext cx="8229600" cy="868362"/>
          </a:xfrm>
        </p:spPr>
        <p:txBody>
          <a:bodyPr/>
          <a:lstStyle/>
          <a:p>
            <a:pPr eaLnBrk="1" hangingPunct="1"/>
            <a:r>
              <a:rPr lang="zh-CN" altLang="en-US" sz="4000" b="1" dirty="0" smtClean="0">
                <a:latin typeface="华文新魏" pitchFamily="2" charset="-122"/>
                <a:ea typeface="华文新魏" pitchFamily="2" charset="-122"/>
                <a:cs typeface="Times New Roman" pitchFamily="18" charset="0"/>
                <a:sym typeface="华文新魏" pitchFamily="2" charset="-122"/>
              </a:rPr>
              <a:t>六、环境 处理</a:t>
            </a:r>
          </a:p>
        </p:txBody>
      </p:sp>
      <p:sp>
        <p:nvSpPr>
          <p:cNvPr id="24580" name="Rectangle 3"/>
          <p:cNvSpPr>
            <a:spLocks noGrp="1" noChangeArrowheads="1"/>
          </p:cNvSpPr>
          <p:nvPr>
            <p:ph type="body" idx="4294967295"/>
          </p:nvPr>
        </p:nvSpPr>
        <p:spPr>
          <a:xfrm>
            <a:off x="357188" y="1428750"/>
            <a:ext cx="8535987" cy="3946525"/>
          </a:xfrm>
        </p:spPr>
        <p:txBody>
          <a:bodyPr/>
          <a:lstStyle/>
          <a:p>
            <a:pPr marL="261938" indent="-261938">
              <a:lnSpc>
                <a:spcPct val="130000"/>
              </a:lnSpc>
            </a:pPr>
            <a:r>
              <a:rPr lang="zh-CN" altLang="en-US" sz="2800" b="1" smtClean="0">
                <a:latin typeface="华文楷体" pitchFamily="2" charset="-122"/>
                <a:ea typeface="华文楷体" pitchFamily="2" charset="-122"/>
                <a:sym typeface="华文楷体" pitchFamily="2" charset="-122"/>
              </a:rPr>
              <a:t>如有需要，应戴结实的橡胶手套及其他防护用品</a:t>
            </a:r>
          </a:p>
          <a:p>
            <a:pPr marL="261938" indent="-261938">
              <a:lnSpc>
                <a:spcPct val="130000"/>
              </a:lnSpc>
            </a:pPr>
            <a:r>
              <a:rPr lang="zh-CN" altLang="en-US" sz="2800" b="1" smtClean="0">
                <a:latin typeface="华文楷体" pitchFamily="2" charset="-122"/>
                <a:ea typeface="华文楷体" pitchFamily="2" charset="-122"/>
                <a:sym typeface="华文楷体" pitchFamily="2" charset="-122"/>
              </a:rPr>
              <a:t>使用清洁剂和热水清洗地板、床、卫生间和墙壁</a:t>
            </a:r>
          </a:p>
          <a:p>
            <a:pPr marL="261938" indent="-261938">
              <a:lnSpc>
                <a:spcPct val="130000"/>
              </a:lnSpc>
            </a:pPr>
            <a:r>
              <a:rPr lang="zh-CN" altLang="en-US" sz="2800" b="1" smtClean="0">
                <a:latin typeface="华文楷体" pitchFamily="2" charset="-122"/>
                <a:ea typeface="华文楷体" pitchFamily="2" charset="-122"/>
                <a:sym typeface="华文楷体" pitchFamily="2" charset="-122"/>
              </a:rPr>
              <a:t>使用含氯消毒剂仔细清除含有血液和体液的喷溅物</a:t>
            </a:r>
          </a:p>
          <a:p>
            <a:pPr lvl="1">
              <a:lnSpc>
                <a:spcPct val="130000"/>
              </a:lnSpc>
            </a:pPr>
            <a:r>
              <a:rPr lang="zh-CN" altLang="en-US" sz="2400" b="1" smtClean="0">
                <a:latin typeface="华文楷体" pitchFamily="2" charset="-122"/>
                <a:ea typeface="华文楷体" pitchFamily="2" charset="-122"/>
                <a:sym typeface="华文楷体" pitchFamily="2" charset="-122"/>
              </a:rPr>
              <a:t>使用浸泡过消毒剂的布料擦拭物品或</a:t>
            </a:r>
          </a:p>
          <a:p>
            <a:pPr lvl="1">
              <a:lnSpc>
                <a:spcPct val="130000"/>
              </a:lnSpc>
            </a:pPr>
            <a:r>
              <a:rPr lang="zh-CN" altLang="en-US" b="1" smtClean="0">
                <a:latin typeface="华文楷体" pitchFamily="2" charset="-122"/>
                <a:ea typeface="华文楷体" pitchFamily="2" charset="-122"/>
                <a:sym typeface="华文楷体" pitchFamily="2" charset="-122"/>
              </a:rPr>
              <a:t>将消毒剂喷洒在污染区域上</a:t>
            </a:r>
          </a:p>
          <a:p>
            <a:pPr marL="261938" indent="-261938">
              <a:lnSpc>
                <a:spcPct val="130000"/>
              </a:lnSpc>
              <a:buFont typeface="Arial" charset="0"/>
              <a:buNone/>
            </a:pPr>
            <a:r>
              <a:rPr lang="zh-CN" altLang="en-US" sz="2800" b="1" smtClean="0">
                <a:latin typeface="华文楷体" pitchFamily="2" charset="-122"/>
                <a:ea typeface="华文楷体" pitchFamily="2" charset="-122"/>
                <a:sym typeface="华文楷体" pitchFamily="2" charset="-122"/>
              </a:rPr>
              <a:t>保持被清洁区域湿润15-30分钟，然后干燥 </a:t>
            </a:r>
          </a:p>
        </p:txBody>
      </p:sp>
      <p:sp>
        <p:nvSpPr>
          <p:cNvPr id="6" name="灯片编号占位符 5"/>
          <p:cNvSpPr>
            <a:spLocks noGrp="1"/>
          </p:cNvSpPr>
          <p:nvPr>
            <p:ph type="sldNum" sz="quarter" idx="11"/>
          </p:nvPr>
        </p:nvSpPr>
        <p:spPr>
          <a:xfrm>
            <a:off x="6553200" y="6232139"/>
            <a:ext cx="2133600" cy="365125"/>
          </a:xfrm>
          <a:noFill/>
          <a:ln w="9525">
            <a:noFill/>
            <a:miter lim="800000"/>
            <a:headEnd/>
            <a:tailEnd/>
          </a:ln>
        </p:spPr>
        <p:txBody>
          <a:bodyPr vert="horz" wrap="square" lIns="91440" tIns="45720" rIns="91440" bIns="45720" numCol="1" anchor="ctr" anchorCtr="0" compatLnSpc="1">
            <a:prstTxWarp prst="textNoShape">
              <a:avLst/>
            </a:prstTxWarp>
          </a:bodyPr>
          <a:lstStyle/>
          <a:p>
            <a:pPr>
              <a:defRPr/>
            </a:pPr>
            <a:fld id="{54574863-A2E3-41DF-87C1-64F265AAEA11}" type="slidenum">
              <a:rPr lang="zh-CN" altLang="zh-CN">
                <a:solidFill>
                  <a:schemeClr val="tx1"/>
                </a:solidFill>
              </a:rPr>
              <a:pPr>
                <a:defRPr/>
              </a:pPr>
              <a:t>21</a:t>
            </a:fld>
            <a:endParaRPr lang="zh-CN" altLang="zh-CN" dirty="0">
              <a:solidFill>
                <a:schemeClr val="tx1"/>
              </a:solidFill>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4"/>
          <p:cNvSpPr>
            <a:spLocks noGrp="1"/>
          </p:cNvSpPr>
          <p:nvPr>
            <p:ph type="sldNum" sz="quarter" idx="11"/>
          </p:nvPr>
        </p:nvSpPr>
        <p:spPr>
          <a:noFill/>
          <a:ln w="9525">
            <a:noFill/>
            <a:miter lim="800000"/>
            <a:headEnd/>
            <a:tailEnd/>
          </a:ln>
        </p:spPr>
        <p:txBody>
          <a:bodyPr vert="horz" wrap="square" lIns="91440" tIns="45720" rIns="91440" bIns="45720" numCol="1" anchor="ctr" anchorCtr="0" compatLnSpc="1">
            <a:prstTxWarp prst="textNoShape">
              <a:avLst/>
            </a:prstTxWarp>
          </a:bodyPr>
          <a:lstStyle/>
          <a:p>
            <a:pPr>
              <a:defRPr/>
            </a:pPr>
            <a:fld id="{76E7F01F-91DA-4CB4-BDB8-07CDEBEA3977}" type="slidenum">
              <a:rPr lang="zh-CN" altLang="zh-CN">
                <a:solidFill>
                  <a:schemeClr val="tx1"/>
                </a:solidFill>
              </a:rPr>
              <a:pPr>
                <a:defRPr/>
              </a:pPr>
              <a:t>22</a:t>
            </a:fld>
            <a:endParaRPr lang="zh-CN" altLang="zh-CN">
              <a:solidFill>
                <a:schemeClr val="tx1"/>
              </a:solidFill>
            </a:endParaRPr>
          </a:p>
        </p:txBody>
      </p:sp>
      <p:sp>
        <p:nvSpPr>
          <p:cNvPr id="25604" name="Rectangle 2"/>
          <p:cNvSpPr>
            <a:spLocks noGrp="1" noChangeArrowheads="1"/>
          </p:cNvSpPr>
          <p:nvPr>
            <p:ph type="title" idx="4294967295"/>
          </p:nvPr>
        </p:nvSpPr>
        <p:spPr>
          <a:xfrm>
            <a:off x="0" y="274638"/>
            <a:ext cx="9144000" cy="796925"/>
          </a:xfrm>
        </p:spPr>
        <p:txBody>
          <a:bodyPr/>
          <a:lstStyle/>
          <a:p>
            <a:pPr eaLnBrk="1" hangingPunct="1"/>
            <a:r>
              <a:rPr lang="zh-CN" altLang="en-US" sz="4000" b="1" smtClean="0">
                <a:latin typeface="华文新魏" pitchFamily="2" charset="-122"/>
                <a:ea typeface="华文新魏" pitchFamily="2" charset="-122"/>
                <a:sym typeface="华文新魏" pitchFamily="2" charset="-122"/>
              </a:rPr>
              <a:t>预防医源性感染的持续教育 </a:t>
            </a:r>
          </a:p>
        </p:txBody>
      </p:sp>
      <p:sp>
        <p:nvSpPr>
          <p:cNvPr id="25605" name="Rectangle 3"/>
          <p:cNvSpPr>
            <a:spLocks noGrp="1" noChangeArrowheads="1"/>
          </p:cNvSpPr>
          <p:nvPr>
            <p:ph type="body" idx="4294967295"/>
          </p:nvPr>
        </p:nvSpPr>
        <p:spPr>
          <a:xfrm>
            <a:off x="323850" y="1412875"/>
            <a:ext cx="8640763" cy="4868863"/>
          </a:xfrm>
        </p:spPr>
        <p:txBody>
          <a:bodyPr/>
          <a:lstStyle/>
          <a:p>
            <a:pPr marL="261938" indent="-261938">
              <a:lnSpc>
                <a:spcPct val="130000"/>
              </a:lnSpc>
            </a:pPr>
            <a:r>
              <a:rPr lang="zh-CN" altLang="en-US" sz="2800" b="1" smtClean="0">
                <a:latin typeface="华文楷体" pitchFamily="2" charset="-122"/>
                <a:ea typeface="华文楷体" pitchFamily="2" charset="-122"/>
                <a:sym typeface="华文楷体" pitchFamily="2" charset="-122"/>
              </a:rPr>
              <a:t>对所有人员进行医源性感染控制的教育，包括同伴、院感控制人员及后勤人员</a:t>
            </a:r>
          </a:p>
          <a:p>
            <a:pPr marL="261938" indent="-261938">
              <a:lnSpc>
                <a:spcPct val="130000"/>
              </a:lnSpc>
            </a:pPr>
            <a:r>
              <a:rPr lang="zh-CN" altLang="en-US" sz="2800" b="1" smtClean="0">
                <a:latin typeface="华文楷体" pitchFamily="2" charset="-122"/>
                <a:ea typeface="华文楷体" pitchFamily="2" charset="-122"/>
                <a:sym typeface="华文楷体" pitchFamily="2" charset="-122"/>
              </a:rPr>
              <a:t>保证所有经常接触血液和体液的工作人员（医生、助产士、护士和清洁工）接受了安全处理器械和物品的基本且持续的培训</a:t>
            </a:r>
          </a:p>
          <a:p>
            <a:pPr marL="261938" indent="-261938">
              <a:lnSpc>
                <a:spcPct val="130000"/>
              </a:lnSpc>
            </a:pPr>
            <a:r>
              <a:rPr lang="zh-CN" altLang="en-US" sz="2800" b="1" smtClean="0">
                <a:latin typeface="华文楷体" pitchFamily="2" charset="-122"/>
                <a:ea typeface="华文楷体" pitchFamily="2" charset="-122"/>
                <a:sym typeface="华文楷体" pitchFamily="2" charset="-122"/>
              </a:rPr>
              <a:t>要求管理者经常检查并评估医疗行为的安全性，及时发现解决问题 </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bwMode="auto">
      <p:bgPr>
        <a:solidFill>
          <a:srgbClr val="CCECFF"/>
        </a:solidFill>
        <a:effectLst/>
      </p:bgPr>
    </p:bg>
    <p:spTree>
      <p:nvGrpSpPr>
        <p:cNvPr id="1" name=""/>
        <p:cNvGrpSpPr/>
        <p:nvPr/>
      </p:nvGrpSpPr>
      <p:grpSpPr>
        <a:xfrm>
          <a:off x="0" y="0"/>
          <a:ext cx="0" cy="0"/>
          <a:chOff x="0" y="0"/>
          <a:chExt cx="0" cy="0"/>
        </a:xfrm>
      </p:grpSpPr>
      <p:sp>
        <p:nvSpPr>
          <p:cNvPr id="26626" name="Title 5"/>
          <p:cNvSpPr>
            <a:spLocks noGrp="1" noChangeArrowheads="1"/>
          </p:cNvSpPr>
          <p:nvPr>
            <p:ph type="title" idx="4294967295"/>
          </p:nvPr>
        </p:nvSpPr>
        <p:spPr>
          <a:xfrm>
            <a:off x="539750" y="2565400"/>
            <a:ext cx="7772400" cy="1362075"/>
          </a:xfrm>
        </p:spPr>
        <p:txBody>
          <a:bodyPr anchor="t"/>
          <a:lstStyle/>
          <a:p>
            <a:pPr eaLnBrk="1" hangingPunct="1"/>
            <a:r>
              <a:rPr lang="zh-CN" altLang="en-US" sz="4000" b="1" smtClean="0">
                <a:latin typeface="华文楷体" pitchFamily="2" charset="-122"/>
                <a:ea typeface="华文楷体" pitchFamily="2" charset="-122"/>
                <a:sym typeface="华文楷体" pitchFamily="2" charset="-122"/>
              </a:rPr>
              <a:t>预防</a:t>
            </a:r>
            <a:r>
              <a:rPr lang="en-US" altLang="zh-CN" sz="4000" b="1" smtClean="0">
                <a:latin typeface="华文楷体" pitchFamily="2" charset="-122"/>
                <a:ea typeface="华文楷体" pitchFamily="2" charset="-122"/>
                <a:sym typeface="华文楷体" pitchFamily="2" charset="-122"/>
              </a:rPr>
              <a:t>HIV</a:t>
            </a:r>
            <a:r>
              <a:rPr lang="zh-CN" altLang="en-US" sz="4000" b="1" smtClean="0">
                <a:latin typeface="华文楷体" pitchFamily="2" charset="-122"/>
                <a:ea typeface="华文楷体" pitchFamily="2" charset="-122"/>
                <a:sym typeface="华文楷体" pitchFamily="2" charset="-122"/>
              </a:rPr>
              <a:t>、梅毒和乙肝的职业暴露 </a:t>
            </a:r>
          </a:p>
        </p:txBody>
      </p:sp>
      <p:sp>
        <p:nvSpPr>
          <p:cNvPr id="26627" name="Rectangle 2"/>
          <p:cNvSpPr>
            <a:spLocks noGrp="1" noChangeArrowheads="1"/>
          </p:cNvSpPr>
          <p:nvPr>
            <p:ph type="body" idx="4294967295"/>
          </p:nvPr>
        </p:nvSpPr>
        <p:spPr>
          <a:xfrm>
            <a:off x="428625" y="571500"/>
            <a:ext cx="7772400" cy="1500188"/>
          </a:xfrm>
        </p:spPr>
        <p:txBody>
          <a:bodyPr anchor="b"/>
          <a:lstStyle/>
          <a:p>
            <a:pPr marL="0" indent="0" algn="ctr" eaLnBrk="1" hangingPunct="1">
              <a:buFont typeface="Wingdings" pitchFamily="2" charset="2"/>
              <a:buNone/>
            </a:pPr>
            <a:r>
              <a:rPr lang="zh-CN" altLang="en-US" sz="4400" b="1" smtClean="0">
                <a:solidFill>
                  <a:schemeClr val="hlink"/>
                </a:solidFill>
                <a:latin typeface="华文新魏" pitchFamily="2" charset="-122"/>
                <a:ea typeface="华文新魏" pitchFamily="2" charset="-122"/>
                <a:sym typeface="华文新魏" pitchFamily="2" charset="-122"/>
              </a:rPr>
              <a:t>第二部分</a:t>
            </a:r>
          </a:p>
        </p:txBody>
      </p:sp>
      <p:sp>
        <p:nvSpPr>
          <p:cNvPr id="4" name="灯片编号占位符 3"/>
          <p:cNvSpPr>
            <a:spLocks noGrp="1"/>
          </p:cNvSpPr>
          <p:nvPr>
            <p:ph type="sldNum" sz="quarter" idx="11"/>
          </p:nvPr>
        </p:nvSpPr>
        <p:spPr>
          <a:noFill/>
          <a:ln w="9525">
            <a:noFill/>
            <a:miter lim="800000"/>
            <a:headEnd/>
            <a:tailEnd/>
          </a:ln>
        </p:spPr>
        <p:txBody>
          <a:bodyPr vert="horz" wrap="square" lIns="91440" tIns="45720" rIns="91440" bIns="45720" numCol="1" anchor="ctr" anchorCtr="0" compatLnSpc="1">
            <a:prstTxWarp prst="textNoShape">
              <a:avLst/>
            </a:prstTxWarp>
          </a:bodyPr>
          <a:lstStyle/>
          <a:p>
            <a:pPr>
              <a:defRPr/>
            </a:pPr>
            <a:fld id="{FD999390-20E2-4CF5-A3DC-9BE41C98899E}" type="slidenum">
              <a:rPr lang="zh-CN" altLang="zh-CN">
                <a:solidFill>
                  <a:schemeClr val="tx1"/>
                </a:solidFill>
              </a:rPr>
              <a:pPr>
                <a:defRPr/>
              </a:pPr>
              <a:t>23</a:t>
            </a:fld>
            <a:endParaRPr lang="zh-CN" altLang="zh-CN">
              <a:solidFill>
                <a:schemeClr val="tx1"/>
              </a:solidFill>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bg bwMode="auto">
      <p:bgPr>
        <a:solidFill>
          <a:srgbClr val="C4F2F1"/>
        </a:solidFill>
        <a:effectLst/>
      </p:bgPr>
    </p:bg>
    <p:spTree>
      <p:nvGrpSpPr>
        <p:cNvPr id="1" name=""/>
        <p:cNvGrpSpPr/>
        <p:nvPr/>
      </p:nvGrpSpPr>
      <p:grpSpPr>
        <a:xfrm>
          <a:off x="0" y="0"/>
          <a:ext cx="0" cy="0"/>
          <a:chOff x="0" y="0"/>
          <a:chExt cx="0" cy="0"/>
        </a:xfrm>
      </p:grpSpPr>
      <p:sp>
        <p:nvSpPr>
          <p:cNvPr id="27651" name="Rectangle 2"/>
          <p:cNvSpPr>
            <a:spLocks noGrp="1" noChangeArrowheads="1"/>
          </p:cNvSpPr>
          <p:nvPr>
            <p:ph type="ctrTitle" idx="4294967295"/>
          </p:nvPr>
        </p:nvSpPr>
        <p:spPr>
          <a:xfrm>
            <a:off x="685800" y="1196814"/>
            <a:ext cx="8062548" cy="2810701"/>
          </a:xfrm>
        </p:spPr>
        <p:txBody>
          <a:bodyPr/>
          <a:lstStyle/>
          <a:p>
            <a:pPr algn="l" eaLnBrk="1" hangingPunct="1"/>
            <a:r>
              <a:rPr lang="zh-CN" altLang="en-US" sz="4000" b="1" dirty="0" smtClean="0">
                <a:solidFill>
                  <a:schemeClr val="hlink"/>
                </a:solidFill>
                <a:latin typeface="华文新魏" pitchFamily="2" charset="-122"/>
                <a:ea typeface="华文新魏" pitchFamily="2" charset="-122"/>
                <a:sym typeface="华文新魏" pitchFamily="2" charset="-122"/>
              </a:rPr>
              <a:t>快速反应</a:t>
            </a:r>
            <a:r>
              <a:rPr lang="en-US" altLang="zh-CN" sz="4000" b="1" dirty="0" smtClean="0">
                <a:solidFill>
                  <a:schemeClr val="hlink"/>
                </a:solidFill>
                <a:latin typeface="华文新魏" pitchFamily="2" charset="-122"/>
                <a:ea typeface="华文新魏" pitchFamily="2" charset="-122"/>
                <a:sym typeface="华文新魏" pitchFamily="2" charset="-122"/>
              </a:rPr>
              <a:t/>
            </a:r>
            <a:br>
              <a:rPr lang="en-US" altLang="zh-CN" sz="4000" b="1" dirty="0" smtClean="0">
                <a:solidFill>
                  <a:schemeClr val="hlink"/>
                </a:solidFill>
                <a:latin typeface="华文新魏" pitchFamily="2" charset="-122"/>
                <a:ea typeface="华文新魏" pitchFamily="2" charset="-122"/>
                <a:sym typeface="华文新魏" pitchFamily="2" charset="-122"/>
              </a:rPr>
            </a:br>
            <a:r>
              <a:rPr lang="zh-CN" altLang="en-US" sz="4000" b="1" dirty="0" smtClean="0">
                <a:solidFill>
                  <a:schemeClr val="hlink"/>
                </a:solidFill>
                <a:latin typeface="华文新魏" pitchFamily="2" charset="-122"/>
                <a:ea typeface="华文新魏" pitchFamily="2" charset="-122"/>
                <a:sym typeface="华文新魏" pitchFamily="2" charset="-122"/>
              </a:rPr>
              <a:t/>
            </a:r>
            <a:br>
              <a:rPr lang="zh-CN" altLang="en-US" sz="4000" b="1" dirty="0" smtClean="0">
                <a:solidFill>
                  <a:schemeClr val="hlink"/>
                </a:solidFill>
                <a:latin typeface="华文新魏" pitchFamily="2" charset="-122"/>
                <a:ea typeface="华文新魏" pitchFamily="2" charset="-122"/>
                <a:sym typeface="华文新魏" pitchFamily="2" charset="-122"/>
              </a:rPr>
            </a:br>
            <a:r>
              <a:rPr lang="zh-CN" altLang="en-US" sz="4000" b="1" dirty="0" smtClean="0">
                <a:latin typeface="华文新魏" pitchFamily="2" charset="-122"/>
                <a:ea typeface="华文新魏" pitchFamily="2" charset="-122"/>
                <a:sym typeface="华文新魏" pitchFamily="2" charset="-122"/>
              </a:rPr>
              <a:t>三、</a:t>
            </a:r>
            <a:r>
              <a:rPr lang="zh-CN" altLang="en-US" sz="4000" b="1" dirty="0" smtClean="0">
                <a:latin typeface="华文楷体" pitchFamily="2" charset="-122"/>
                <a:ea typeface="华文楷体" pitchFamily="2" charset="-122"/>
                <a:sym typeface="Times New Roman" pitchFamily="18" charset="0"/>
              </a:rPr>
              <a:t>什么是职业暴露？有哪些风险？</a:t>
            </a:r>
            <a:endParaRPr lang="en-US" altLang="zh-CN" sz="4000" b="1" dirty="0" smtClean="0">
              <a:solidFill>
                <a:schemeClr val="hlink"/>
              </a:solidFill>
              <a:latin typeface="华文新魏" pitchFamily="2" charset="-122"/>
              <a:ea typeface="华文新魏" pitchFamily="2" charset="-122"/>
              <a:sym typeface="华文新魏" pitchFamily="2" charset="-122"/>
            </a:endParaRPr>
          </a:p>
        </p:txBody>
      </p:sp>
      <p:sp>
        <p:nvSpPr>
          <p:cNvPr id="6" name="灯片编号占位符 5"/>
          <p:cNvSpPr>
            <a:spLocks noGrp="1"/>
          </p:cNvSpPr>
          <p:nvPr>
            <p:ph type="sldNum" sz="quarter" idx="11"/>
          </p:nvPr>
        </p:nvSpPr>
        <p:spPr>
          <a:noFill/>
          <a:ln w="9525">
            <a:noFill/>
            <a:miter lim="800000"/>
            <a:headEnd/>
            <a:tailEnd/>
          </a:ln>
        </p:spPr>
        <p:txBody>
          <a:bodyPr vert="horz" wrap="square" lIns="91440" tIns="45720" rIns="91440" bIns="45720" numCol="1" anchor="ctr" anchorCtr="0" compatLnSpc="1">
            <a:prstTxWarp prst="textNoShape">
              <a:avLst/>
            </a:prstTxWarp>
          </a:bodyPr>
          <a:lstStyle/>
          <a:p>
            <a:pPr>
              <a:defRPr/>
            </a:pPr>
            <a:fld id="{F69136D8-9B65-4017-8EE5-F7FC1808578A}" type="slidenum">
              <a:rPr lang="zh-CN" altLang="zh-CN">
                <a:solidFill>
                  <a:schemeClr val="tx1"/>
                </a:solidFill>
              </a:rPr>
              <a:pPr>
                <a:defRPr/>
              </a:pPr>
              <a:t>24</a:t>
            </a:fld>
            <a:endParaRPr lang="zh-CN" altLang="zh-CN">
              <a:solidFill>
                <a:schemeClr val="tx1"/>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nchor="t"/>
          <a:lstStyle/>
          <a:p>
            <a:pPr marL="484188" indent="-484188" eaLnBrk="1" hangingPunct="1">
              <a:lnSpc>
                <a:spcPct val="170000"/>
              </a:lnSpc>
            </a:pPr>
            <a:r>
              <a:rPr lang="zh-CN" altLang="en-US" sz="4000" b="1" smtClean="0">
                <a:latin typeface="华文新魏" pitchFamily="2" charset="-122"/>
                <a:ea typeface="华文新魏" pitchFamily="2" charset="-122"/>
                <a:sym typeface="华文新魏" pitchFamily="2" charset="-122"/>
              </a:rPr>
              <a:t>什么是职业暴露</a:t>
            </a:r>
            <a:endParaRPr lang="zh-CN" altLang="zh-CN" sz="4000" b="1" smtClean="0">
              <a:latin typeface="华文新魏" pitchFamily="2" charset="-122"/>
              <a:ea typeface="华文新魏" pitchFamily="2" charset="-122"/>
              <a:sym typeface="华文楷体" pitchFamily="2" charset="-122"/>
            </a:endParaRPr>
          </a:p>
        </p:txBody>
      </p:sp>
      <p:sp>
        <p:nvSpPr>
          <p:cNvPr id="28675" name="内容占位符 3"/>
          <p:cNvSpPr>
            <a:spLocks noGrp="1"/>
          </p:cNvSpPr>
          <p:nvPr>
            <p:ph idx="1"/>
          </p:nvPr>
        </p:nvSpPr>
        <p:spPr/>
        <p:txBody>
          <a:bodyPr/>
          <a:lstStyle/>
          <a:p>
            <a:pPr>
              <a:buFont typeface="Arial" charset="0"/>
              <a:buNone/>
            </a:pPr>
            <a:r>
              <a:rPr lang="zh-CN" altLang="en-US" b="1" smtClean="0">
                <a:latin typeface="楷体_GB2312" pitchFamily="49" charset="-122"/>
                <a:ea typeface="楷体_GB2312" pitchFamily="49" charset="-122"/>
                <a:cs typeface="Times New Roman" pitchFamily="18" charset="0"/>
              </a:rPr>
              <a:t>大多数医务人员职业暴露是血源性的：</a:t>
            </a:r>
            <a:endParaRPr lang="en-US" altLang="zh-CN" b="1" smtClean="0">
              <a:latin typeface="楷体_GB2312" pitchFamily="49" charset="-122"/>
              <a:ea typeface="楷体_GB2312" pitchFamily="49" charset="-122"/>
              <a:cs typeface="Times New Roman" pitchFamily="18" charset="0"/>
            </a:endParaRPr>
          </a:p>
          <a:p>
            <a:r>
              <a:rPr lang="zh-CN" altLang="en-US" b="1" smtClean="0">
                <a:latin typeface="楷体_GB2312" pitchFamily="49" charset="-122"/>
                <a:ea typeface="楷体_GB2312" pitchFamily="49" charset="-122"/>
                <a:cs typeface="Times New Roman" pitchFamily="18" charset="0"/>
              </a:rPr>
              <a:t>破损皮肤的创伤</a:t>
            </a:r>
            <a:endParaRPr lang="en-US" altLang="zh-CN" b="1" smtClean="0">
              <a:latin typeface="楷体_GB2312" pitchFamily="49" charset="-122"/>
              <a:ea typeface="楷体_GB2312" pitchFamily="49" charset="-122"/>
              <a:cs typeface="Times New Roman" pitchFamily="18" charset="0"/>
            </a:endParaRPr>
          </a:p>
          <a:p>
            <a:pPr lvl="1"/>
            <a:r>
              <a:rPr lang="zh-CN" altLang="en-US" b="1" smtClean="0">
                <a:latin typeface="楷体_GB2312" pitchFamily="49" charset="-122"/>
                <a:ea typeface="楷体_GB2312" pitchFamily="49" charset="-122"/>
                <a:cs typeface="Times New Roman" pitchFamily="18" charset="0"/>
              </a:rPr>
              <a:t>针刺伤</a:t>
            </a:r>
            <a:endParaRPr lang="en-US" altLang="zh-CN" b="1" smtClean="0">
              <a:latin typeface="楷体_GB2312" pitchFamily="49" charset="-122"/>
              <a:ea typeface="楷体_GB2312" pitchFamily="49" charset="-122"/>
              <a:cs typeface="Times New Roman" pitchFamily="18" charset="0"/>
            </a:endParaRPr>
          </a:p>
          <a:p>
            <a:pPr lvl="1"/>
            <a:r>
              <a:rPr lang="zh-CN" altLang="en-US" b="1" smtClean="0">
                <a:latin typeface="楷体_GB2312" pitchFamily="49" charset="-122"/>
                <a:ea typeface="楷体_GB2312" pitchFamily="49" charset="-122"/>
                <a:cs typeface="Times New Roman" pitchFamily="18" charset="0"/>
              </a:rPr>
              <a:t>手术刀或刀片切割伤</a:t>
            </a:r>
            <a:endParaRPr lang="en-US" altLang="zh-CN" b="1" smtClean="0">
              <a:latin typeface="楷体_GB2312" pitchFamily="49" charset="-122"/>
              <a:ea typeface="楷体_GB2312" pitchFamily="49" charset="-122"/>
              <a:cs typeface="Times New Roman" pitchFamily="18" charset="0"/>
            </a:endParaRPr>
          </a:p>
          <a:p>
            <a:r>
              <a:rPr lang="zh-CN" altLang="en-US" b="1" smtClean="0">
                <a:latin typeface="楷体_GB2312" pitchFamily="49" charset="-122"/>
                <a:ea typeface="楷体_GB2312" pitchFamily="49" charset="-122"/>
                <a:cs typeface="Times New Roman" pitchFamily="18" charset="0"/>
              </a:rPr>
              <a:t>经粘膜或经过不完整的皮肤接触病人的血液、组织或者其他体液</a:t>
            </a:r>
            <a:endParaRPr lang="en-US" altLang="zh-CN" b="1" smtClean="0">
              <a:latin typeface="楷体_GB2312" pitchFamily="49" charset="-122"/>
              <a:ea typeface="楷体_GB2312" pitchFamily="49" charset="-122"/>
              <a:cs typeface="Times New Roman" pitchFamily="18" charset="0"/>
            </a:endParaRPr>
          </a:p>
          <a:p>
            <a:pPr lvl="1"/>
            <a:r>
              <a:rPr lang="zh-CN" altLang="en-US" b="1" smtClean="0">
                <a:latin typeface="楷体_GB2312" pitchFamily="49" charset="-122"/>
                <a:ea typeface="楷体_GB2312" pitchFamily="49" charset="-122"/>
                <a:cs typeface="Times New Roman" pitchFamily="18" charset="0"/>
              </a:rPr>
              <a:t>血液喷溅到眼睛</a:t>
            </a:r>
            <a:endParaRPr lang="en-US" altLang="zh-CN" b="1" smtClean="0">
              <a:latin typeface="楷体_GB2312" pitchFamily="49" charset="-122"/>
              <a:ea typeface="楷体_GB2312" pitchFamily="49" charset="-122"/>
              <a:cs typeface="Times New Roman" pitchFamily="18" charset="0"/>
            </a:endParaRPr>
          </a:p>
          <a:p>
            <a:pPr lvl="1"/>
            <a:r>
              <a:rPr lang="zh-CN" altLang="en-US" b="1" smtClean="0">
                <a:latin typeface="楷体_GB2312" pitchFamily="49" charset="-122"/>
                <a:ea typeface="楷体_GB2312" pitchFamily="49" charset="-122"/>
                <a:cs typeface="Times New Roman" pitchFamily="18" charset="0"/>
              </a:rPr>
              <a:t>血液减到皮肤上的伤口</a:t>
            </a:r>
          </a:p>
        </p:txBody>
      </p:sp>
      <p:sp>
        <p:nvSpPr>
          <p:cNvPr id="5" name="灯片编号占位符 4"/>
          <p:cNvSpPr>
            <a:spLocks noGrp="1"/>
          </p:cNvSpPr>
          <p:nvPr>
            <p:ph type="sldNum" sz="quarter" idx="11"/>
          </p:nvPr>
        </p:nvSpPr>
        <p:spPr>
          <a:noFill/>
          <a:ln w="9525">
            <a:noFill/>
            <a:miter lim="800000"/>
            <a:headEnd/>
            <a:tailEnd/>
          </a:ln>
        </p:spPr>
        <p:txBody>
          <a:bodyPr vert="horz" wrap="square" lIns="91440" tIns="45720" rIns="91440" bIns="45720" numCol="1" anchor="ctr" anchorCtr="0" compatLnSpc="1">
            <a:prstTxWarp prst="textNoShape">
              <a:avLst/>
            </a:prstTxWarp>
          </a:bodyPr>
          <a:lstStyle/>
          <a:p>
            <a:pPr>
              <a:defRPr/>
            </a:pPr>
            <a:fld id="{59E6C50C-FF50-471C-A29A-4B9A248FEFBF}" type="slidenum">
              <a:rPr lang="zh-CN" altLang="zh-CN">
                <a:solidFill>
                  <a:schemeClr val="tx1"/>
                </a:solidFill>
              </a:rPr>
              <a:pPr>
                <a:defRPr/>
              </a:pPr>
              <a:t>25</a:t>
            </a:fld>
            <a:endParaRPr lang="zh-CN" altLang="zh-CN">
              <a:solidFill>
                <a:schemeClr val="tx1"/>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Title 1"/>
          <p:cNvSpPr>
            <a:spLocks noGrp="1" noChangeArrowheads="1"/>
          </p:cNvSpPr>
          <p:nvPr>
            <p:ph type="title" idx="4294967295"/>
          </p:nvPr>
        </p:nvSpPr>
        <p:spPr>
          <a:xfrm>
            <a:off x="0" y="274638"/>
            <a:ext cx="9144000" cy="1143000"/>
          </a:xfrm>
        </p:spPr>
        <p:txBody>
          <a:bodyPr/>
          <a:lstStyle/>
          <a:p>
            <a:r>
              <a:rPr lang="zh-CN" altLang="en-US" sz="4000" b="1" smtClean="0">
                <a:solidFill>
                  <a:srgbClr val="FF5050"/>
                </a:solidFill>
                <a:latin typeface="华文新魏" pitchFamily="2" charset="-122"/>
                <a:ea typeface="华文新魏" pitchFamily="2" charset="-122"/>
                <a:sym typeface="华文新魏" pitchFamily="2" charset="-122"/>
              </a:rPr>
              <a:t>哪种职业暴露会引起</a:t>
            </a:r>
            <a:r>
              <a:rPr lang="en-US" altLang="zh-CN" sz="4000" b="1" smtClean="0">
                <a:solidFill>
                  <a:srgbClr val="FF5050"/>
                </a:solidFill>
                <a:latin typeface="华文新魏" pitchFamily="2" charset="-122"/>
                <a:ea typeface="华文新魏" pitchFamily="2" charset="-122"/>
                <a:sym typeface="华文新魏" pitchFamily="2" charset="-122"/>
              </a:rPr>
              <a:t>HIV/HBV/HCV</a:t>
            </a:r>
            <a:r>
              <a:rPr lang="zh-CN" altLang="en-US" sz="4000" b="1" smtClean="0">
                <a:solidFill>
                  <a:srgbClr val="FF5050"/>
                </a:solidFill>
                <a:latin typeface="华文新魏" pitchFamily="2" charset="-122"/>
                <a:ea typeface="华文新魏" pitchFamily="2" charset="-122"/>
                <a:sym typeface="华文新魏" pitchFamily="2" charset="-122"/>
              </a:rPr>
              <a:t/>
            </a:r>
            <a:br>
              <a:rPr lang="zh-CN" altLang="en-US" sz="4000" b="1" smtClean="0">
                <a:solidFill>
                  <a:srgbClr val="FF5050"/>
                </a:solidFill>
                <a:latin typeface="华文新魏" pitchFamily="2" charset="-122"/>
                <a:ea typeface="华文新魏" pitchFamily="2" charset="-122"/>
                <a:sym typeface="华文新魏" pitchFamily="2" charset="-122"/>
              </a:rPr>
            </a:br>
            <a:r>
              <a:rPr lang="zh-CN" altLang="en-US" sz="4000" b="1" smtClean="0">
                <a:solidFill>
                  <a:srgbClr val="FF5050"/>
                </a:solidFill>
                <a:latin typeface="华文新魏" pitchFamily="2" charset="-122"/>
                <a:ea typeface="华文新魏" pitchFamily="2" charset="-122"/>
                <a:sym typeface="华文新魏" pitchFamily="2" charset="-122"/>
              </a:rPr>
              <a:t>传播风险</a:t>
            </a:r>
            <a:r>
              <a:rPr lang="zh-CN" altLang="en-US" smtClean="0">
                <a:solidFill>
                  <a:srgbClr val="FF5050"/>
                </a:solidFill>
                <a:ea typeface="宋体" pitchFamily="2" charset="-122"/>
              </a:rPr>
              <a:t>？</a:t>
            </a:r>
            <a:r>
              <a:rPr lang="zh-CN" altLang="en-US" smtClean="0"/>
              <a:t> </a:t>
            </a:r>
            <a:endParaRPr lang="zh-CN" altLang="en-US" sz="4000" smtClean="0"/>
          </a:p>
        </p:txBody>
      </p:sp>
      <p:graphicFrame>
        <p:nvGraphicFramePr>
          <p:cNvPr id="40963" name="Group 27"/>
          <p:cNvGraphicFramePr>
            <a:graphicFrameLocks noGrp="1"/>
          </p:cNvGraphicFramePr>
          <p:nvPr/>
        </p:nvGraphicFramePr>
        <p:xfrm>
          <a:off x="250825" y="1700213"/>
          <a:ext cx="8358188" cy="4054475"/>
        </p:xfrm>
        <a:graphic>
          <a:graphicData uri="http://schemas.openxmlformats.org/drawingml/2006/table">
            <a:tbl>
              <a:tblPr/>
              <a:tblGrid>
                <a:gridCol w="2643188"/>
                <a:gridCol w="2290762"/>
                <a:gridCol w="3424238"/>
              </a:tblGrid>
              <a:tr h="1090781">
                <a:tc>
                  <a:txBody>
                    <a:bodyPr/>
                    <a:lstStyle/>
                    <a:p>
                      <a:pPr marL="0" marR="0" lvl="0" indent="0" algn="l" defTabSz="0" rtl="0" eaLnBrk="1" fontAlgn="base" latinLnBrk="0" hangingPunct="1">
                        <a:lnSpc>
                          <a:spcPct val="100000"/>
                        </a:lnSpc>
                        <a:spcBef>
                          <a:spcPct val="20000"/>
                        </a:spcBef>
                        <a:spcAft>
                          <a:spcPct val="0"/>
                        </a:spcAft>
                        <a:buClrTx/>
                        <a:buSzTx/>
                        <a:buFont typeface="Wingdings" pitchFamily="2" charset="2"/>
                        <a:buNone/>
                        <a:tabLst/>
                      </a:pPr>
                      <a:r>
                        <a:rPr kumimoji="0" lang="zh-CN" altLang="en-US" sz="2800" b="1" i="0" u="none" strike="noStrike" cap="none" normalizeH="0" baseline="0" dirty="0" smtClean="0">
                          <a:ln>
                            <a:noFill/>
                          </a:ln>
                          <a:solidFill>
                            <a:schemeClr val="bg2"/>
                          </a:solidFill>
                          <a:effectLst/>
                          <a:latin typeface="华文楷体" pitchFamily="2" charset="-122"/>
                          <a:ea typeface="华文楷体" pitchFamily="2" charset="-122"/>
                          <a:sym typeface="华文楷体" pitchFamily="2" charset="-122"/>
                        </a:rPr>
                        <a:t>职业暴露类型</a:t>
                      </a:r>
                      <a:r>
                        <a:rPr kumimoji="0" lang="zh-CN" altLang="en-US" sz="2800" b="0" i="0" u="none" strike="noStrike" cap="none" normalizeH="0" baseline="0" dirty="0" smtClean="0">
                          <a:ln>
                            <a:noFill/>
                          </a:ln>
                          <a:solidFill>
                            <a:schemeClr val="bg2"/>
                          </a:solidFill>
                          <a:effectLst/>
                          <a:latin typeface="华文楷体" pitchFamily="2" charset="-122"/>
                          <a:ea typeface="华文楷体" pitchFamily="2" charset="-122"/>
                          <a:sym typeface="华文楷体" pitchFamily="2" charset="-122"/>
                        </a:rPr>
                        <a:t> </a:t>
                      </a:r>
                    </a:p>
                  </a:txBody>
                  <a:tcPr marT="45731" marB="45731" horzOverflow="overflow">
                    <a:lnL w="12700" cap="flat" cmpd="sng" algn="ctr">
                      <a:solidFill>
                        <a:schemeClr val="bg1"/>
                      </a:solidFill>
                      <a:prstDash val="solid"/>
                      <a:bevel/>
                      <a:headEnd type="none" w="med" len="med"/>
                      <a:tailEnd type="none" w="med" len="med"/>
                    </a:lnL>
                    <a:lnR w="12700" cap="flat" cmpd="sng" algn="ctr">
                      <a:solidFill>
                        <a:schemeClr val="bg1"/>
                      </a:solidFill>
                      <a:prstDash val="solid"/>
                      <a:bevel/>
                      <a:headEnd type="none" w="med" len="med"/>
                      <a:tailEnd type="none" w="med" len="med"/>
                    </a:lnR>
                    <a:lnT w="12700" cap="flat" cmpd="sng" algn="ctr">
                      <a:solidFill>
                        <a:schemeClr val="bg1"/>
                      </a:solidFill>
                      <a:prstDash val="solid"/>
                      <a:bevel/>
                      <a:headEnd type="none" w="med" len="med"/>
                      <a:tailEnd type="none" w="med" len="med"/>
                    </a:lnT>
                    <a:lnB w="12700" cap="flat" cmpd="sng" algn="ctr">
                      <a:solidFill>
                        <a:schemeClr val="bg1"/>
                      </a:solidFill>
                      <a:prstDash val="solid"/>
                      <a:bevel/>
                      <a:headEnd type="none" w="med" len="med"/>
                      <a:tailEnd type="none" w="med" len="med"/>
                    </a:lnB>
                    <a:lnTlToBr>
                      <a:noFill/>
                    </a:lnTlToBr>
                    <a:lnBlToTr>
                      <a:noFill/>
                    </a:lnBlToTr>
                    <a:solidFill>
                      <a:schemeClr val="accent1"/>
                    </a:solidFill>
                  </a:tcPr>
                </a:tc>
                <a:tc>
                  <a:txBody>
                    <a:bodyPr/>
                    <a:lstStyle/>
                    <a:p>
                      <a:pPr marL="0" marR="0" lvl="0" indent="0" algn="ctr" defTabSz="0" rtl="0" eaLnBrk="1" fontAlgn="base" latinLnBrk="0" hangingPunct="1">
                        <a:lnSpc>
                          <a:spcPct val="100000"/>
                        </a:lnSpc>
                        <a:spcBef>
                          <a:spcPct val="20000"/>
                        </a:spcBef>
                        <a:spcAft>
                          <a:spcPct val="0"/>
                        </a:spcAft>
                        <a:buClrTx/>
                        <a:buSzTx/>
                        <a:buFont typeface="Wingdings" pitchFamily="2" charset="2"/>
                        <a:buNone/>
                        <a:tabLst/>
                      </a:pPr>
                      <a:r>
                        <a:rPr kumimoji="0" lang="zh-CN" altLang="en-US" sz="2800" b="1" i="0" u="none" strike="noStrike" cap="none" normalizeH="0" baseline="0" smtClean="0">
                          <a:ln>
                            <a:noFill/>
                          </a:ln>
                          <a:solidFill>
                            <a:schemeClr val="bg2"/>
                          </a:solidFill>
                          <a:effectLst/>
                          <a:latin typeface="华文楷体" pitchFamily="2" charset="-122"/>
                          <a:ea typeface="华文楷体" pitchFamily="2" charset="-122"/>
                          <a:sym typeface="华文楷体" pitchFamily="2" charset="-122"/>
                        </a:rPr>
                        <a:t>举例</a:t>
                      </a:r>
                      <a:r>
                        <a:rPr kumimoji="0" lang="zh-CN" altLang="en-US" sz="2800" b="0" i="0" u="none" strike="noStrike" cap="none" normalizeH="0" baseline="0" smtClean="0">
                          <a:ln>
                            <a:noFill/>
                          </a:ln>
                          <a:solidFill>
                            <a:schemeClr val="bg2"/>
                          </a:solidFill>
                          <a:effectLst/>
                          <a:latin typeface="华文楷体" pitchFamily="2" charset="-122"/>
                          <a:ea typeface="华文楷体" pitchFamily="2" charset="-122"/>
                          <a:sym typeface="华文楷体" pitchFamily="2" charset="-122"/>
                        </a:rPr>
                        <a:t> </a:t>
                      </a:r>
                    </a:p>
                  </a:txBody>
                  <a:tcPr marT="45731" marB="45731" horzOverflow="overflow">
                    <a:lnL w="12700" cap="flat" cmpd="sng" algn="ctr">
                      <a:solidFill>
                        <a:schemeClr val="bg1"/>
                      </a:solidFill>
                      <a:prstDash val="solid"/>
                      <a:bevel/>
                      <a:headEnd type="none" w="med" len="med"/>
                      <a:tailEnd type="none" w="med" len="med"/>
                    </a:lnL>
                    <a:lnR w="12700" cap="flat" cmpd="sng" algn="ctr">
                      <a:solidFill>
                        <a:schemeClr val="bg1"/>
                      </a:solidFill>
                      <a:prstDash val="solid"/>
                      <a:bevel/>
                      <a:headEnd type="none" w="med" len="med"/>
                      <a:tailEnd type="none" w="med" len="med"/>
                    </a:lnR>
                    <a:lnT w="12700" cap="flat" cmpd="sng" algn="ctr">
                      <a:solidFill>
                        <a:schemeClr val="bg1"/>
                      </a:solidFill>
                      <a:prstDash val="solid"/>
                      <a:bevel/>
                      <a:headEnd type="none" w="med" len="med"/>
                      <a:tailEnd type="none" w="med" len="med"/>
                    </a:lnT>
                    <a:lnB w="12700" cap="flat" cmpd="sng" algn="ctr">
                      <a:solidFill>
                        <a:schemeClr val="bg1"/>
                      </a:solidFill>
                      <a:prstDash val="solid"/>
                      <a:bevel/>
                      <a:headEnd type="none" w="med" len="med"/>
                      <a:tailEnd type="none" w="med" len="med"/>
                    </a:lnB>
                    <a:lnTlToBr>
                      <a:noFill/>
                    </a:lnTlToBr>
                    <a:lnBlToTr>
                      <a:noFill/>
                    </a:lnBlToTr>
                    <a:solidFill>
                      <a:schemeClr val="accent1"/>
                    </a:solidFill>
                  </a:tcPr>
                </a:tc>
                <a:tc>
                  <a:txBody>
                    <a:bodyPr/>
                    <a:lstStyle/>
                    <a:p>
                      <a:pPr marL="0" marR="0" lvl="0" indent="0" algn="ctr" defTabSz="0" rtl="0" eaLnBrk="1" fontAlgn="base" latinLnBrk="0" hangingPunct="1">
                        <a:lnSpc>
                          <a:spcPct val="100000"/>
                        </a:lnSpc>
                        <a:spcBef>
                          <a:spcPct val="20000"/>
                        </a:spcBef>
                        <a:spcAft>
                          <a:spcPct val="0"/>
                        </a:spcAft>
                        <a:buClrTx/>
                        <a:buSzTx/>
                        <a:buFont typeface="Wingdings" pitchFamily="2" charset="2"/>
                        <a:buNone/>
                        <a:tabLst/>
                      </a:pPr>
                      <a:r>
                        <a:rPr kumimoji="0" lang="zh-CN" altLang="en-US" sz="2800" b="1" i="0" u="none" strike="noStrike" cap="none" normalizeH="0" baseline="0" smtClean="0">
                          <a:ln>
                            <a:noFill/>
                          </a:ln>
                          <a:solidFill>
                            <a:schemeClr val="bg2"/>
                          </a:solidFill>
                          <a:effectLst/>
                          <a:latin typeface="华文楷体" pitchFamily="2" charset="-122"/>
                          <a:ea typeface="华文楷体" pitchFamily="2" charset="-122"/>
                          <a:sym typeface="华文楷体" pitchFamily="2" charset="-122"/>
                        </a:rPr>
                        <a:t>风险增加的情况</a:t>
                      </a:r>
                      <a:r>
                        <a:rPr kumimoji="0" lang="zh-CN" altLang="en-US" sz="2800" b="0" i="0" u="none" strike="noStrike" cap="none" normalizeH="0" baseline="0" smtClean="0">
                          <a:ln>
                            <a:noFill/>
                          </a:ln>
                          <a:solidFill>
                            <a:schemeClr val="bg2"/>
                          </a:solidFill>
                          <a:effectLst/>
                          <a:latin typeface="华文楷体" pitchFamily="2" charset="-122"/>
                          <a:ea typeface="华文楷体" pitchFamily="2" charset="-122"/>
                          <a:sym typeface="华文楷体" pitchFamily="2" charset="-122"/>
                        </a:rPr>
                        <a:t> </a:t>
                      </a:r>
                      <a:endParaRPr kumimoji="0" lang="zh-CN" altLang="en-US" sz="2800" b="1" i="0" u="none" strike="noStrike" cap="none" normalizeH="0" baseline="0" smtClean="0">
                        <a:ln>
                          <a:noFill/>
                        </a:ln>
                        <a:solidFill>
                          <a:schemeClr val="bg2"/>
                        </a:solidFill>
                        <a:effectLst/>
                        <a:latin typeface="华文楷体" pitchFamily="2" charset="-122"/>
                        <a:ea typeface="华文楷体" pitchFamily="2" charset="-122"/>
                        <a:sym typeface="华文楷体" pitchFamily="2" charset="-122"/>
                      </a:endParaRPr>
                    </a:p>
                  </a:txBody>
                  <a:tcPr marT="45731" marB="45731" horzOverflow="overflow">
                    <a:lnL w="12700" cap="flat" cmpd="sng" algn="ctr">
                      <a:solidFill>
                        <a:schemeClr val="bg1"/>
                      </a:solidFill>
                      <a:prstDash val="solid"/>
                      <a:bevel/>
                      <a:headEnd type="none" w="med" len="med"/>
                      <a:tailEnd type="none" w="med" len="med"/>
                    </a:lnL>
                    <a:lnR w="12700" cap="flat" cmpd="sng" algn="ctr">
                      <a:solidFill>
                        <a:schemeClr val="bg1"/>
                      </a:solidFill>
                      <a:prstDash val="solid"/>
                      <a:bevel/>
                      <a:headEnd type="none" w="med" len="med"/>
                      <a:tailEnd type="none" w="med" len="med"/>
                    </a:lnR>
                    <a:lnT w="12700" cap="flat" cmpd="sng" algn="ctr">
                      <a:solidFill>
                        <a:schemeClr val="bg1"/>
                      </a:solidFill>
                      <a:prstDash val="solid"/>
                      <a:bevel/>
                      <a:headEnd type="none" w="med" len="med"/>
                      <a:tailEnd type="none" w="med" len="med"/>
                    </a:lnT>
                    <a:lnB w="12700" cap="flat" cmpd="sng" algn="ctr">
                      <a:solidFill>
                        <a:schemeClr val="bg1"/>
                      </a:solidFill>
                      <a:prstDash val="solid"/>
                      <a:bevel/>
                      <a:headEnd type="none" w="med" len="med"/>
                      <a:tailEnd type="none" w="med" len="med"/>
                    </a:lnB>
                    <a:lnTlToBr>
                      <a:noFill/>
                    </a:lnTlToBr>
                    <a:lnBlToTr>
                      <a:noFill/>
                    </a:lnBlToTr>
                    <a:solidFill>
                      <a:schemeClr val="accent1"/>
                    </a:solidFill>
                  </a:tcPr>
                </a:tc>
              </a:tr>
              <a:tr h="1214626">
                <a:tc>
                  <a:txBody>
                    <a:bodyPr/>
                    <a:lstStyle/>
                    <a:p>
                      <a:pPr marL="0" marR="0" lvl="0" indent="0" algn="l" defTabSz="0" rtl="0" eaLnBrk="1" fontAlgn="base" latinLnBrk="0" hangingPunct="1">
                        <a:lnSpc>
                          <a:spcPct val="100000"/>
                        </a:lnSpc>
                        <a:spcBef>
                          <a:spcPct val="20000"/>
                        </a:spcBef>
                        <a:spcAft>
                          <a:spcPct val="0"/>
                        </a:spcAft>
                        <a:buClrTx/>
                        <a:buSzTx/>
                        <a:buFont typeface="Wingdings" pitchFamily="2" charset="2"/>
                        <a:buNone/>
                        <a:tabLst/>
                      </a:pPr>
                      <a:r>
                        <a:rPr kumimoji="0" lang="zh-CN" altLang="en-US" sz="2000" b="1"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rPr>
                        <a:t>经皮注射暴露 </a:t>
                      </a:r>
                    </a:p>
                  </a:txBody>
                  <a:tcPr marT="45731" marB="45731" horzOverflow="overflow">
                    <a:lnL w="12700" cap="flat" cmpd="sng" algn="ctr">
                      <a:solidFill>
                        <a:schemeClr val="bg1"/>
                      </a:solidFill>
                      <a:prstDash val="solid"/>
                      <a:bevel/>
                      <a:headEnd type="none" w="med" len="med"/>
                      <a:tailEnd type="none" w="med" len="med"/>
                    </a:lnL>
                    <a:lnR w="12700" cap="flat" cmpd="sng" algn="ctr">
                      <a:solidFill>
                        <a:schemeClr val="bg1"/>
                      </a:solidFill>
                      <a:prstDash val="solid"/>
                      <a:bevel/>
                      <a:headEnd type="none" w="med" len="med"/>
                      <a:tailEnd type="none" w="med" len="med"/>
                    </a:lnR>
                    <a:lnT w="12700" cap="flat" cmpd="sng" algn="ctr">
                      <a:solidFill>
                        <a:schemeClr val="bg1"/>
                      </a:solidFill>
                      <a:prstDash val="solid"/>
                      <a:bevel/>
                      <a:headEnd type="none" w="med" len="med"/>
                      <a:tailEnd type="none" w="med" len="med"/>
                    </a:lnT>
                    <a:lnB w="12700" cap="flat" cmpd="sng" algn="ctr">
                      <a:solidFill>
                        <a:schemeClr val="bg1"/>
                      </a:solidFill>
                      <a:prstDash val="solid"/>
                      <a:bevel/>
                      <a:headEnd type="none" w="med" len="med"/>
                      <a:tailEnd type="none" w="med" len="med"/>
                    </a:lnB>
                    <a:lnTlToBr>
                      <a:noFill/>
                    </a:lnTlToBr>
                    <a:lnBlToTr>
                      <a:noFill/>
                    </a:lnBlToTr>
                    <a:solidFill>
                      <a:srgbClr val="D0D8E8"/>
                    </a:solidFill>
                  </a:tcPr>
                </a:tc>
                <a:tc>
                  <a:txBody>
                    <a:bodyPr/>
                    <a:lstStyle/>
                    <a:p>
                      <a:pPr marL="174625" marR="0" lvl="0" indent="-174625" algn="l" defTabSz="0" rtl="0" eaLnBrk="0" fontAlgn="base" latinLnBrk="0" hangingPunct="0">
                        <a:lnSpc>
                          <a:spcPct val="100000"/>
                        </a:lnSpc>
                        <a:spcBef>
                          <a:spcPct val="20000"/>
                        </a:spcBef>
                        <a:spcAft>
                          <a:spcPct val="0"/>
                        </a:spcAft>
                        <a:buClrTx/>
                        <a:buSzTx/>
                        <a:buFont typeface="Arial" pitchFamily="34" charset="0"/>
                        <a:buChar char="•"/>
                        <a:tabLst/>
                      </a:pPr>
                      <a:r>
                        <a:rPr kumimoji="0" lang="zh-CN" altLang="en-US" sz="2000" b="1" i="0" u="none" strike="noStrike" cap="none" normalizeH="0" baseline="0" dirty="0" smtClean="0">
                          <a:ln>
                            <a:noFill/>
                          </a:ln>
                          <a:solidFill>
                            <a:schemeClr val="tx1"/>
                          </a:solidFill>
                          <a:effectLst/>
                          <a:latin typeface="华文楷体" pitchFamily="2" charset="-122"/>
                          <a:ea typeface="华文楷体" pitchFamily="2" charset="-122"/>
                          <a:sym typeface="华文楷体" pitchFamily="2" charset="-122"/>
                        </a:rPr>
                        <a:t>针刺伤</a:t>
                      </a:r>
                    </a:p>
                    <a:p>
                      <a:pPr marL="174625" marR="0" lvl="0" indent="-174625" algn="l" defTabSz="0" rtl="0" eaLnBrk="0" fontAlgn="base" latinLnBrk="0" hangingPunct="0">
                        <a:lnSpc>
                          <a:spcPct val="100000"/>
                        </a:lnSpc>
                        <a:spcBef>
                          <a:spcPct val="20000"/>
                        </a:spcBef>
                        <a:spcAft>
                          <a:spcPct val="0"/>
                        </a:spcAft>
                        <a:buClrTx/>
                        <a:buSzTx/>
                        <a:buFont typeface="Arial" pitchFamily="34" charset="0"/>
                        <a:buChar char="•"/>
                        <a:tabLst/>
                      </a:pPr>
                      <a:r>
                        <a:rPr kumimoji="0" lang="zh-CN" altLang="en-US" sz="2000" b="1" i="0" u="none" strike="noStrike" cap="none" normalizeH="0" baseline="0" dirty="0" smtClean="0">
                          <a:ln>
                            <a:noFill/>
                          </a:ln>
                          <a:solidFill>
                            <a:schemeClr val="tx1"/>
                          </a:solidFill>
                          <a:effectLst/>
                          <a:latin typeface="华文楷体" pitchFamily="2" charset="-122"/>
                          <a:ea typeface="华文楷体" pitchFamily="2" charset="-122"/>
                          <a:sym typeface="华文楷体" pitchFamily="2" charset="-122"/>
                        </a:rPr>
                        <a:t>手术刀切割伤 </a:t>
                      </a:r>
                    </a:p>
                  </a:txBody>
                  <a:tcPr marT="45731" marB="45731" horzOverflow="overflow">
                    <a:lnL w="12700" cap="flat" cmpd="sng" algn="ctr">
                      <a:solidFill>
                        <a:schemeClr val="bg1"/>
                      </a:solidFill>
                      <a:prstDash val="solid"/>
                      <a:bevel/>
                      <a:headEnd type="none" w="med" len="med"/>
                      <a:tailEnd type="none" w="med" len="med"/>
                    </a:lnL>
                    <a:lnR w="12700" cap="flat" cmpd="sng" algn="ctr">
                      <a:solidFill>
                        <a:schemeClr val="bg1"/>
                      </a:solidFill>
                      <a:prstDash val="solid"/>
                      <a:bevel/>
                      <a:headEnd type="none" w="med" len="med"/>
                      <a:tailEnd type="none" w="med" len="med"/>
                    </a:lnR>
                    <a:lnT w="12700" cap="flat" cmpd="sng" algn="ctr">
                      <a:solidFill>
                        <a:schemeClr val="bg1"/>
                      </a:solidFill>
                      <a:prstDash val="solid"/>
                      <a:bevel/>
                      <a:headEnd type="none" w="med" len="med"/>
                      <a:tailEnd type="none" w="med" len="med"/>
                    </a:lnT>
                    <a:lnB w="12700" cap="flat" cmpd="sng" algn="ctr">
                      <a:solidFill>
                        <a:schemeClr val="bg1"/>
                      </a:solidFill>
                      <a:prstDash val="solid"/>
                      <a:bevel/>
                      <a:headEnd type="none" w="med" len="med"/>
                      <a:tailEnd type="none" w="med" len="med"/>
                    </a:lnB>
                    <a:lnTlToBr>
                      <a:noFill/>
                    </a:lnTlToBr>
                    <a:lnBlToTr>
                      <a:noFill/>
                    </a:lnBlToTr>
                    <a:solidFill>
                      <a:srgbClr val="D0D8E8"/>
                    </a:solidFill>
                  </a:tcPr>
                </a:tc>
                <a:tc>
                  <a:txBody>
                    <a:bodyPr/>
                    <a:lstStyle/>
                    <a:p>
                      <a:pPr marL="179388" marR="0" lvl="1" indent="0" algn="l" defTabSz="0" rtl="0" eaLnBrk="0" fontAlgn="base" latinLnBrk="0" hangingPunct="0">
                        <a:lnSpc>
                          <a:spcPct val="80000"/>
                        </a:lnSpc>
                        <a:spcBef>
                          <a:spcPct val="20000"/>
                        </a:spcBef>
                        <a:spcAft>
                          <a:spcPct val="0"/>
                        </a:spcAft>
                        <a:buClrTx/>
                        <a:buSzTx/>
                        <a:buFontTx/>
                        <a:buChar char="•"/>
                        <a:tabLst/>
                      </a:pPr>
                      <a:r>
                        <a:rPr kumimoji="0" lang="zh-CN" altLang="en-US" sz="2000" b="1" i="0" u="none" strike="noStrike" cap="none" normalizeH="0" baseline="0" dirty="0" smtClean="0">
                          <a:ln>
                            <a:noFill/>
                          </a:ln>
                          <a:solidFill>
                            <a:schemeClr val="tx1"/>
                          </a:solidFill>
                          <a:effectLst/>
                          <a:latin typeface="华文楷体" pitchFamily="2" charset="-122"/>
                          <a:ea typeface="华文楷体" pitchFamily="2" charset="-122"/>
                          <a:sym typeface="华文楷体" pitchFamily="2" charset="-122"/>
                        </a:rPr>
                        <a:t>空心针深度刺伤</a:t>
                      </a:r>
                    </a:p>
                    <a:p>
                      <a:pPr marL="363538" marR="0" lvl="2" indent="-4763" algn="l" defTabSz="0" rtl="0" eaLnBrk="0" fontAlgn="base" latinLnBrk="0" hangingPunct="0">
                        <a:lnSpc>
                          <a:spcPct val="80000"/>
                        </a:lnSpc>
                        <a:spcBef>
                          <a:spcPct val="20000"/>
                        </a:spcBef>
                        <a:spcAft>
                          <a:spcPct val="0"/>
                        </a:spcAft>
                        <a:buClrTx/>
                        <a:buSzTx/>
                        <a:buFontTx/>
                        <a:buChar char="•"/>
                        <a:tabLst/>
                      </a:pPr>
                      <a:r>
                        <a:rPr kumimoji="0" lang="zh-CN" altLang="en-US" sz="2000" b="1" i="0" u="none" strike="noStrike" cap="none" normalizeH="0" baseline="0" dirty="0" smtClean="0">
                          <a:ln>
                            <a:noFill/>
                          </a:ln>
                          <a:solidFill>
                            <a:schemeClr val="tx1"/>
                          </a:solidFill>
                          <a:effectLst/>
                          <a:latin typeface="华文楷体" pitchFamily="2" charset="-122"/>
                          <a:ea typeface="华文楷体" pitchFamily="2" charset="-122"/>
                          <a:sym typeface="华文楷体" pitchFamily="2" charset="-122"/>
                        </a:rPr>
                        <a:t>针头有可见血迹</a:t>
                      </a:r>
                    </a:p>
                    <a:p>
                      <a:pPr marL="363538" marR="0" lvl="2" indent="-4763" algn="l" defTabSz="0" rtl="0" eaLnBrk="0" fontAlgn="base" latinLnBrk="0" hangingPunct="0">
                        <a:lnSpc>
                          <a:spcPct val="80000"/>
                        </a:lnSpc>
                        <a:spcBef>
                          <a:spcPct val="20000"/>
                        </a:spcBef>
                        <a:spcAft>
                          <a:spcPct val="0"/>
                        </a:spcAft>
                        <a:buClrTx/>
                        <a:buSzTx/>
                        <a:buFontTx/>
                        <a:buChar char="•"/>
                        <a:tabLst/>
                      </a:pPr>
                      <a:r>
                        <a:rPr kumimoji="0" lang="zh-CN" altLang="en-US" sz="2000" b="1" i="0" u="none" strike="noStrike" cap="none" normalizeH="0" baseline="0" dirty="0" smtClean="0">
                          <a:ln>
                            <a:noFill/>
                          </a:ln>
                          <a:solidFill>
                            <a:schemeClr val="tx1"/>
                          </a:solidFill>
                          <a:effectLst/>
                          <a:latin typeface="华文楷体" pitchFamily="2" charset="-122"/>
                          <a:ea typeface="华文楷体" pitchFamily="2" charset="-122"/>
                          <a:sym typeface="华文楷体" pitchFamily="2" charset="-122"/>
                        </a:rPr>
                        <a:t>针头直接进入血管</a:t>
                      </a:r>
                      <a:r>
                        <a:rPr kumimoji="0" lang="zh-CN" altLang="en-US" sz="2800" b="1" i="0" u="none" strike="noStrike" cap="none" normalizeH="0" baseline="0" dirty="0" smtClean="0">
                          <a:ln>
                            <a:noFill/>
                          </a:ln>
                          <a:solidFill>
                            <a:schemeClr val="tx1"/>
                          </a:solidFill>
                          <a:effectLst/>
                          <a:latin typeface="华文楷体" pitchFamily="2" charset="-122"/>
                          <a:ea typeface="华文楷体" pitchFamily="2" charset="-122"/>
                          <a:sym typeface="华文楷体" pitchFamily="2" charset="-122"/>
                        </a:rPr>
                        <a:t> </a:t>
                      </a:r>
                    </a:p>
                  </a:txBody>
                  <a:tcPr marT="45731" marB="45731" horzOverflow="overflow">
                    <a:lnL w="12700" cap="flat" cmpd="sng" algn="ctr">
                      <a:solidFill>
                        <a:schemeClr val="bg1"/>
                      </a:solidFill>
                      <a:prstDash val="solid"/>
                      <a:bevel/>
                      <a:headEnd type="none" w="med" len="med"/>
                      <a:tailEnd type="none" w="med" len="med"/>
                    </a:lnL>
                    <a:lnR w="12700" cap="flat" cmpd="sng" algn="ctr">
                      <a:solidFill>
                        <a:schemeClr val="bg1"/>
                      </a:solidFill>
                      <a:prstDash val="solid"/>
                      <a:bevel/>
                      <a:headEnd type="none" w="med" len="med"/>
                      <a:tailEnd type="none" w="med" len="med"/>
                    </a:lnR>
                    <a:lnT w="12700" cap="flat" cmpd="sng" algn="ctr">
                      <a:solidFill>
                        <a:schemeClr val="bg1"/>
                      </a:solidFill>
                      <a:prstDash val="solid"/>
                      <a:bevel/>
                      <a:headEnd type="none" w="med" len="med"/>
                      <a:tailEnd type="none" w="med" len="med"/>
                    </a:lnT>
                    <a:lnB w="12700" cap="flat" cmpd="sng" algn="ctr">
                      <a:solidFill>
                        <a:schemeClr val="bg1"/>
                      </a:solidFill>
                      <a:prstDash val="solid"/>
                      <a:bevel/>
                      <a:headEnd type="none" w="med" len="med"/>
                      <a:tailEnd type="none" w="med" len="med"/>
                    </a:lnB>
                    <a:lnTlToBr>
                      <a:noFill/>
                    </a:lnTlToBr>
                    <a:lnBlToTr>
                      <a:noFill/>
                    </a:lnBlToTr>
                    <a:solidFill>
                      <a:srgbClr val="D0D8E8"/>
                    </a:solidFill>
                  </a:tcPr>
                </a:tc>
              </a:tr>
              <a:tr h="743065">
                <a:tc>
                  <a:txBody>
                    <a:bodyPr/>
                    <a:lstStyle/>
                    <a:p>
                      <a:pPr marL="0" marR="0" lvl="0" indent="0" algn="l" defTabSz="0" rtl="0" eaLnBrk="1" fontAlgn="base" latinLnBrk="0" hangingPunct="1">
                        <a:lnSpc>
                          <a:spcPct val="100000"/>
                        </a:lnSpc>
                        <a:spcBef>
                          <a:spcPct val="20000"/>
                        </a:spcBef>
                        <a:spcAft>
                          <a:spcPct val="0"/>
                        </a:spcAft>
                        <a:buClrTx/>
                        <a:buSzTx/>
                        <a:buFont typeface="Wingdings" pitchFamily="2" charset="2"/>
                        <a:buNone/>
                        <a:tabLst/>
                      </a:pPr>
                      <a:r>
                        <a:rPr kumimoji="0" lang="zh-CN" altLang="en-US" sz="2000" b="1"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rPr>
                        <a:t>经粘膜暴露</a:t>
                      </a:r>
                    </a:p>
                  </a:txBody>
                  <a:tcPr marT="45731" marB="45731" horzOverflow="overflow">
                    <a:lnL w="12700" cap="flat" cmpd="sng" algn="ctr">
                      <a:solidFill>
                        <a:schemeClr val="bg1"/>
                      </a:solidFill>
                      <a:prstDash val="solid"/>
                      <a:bevel/>
                      <a:headEnd type="none" w="med" len="med"/>
                      <a:tailEnd type="none" w="med" len="med"/>
                    </a:lnL>
                    <a:lnR w="12700" cap="flat" cmpd="sng" algn="ctr">
                      <a:solidFill>
                        <a:schemeClr val="bg1"/>
                      </a:solidFill>
                      <a:prstDash val="solid"/>
                      <a:bevel/>
                      <a:headEnd type="none" w="med" len="med"/>
                      <a:tailEnd type="none" w="med" len="med"/>
                    </a:lnR>
                    <a:lnT w="12700" cap="flat" cmpd="sng" algn="ctr">
                      <a:solidFill>
                        <a:schemeClr val="bg1"/>
                      </a:solidFill>
                      <a:prstDash val="solid"/>
                      <a:bevel/>
                      <a:headEnd type="none" w="med" len="med"/>
                      <a:tailEnd type="none" w="med" len="med"/>
                    </a:lnT>
                    <a:lnB w="12700" cap="flat" cmpd="sng" algn="ctr">
                      <a:solidFill>
                        <a:schemeClr val="bg1"/>
                      </a:solidFill>
                      <a:prstDash val="solid"/>
                      <a:bevel/>
                      <a:headEnd type="none" w="med" len="med"/>
                      <a:tailEnd type="none" w="med" len="med"/>
                    </a:lnB>
                    <a:lnTlToBr>
                      <a:noFill/>
                    </a:lnTlToBr>
                    <a:lnBlToTr>
                      <a:noFill/>
                    </a:lnBlToTr>
                    <a:solidFill>
                      <a:srgbClr val="EAEAEA"/>
                    </a:solidFill>
                  </a:tcPr>
                </a:tc>
                <a:tc>
                  <a:txBody>
                    <a:bodyPr/>
                    <a:lstStyle/>
                    <a:p>
                      <a:pPr marL="174625" marR="0" lvl="0" indent="-174625" algn="l" defTabSz="0" rtl="0" eaLnBrk="1" fontAlgn="base" latinLnBrk="0" hangingPunct="1">
                        <a:lnSpc>
                          <a:spcPct val="100000"/>
                        </a:lnSpc>
                        <a:spcBef>
                          <a:spcPct val="20000"/>
                        </a:spcBef>
                        <a:spcAft>
                          <a:spcPct val="0"/>
                        </a:spcAft>
                        <a:buClrTx/>
                        <a:buSzTx/>
                        <a:buFont typeface="Arial" pitchFamily="34" charset="0"/>
                        <a:buChar char="•"/>
                        <a:tabLst/>
                      </a:pPr>
                      <a:r>
                        <a:rPr kumimoji="0" lang="zh-CN" altLang="en-US" sz="2000" b="1"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rPr>
                        <a:t>血液溅入眼睛 </a:t>
                      </a:r>
                    </a:p>
                  </a:txBody>
                  <a:tcPr marT="45731" marB="45731" horzOverflow="overflow">
                    <a:lnL w="12700" cap="flat" cmpd="sng" algn="ctr">
                      <a:solidFill>
                        <a:schemeClr val="bg1"/>
                      </a:solidFill>
                      <a:prstDash val="solid"/>
                      <a:bevel/>
                      <a:headEnd type="none" w="med" len="med"/>
                      <a:tailEnd type="none" w="med" len="med"/>
                    </a:lnL>
                    <a:lnR w="12700" cap="flat" cmpd="sng" algn="ctr">
                      <a:solidFill>
                        <a:schemeClr val="bg1"/>
                      </a:solidFill>
                      <a:prstDash val="solid"/>
                      <a:bevel/>
                      <a:headEnd type="none" w="med" len="med"/>
                      <a:tailEnd type="none" w="med" len="med"/>
                    </a:lnR>
                    <a:lnT w="12700" cap="flat" cmpd="sng" algn="ctr">
                      <a:solidFill>
                        <a:schemeClr val="bg1"/>
                      </a:solidFill>
                      <a:prstDash val="solid"/>
                      <a:bevel/>
                      <a:headEnd type="none" w="med" len="med"/>
                      <a:tailEnd type="none" w="med" len="med"/>
                    </a:lnT>
                    <a:lnB w="12700" cap="flat" cmpd="sng" algn="ctr">
                      <a:solidFill>
                        <a:schemeClr val="bg1"/>
                      </a:solidFill>
                      <a:prstDash val="solid"/>
                      <a:bevel/>
                      <a:headEnd type="none" w="med" len="med"/>
                      <a:tailEnd type="none" w="med" len="med"/>
                    </a:lnB>
                    <a:lnTlToBr>
                      <a:noFill/>
                    </a:lnTlToBr>
                    <a:lnBlToTr>
                      <a:noFill/>
                    </a:lnBlToTr>
                    <a:solidFill>
                      <a:srgbClr val="EAEAEA"/>
                    </a:solidFill>
                  </a:tcPr>
                </a:tc>
                <a:tc>
                  <a:txBody>
                    <a:bodyPr/>
                    <a:lstStyle/>
                    <a:p>
                      <a:pPr marL="363538" marR="0" lvl="2" indent="-4763" algn="l" defTabSz="0" rtl="0" eaLnBrk="0" fontAlgn="base" latinLnBrk="0" hangingPunct="0">
                        <a:lnSpc>
                          <a:spcPct val="100000"/>
                        </a:lnSpc>
                        <a:spcBef>
                          <a:spcPct val="20000"/>
                        </a:spcBef>
                        <a:spcAft>
                          <a:spcPct val="0"/>
                        </a:spcAft>
                        <a:buClrTx/>
                        <a:buSzTx/>
                        <a:buFontTx/>
                        <a:buChar char="•"/>
                        <a:tabLst/>
                      </a:pPr>
                      <a:r>
                        <a:rPr kumimoji="0" lang="zh-CN" altLang="en-US" sz="2000" b="1"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rPr>
                        <a:t>极大量血液或感染性体液</a:t>
                      </a:r>
                    </a:p>
                  </a:txBody>
                  <a:tcPr marT="45731" marB="45731" horzOverflow="overflow">
                    <a:lnL w="12700" cap="flat" cmpd="sng" algn="ctr">
                      <a:solidFill>
                        <a:schemeClr val="bg1"/>
                      </a:solidFill>
                      <a:prstDash val="solid"/>
                      <a:bevel/>
                      <a:headEnd type="none" w="med" len="med"/>
                      <a:tailEnd type="none" w="med" len="med"/>
                    </a:lnL>
                    <a:lnR w="12700" cap="flat" cmpd="sng" algn="ctr">
                      <a:solidFill>
                        <a:schemeClr val="bg1"/>
                      </a:solidFill>
                      <a:prstDash val="solid"/>
                      <a:bevel/>
                      <a:headEnd type="none" w="med" len="med"/>
                      <a:tailEnd type="none" w="med" len="med"/>
                    </a:lnR>
                    <a:lnT w="12700" cap="flat" cmpd="sng" algn="ctr">
                      <a:solidFill>
                        <a:schemeClr val="bg1"/>
                      </a:solidFill>
                      <a:prstDash val="solid"/>
                      <a:bevel/>
                      <a:headEnd type="none" w="med" len="med"/>
                      <a:tailEnd type="none" w="med" len="med"/>
                    </a:lnT>
                    <a:lnB w="12700" cap="flat" cmpd="sng" algn="ctr">
                      <a:solidFill>
                        <a:schemeClr val="bg1"/>
                      </a:solidFill>
                      <a:prstDash val="solid"/>
                      <a:bevel/>
                      <a:headEnd type="none" w="med" len="med"/>
                      <a:tailEnd type="none" w="med" len="med"/>
                    </a:lnB>
                    <a:lnTlToBr>
                      <a:noFill/>
                    </a:lnTlToBr>
                    <a:lnBlToTr>
                      <a:noFill/>
                    </a:lnBlToTr>
                    <a:solidFill>
                      <a:srgbClr val="EAEAEA"/>
                    </a:solidFill>
                  </a:tcPr>
                </a:tc>
              </a:tr>
              <a:tr h="1006003">
                <a:tc>
                  <a:txBody>
                    <a:bodyPr/>
                    <a:lstStyle/>
                    <a:p>
                      <a:pPr marL="0" marR="0" lvl="0" indent="0" algn="l" defTabSz="0" rtl="0" eaLnBrk="1" fontAlgn="base" latinLnBrk="0" hangingPunct="1">
                        <a:lnSpc>
                          <a:spcPct val="100000"/>
                        </a:lnSpc>
                        <a:spcBef>
                          <a:spcPct val="20000"/>
                        </a:spcBef>
                        <a:spcAft>
                          <a:spcPct val="0"/>
                        </a:spcAft>
                        <a:buClrTx/>
                        <a:buSzTx/>
                        <a:buFont typeface="Wingdings" pitchFamily="2" charset="2"/>
                        <a:buNone/>
                        <a:tabLst/>
                      </a:pPr>
                      <a:r>
                        <a:rPr kumimoji="0" lang="zh-CN" altLang="en-US" sz="2000" b="1"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rPr>
                        <a:t>经不完整皮肤暴露</a:t>
                      </a:r>
                    </a:p>
                    <a:p>
                      <a:pPr marL="0" marR="0" lvl="0" indent="0" algn="l" defTabSz="0" rtl="0" eaLnBrk="1" fontAlgn="base" latinLnBrk="0" hangingPunct="1">
                        <a:lnSpc>
                          <a:spcPct val="100000"/>
                        </a:lnSpc>
                        <a:spcBef>
                          <a:spcPct val="20000"/>
                        </a:spcBef>
                        <a:spcAft>
                          <a:spcPct val="0"/>
                        </a:spcAft>
                        <a:buClrTx/>
                        <a:buSzTx/>
                        <a:buFont typeface="Wingdings" pitchFamily="2" charset="2"/>
                        <a:buNone/>
                        <a:tabLst/>
                      </a:pPr>
                      <a:endParaRPr kumimoji="0" lang="zh-CN" altLang="en-US" sz="2000" b="1"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endParaRPr>
                    </a:p>
                  </a:txBody>
                  <a:tcPr marT="45731" marB="45731" horzOverflow="overflow">
                    <a:lnL w="12700" cap="flat" cmpd="sng" algn="ctr">
                      <a:solidFill>
                        <a:schemeClr val="bg1"/>
                      </a:solidFill>
                      <a:prstDash val="solid"/>
                      <a:bevel/>
                      <a:headEnd type="none" w="med" len="med"/>
                      <a:tailEnd type="none" w="med" len="med"/>
                    </a:lnL>
                    <a:lnR w="12700" cap="flat" cmpd="sng" algn="ctr">
                      <a:solidFill>
                        <a:schemeClr val="bg1"/>
                      </a:solidFill>
                      <a:prstDash val="solid"/>
                      <a:bevel/>
                      <a:headEnd type="none" w="med" len="med"/>
                      <a:tailEnd type="none" w="med" len="med"/>
                    </a:lnR>
                    <a:lnT w="12700" cap="flat" cmpd="sng" algn="ctr">
                      <a:solidFill>
                        <a:schemeClr val="bg1"/>
                      </a:solidFill>
                      <a:prstDash val="solid"/>
                      <a:bevel/>
                      <a:headEnd type="none" w="med" len="med"/>
                      <a:tailEnd type="none" w="med" len="med"/>
                    </a:lnT>
                    <a:lnB w="12700" cap="flat" cmpd="sng" algn="ctr">
                      <a:solidFill>
                        <a:schemeClr val="bg1"/>
                      </a:solidFill>
                      <a:prstDash val="solid"/>
                      <a:bevel/>
                      <a:headEnd type="none" w="med" len="med"/>
                      <a:tailEnd type="none" w="med" len="med"/>
                    </a:lnB>
                    <a:lnTlToBr>
                      <a:noFill/>
                    </a:lnTlToBr>
                    <a:lnBlToTr>
                      <a:noFill/>
                    </a:lnBlToTr>
                    <a:solidFill>
                      <a:srgbClr val="DDDDDD"/>
                    </a:solidFill>
                  </a:tcPr>
                </a:tc>
                <a:tc>
                  <a:txBody>
                    <a:bodyPr/>
                    <a:lstStyle/>
                    <a:p>
                      <a:pPr marL="174625" marR="0" lvl="0" indent="-174625" algn="l" defTabSz="0" rtl="0" eaLnBrk="1" fontAlgn="base" latinLnBrk="0" hangingPunct="1">
                        <a:lnSpc>
                          <a:spcPct val="100000"/>
                        </a:lnSpc>
                        <a:spcBef>
                          <a:spcPct val="20000"/>
                        </a:spcBef>
                        <a:spcAft>
                          <a:spcPct val="0"/>
                        </a:spcAft>
                        <a:buClrTx/>
                        <a:buSzTx/>
                        <a:buFont typeface="Arial" pitchFamily="34" charset="0"/>
                        <a:buChar char="•"/>
                        <a:tabLst/>
                      </a:pPr>
                      <a:r>
                        <a:rPr kumimoji="0" lang="zh-CN" altLang="en-US" sz="2000" b="1"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rPr>
                        <a:t>血液喷溅在皮损处：切口、伤口、皮炎处 </a:t>
                      </a:r>
                    </a:p>
                  </a:txBody>
                  <a:tcPr marT="45731" marB="45731" horzOverflow="overflow">
                    <a:lnL w="12700" cap="flat" cmpd="sng" algn="ctr">
                      <a:solidFill>
                        <a:schemeClr val="bg1"/>
                      </a:solidFill>
                      <a:prstDash val="solid"/>
                      <a:bevel/>
                      <a:headEnd type="none" w="med" len="med"/>
                      <a:tailEnd type="none" w="med" len="med"/>
                    </a:lnL>
                    <a:lnR w="12700" cap="flat" cmpd="sng" algn="ctr">
                      <a:solidFill>
                        <a:schemeClr val="bg1"/>
                      </a:solidFill>
                      <a:prstDash val="solid"/>
                      <a:bevel/>
                      <a:headEnd type="none" w="med" len="med"/>
                      <a:tailEnd type="none" w="med" len="med"/>
                    </a:lnR>
                    <a:lnT w="12700" cap="flat" cmpd="sng" algn="ctr">
                      <a:solidFill>
                        <a:schemeClr val="bg1"/>
                      </a:solidFill>
                      <a:prstDash val="solid"/>
                      <a:bevel/>
                      <a:headEnd type="none" w="med" len="med"/>
                      <a:tailEnd type="none" w="med" len="med"/>
                    </a:lnT>
                    <a:lnB w="12700" cap="flat" cmpd="sng" algn="ctr">
                      <a:solidFill>
                        <a:schemeClr val="bg1"/>
                      </a:solidFill>
                      <a:prstDash val="solid"/>
                      <a:bevel/>
                      <a:headEnd type="none" w="med" len="med"/>
                      <a:tailEnd type="none" w="med" len="med"/>
                    </a:lnB>
                    <a:lnTlToBr>
                      <a:noFill/>
                    </a:lnTlToBr>
                    <a:lnBlToTr>
                      <a:noFill/>
                    </a:lnBlToTr>
                    <a:solidFill>
                      <a:srgbClr val="DDDDDD"/>
                    </a:solidFill>
                  </a:tcPr>
                </a:tc>
                <a:tc>
                  <a:txBody>
                    <a:bodyPr/>
                    <a:lstStyle/>
                    <a:p>
                      <a:pPr marL="174625" marR="0" lvl="2" indent="-174625" algn="l" defTabSz="0" rtl="0" eaLnBrk="1" fontAlgn="base" latinLnBrk="0" hangingPunct="1">
                        <a:lnSpc>
                          <a:spcPct val="90000"/>
                        </a:lnSpc>
                        <a:spcBef>
                          <a:spcPct val="0"/>
                        </a:spcBef>
                        <a:spcAft>
                          <a:spcPct val="0"/>
                        </a:spcAft>
                        <a:buClrTx/>
                        <a:buSzTx/>
                        <a:buFont typeface="Arial" pitchFamily="34" charset="0"/>
                        <a:buChar char="•"/>
                        <a:tabLst/>
                      </a:pPr>
                      <a:r>
                        <a:rPr kumimoji="0" lang="zh-CN" altLang="en-US" sz="2000" b="1"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rPr>
                        <a:t>长时间或</a:t>
                      </a:r>
                      <a:r>
                        <a:rPr kumimoji="0" lang="zh-CN" altLang="en-US" sz="2000" b="1" i="0" u="none" strike="noStrike" cap="none" normalizeH="0" baseline="0" smtClean="0">
                          <a:ln>
                            <a:noFill/>
                          </a:ln>
                          <a:solidFill>
                            <a:srgbClr val="FF0000"/>
                          </a:solidFill>
                          <a:effectLst/>
                          <a:latin typeface="华文楷体" pitchFamily="2" charset="-122"/>
                          <a:ea typeface="华文楷体" pitchFamily="2" charset="-122"/>
                          <a:sym typeface="华文楷体" pitchFamily="2" charset="-122"/>
                        </a:rPr>
                        <a:t>大量</a:t>
                      </a:r>
                      <a:r>
                        <a:rPr kumimoji="0" lang="zh-CN" altLang="en-US" sz="2000" b="1"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rPr>
                        <a:t>暴露于血液或感染体液中</a:t>
                      </a:r>
                      <a:r>
                        <a:rPr kumimoji="0" lang="zh-CN" altLang="en-US" sz="2800" b="1"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rPr>
                        <a:t> </a:t>
                      </a:r>
                    </a:p>
                  </a:txBody>
                  <a:tcPr marT="45731" marB="45731" horzOverflow="overflow">
                    <a:lnL w="12700" cap="flat" cmpd="sng" algn="ctr">
                      <a:solidFill>
                        <a:schemeClr val="bg1"/>
                      </a:solidFill>
                      <a:prstDash val="solid"/>
                      <a:bevel/>
                      <a:headEnd type="none" w="med" len="med"/>
                      <a:tailEnd type="none" w="med" len="med"/>
                    </a:lnL>
                    <a:lnR w="12700" cap="flat" cmpd="sng" algn="ctr">
                      <a:solidFill>
                        <a:schemeClr val="bg1"/>
                      </a:solidFill>
                      <a:prstDash val="solid"/>
                      <a:bevel/>
                      <a:headEnd type="none" w="med" len="med"/>
                      <a:tailEnd type="none" w="med" len="med"/>
                    </a:lnR>
                    <a:lnT w="12700" cap="flat" cmpd="sng" algn="ctr">
                      <a:solidFill>
                        <a:schemeClr val="bg1"/>
                      </a:solidFill>
                      <a:prstDash val="solid"/>
                      <a:bevel/>
                      <a:headEnd type="none" w="med" len="med"/>
                      <a:tailEnd type="none" w="med" len="med"/>
                    </a:lnT>
                    <a:lnB cap="flat">
                      <a:noFill/>
                    </a:lnB>
                    <a:lnTlToBr>
                      <a:noFill/>
                    </a:lnTlToBr>
                    <a:lnBlToTr>
                      <a:noFill/>
                    </a:lnBlToTr>
                    <a:solidFill>
                      <a:srgbClr val="DDDDDD"/>
                    </a:solidFill>
                  </a:tcPr>
                </a:tc>
              </a:tr>
            </a:tbl>
          </a:graphicData>
        </a:graphic>
      </p:graphicFrame>
      <p:sp>
        <p:nvSpPr>
          <p:cNvPr id="28" name="灯片编号占位符 27"/>
          <p:cNvSpPr>
            <a:spLocks noGrp="1"/>
          </p:cNvSpPr>
          <p:nvPr>
            <p:ph type="sldNum" sz="quarter" idx="11"/>
          </p:nvPr>
        </p:nvSpPr>
        <p:spPr>
          <a:xfrm>
            <a:off x="6516162" y="6160133"/>
            <a:ext cx="2133600" cy="365125"/>
          </a:xfrm>
          <a:noFill/>
          <a:ln w="9525">
            <a:noFill/>
            <a:miter lim="800000"/>
            <a:headEnd/>
            <a:tailEnd/>
          </a:ln>
        </p:spPr>
        <p:txBody>
          <a:bodyPr vert="horz" wrap="square" lIns="91440" tIns="45720" rIns="91440" bIns="45720" numCol="1" anchor="ctr" anchorCtr="0" compatLnSpc="1">
            <a:prstTxWarp prst="textNoShape">
              <a:avLst/>
            </a:prstTxWarp>
          </a:bodyPr>
          <a:lstStyle/>
          <a:p>
            <a:pPr>
              <a:defRPr/>
            </a:pPr>
            <a:fld id="{ED0B36BE-B17B-4F7D-B150-DACBF57BEF90}" type="slidenum">
              <a:rPr lang="zh-CN" altLang="zh-CN">
                <a:solidFill>
                  <a:schemeClr val="tx1"/>
                </a:solidFill>
              </a:rPr>
              <a:pPr>
                <a:defRPr/>
              </a:pPr>
              <a:t>26</a:t>
            </a:fld>
            <a:endParaRPr lang="zh-CN" altLang="zh-CN"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40963"/>
                                        </p:tgtEl>
                                        <p:attrNameLst>
                                          <p:attrName>style.visibility</p:attrName>
                                        </p:attrNameLst>
                                      </p:cBhvr>
                                      <p:to>
                                        <p:strVal val="visible"/>
                                      </p:to>
                                    </p:set>
                                    <p:animEffect>
                                      <p:cBhvr>
                                        <p:cTn id="7" dur="500"/>
                                        <p:tgtEl>
                                          <p:spTgt spid="409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Title 1"/>
          <p:cNvSpPr>
            <a:spLocks noGrp="1" noChangeArrowheads="1"/>
          </p:cNvSpPr>
          <p:nvPr>
            <p:ph type="title" idx="4294967295"/>
          </p:nvPr>
        </p:nvSpPr>
        <p:spPr>
          <a:xfrm>
            <a:off x="539750" y="260350"/>
            <a:ext cx="8229600" cy="939800"/>
          </a:xfrm>
        </p:spPr>
        <p:txBody>
          <a:bodyPr/>
          <a:lstStyle/>
          <a:p>
            <a:r>
              <a:rPr lang="en-US" altLang="zh-CN" b="1" smtClean="0">
                <a:solidFill>
                  <a:srgbClr val="FF5050"/>
                </a:solidFill>
                <a:latin typeface="华文新魏" pitchFamily="2" charset="-122"/>
                <a:ea typeface="华文新魏" pitchFamily="2" charset="-122"/>
                <a:sym typeface="华文新魏" pitchFamily="2" charset="-122"/>
              </a:rPr>
              <a:t>HIV</a:t>
            </a:r>
            <a:r>
              <a:rPr lang="zh-CN" altLang="en-US" b="1" smtClean="0">
                <a:solidFill>
                  <a:srgbClr val="FF5050"/>
                </a:solidFill>
                <a:latin typeface="华文新魏" pitchFamily="2" charset="-122"/>
                <a:ea typeface="华文新魏" pitchFamily="2" charset="-122"/>
                <a:sym typeface="华文新魏" pitchFamily="2" charset="-122"/>
              </a:rPr>
              <a:t>的传播危险？</a:t>
            </a:r>
            <a:r>
              <a:rPr lang="zh-CN" altLang="en-US" b="1" smtClean="0">
                <a:latin typeface="华文新魏" pitchFamily="2" charset="-122"/>
                <a:ea typeface="华文新魏" pitchFamily="2" charset="-122"/>
                <a:sym typeface="华文新魏" pitchFamily="2" charset="-122"/>
              </a:rPr>
              <a:t> </a:t>
            </a:r>
          </a:p>
        </p:txBody>
      </p:sp>
      <p:graphicFrame>
        <p:nvGraphicFramePr>
          <p:cNvPr id="43011" name="Group 28"/>
          <p:cNvGraphicFramePr>
            <a:graphicFrameLocks noGrp="1"/>
          </p:cNvGraphicFramePr>
          <p:nvPr/>
        </p:nvGraphicFramePr>
        <p:xfrm>
          <a:off x="428625" y="1285875"/>
          <a:ext cx="8229600" cy="3751270"/>
        </p:xfrm>
        <a:graphic>
          <a:graphicData uri="http://schemas.openxmlformats.org/drawingml/2006/table">
            <a:tbl>
              <a:tblPr/>
              <a:tblGrid>
                <a:gridCol w="2743200"/>
                <a:gridCol w="2408238"/>
                <a:gridCol w="3078162"/>
              </a:tblGrid>
              <a:tr h="915709">
                <a:tc>
                  <a:txBody>
                    <a:bodyPr/>
                    <a:lstStyle/>
                    <a:p>
                      <a:pPr marL="0" marR="0" lvl="0" indent="0" algn="l" defTabSz="0" rtl="0" eaLnBrk="1" fontAlgn="base" latinLnBrk="0" hangingPunct="1">
                        <a:lnSpc>
                          <a:spcPct val="100000"/>
                        </a:lnSpc>
                        <a:spcBef>
                          <a:spcPct val="20000"/>
                        </a:spcBef>
                        <a:spcAft>
                          <a:spcPct val="0"/>
                        </a:spcAft>
                        <a:buClrTx/>
                        <a:buSzTx/>
                        <a:buFont typeface="Wingdings" pitchFamily="2" charset="2"/>
                        <a:buNone/>
                        <a:tabLst/>
                      </a:pPr>
                      <a:r>
                        <a:rPr kumimoji="0" lang="zh-CN" altLang="en-US" sz="2800" b="1" i="0" u="none" strike="noStrike" cap="none" normalizeH="0" baseline="0" smtClean="0">
                          <a:ln>
                            <a:noFill/>
                          </a:ln>
                          <a:solidFill>
                            <a:schemeClr val="bg2"/>
                          </a:solidFill>
                          <a:effectLst/>
                          <a:latin typeface="华文楷体" pitchFamily="2" charset="-122"/>
                          <a:ea typeface="华文楷体" pitchFamily="2" charset="-122"/>
                          <a:sym typeface="华文楷体" pitchFamily="2" charset="-122"/>
                        </a:rPr>
                        <a:t>暴露类型</a:t>
                      </a:r>
                    </a:p>
                  </a:txBody>
                  <a:tcPr marT="45705" marB="45705" horzOverflow="overflow">
                    <a:lnL w="12700" cap="flat" cmpd="sng" algn="ctr">
                      <a:solidFill>
                        <a:schemeClr val="bg1"/>
                      </a:solidFill>
                      <a:prstDash val="solid"/>
                      <a:bevel/>
                      <a:headEnd type="none" w="med" len="med"/>
                      <a:tailEnd type="none" w="med" len="med"/>
                    </a:lnL>
                    <a:lnR w="12700" cap="flat" cmpd="sng" algn="ctr">
                      <a:solidFill>
                        <a:schemeClr val="bg1"/>
                      </a:solidFill>
                      <a:prstDash val="solid"/>
                      <a:bevel/>
                      <a:headEnd type="none" w="med" len="med"/>
                      <a:tailEnd type="none" w="med" len="med"/>
                    </a:lnR>
                    <a:lnT w="12700" cap="flat" cmpd="sng" algn="ctr">
                      <a:solidFill>
                        <a:schemeClr val="bg1"/>
                      </a:solidFill>
                      <a:prstDash val="solid"/>
                      <a:bevel/>
                      <a:headEnd type="none" w="med" len="med"/>
                      <a:tailEnd type="none" w="med" len="med"/>
                    </a:lnT>
                    <a:lnB w="38100" cap="flat" cmpd="sng" algn="ctr">
                      <a:solidFill>
                        <a:schemeClr val="bg1"/>
                      </a:solidFill>
                      <a:prstDash val="solid"/>
                      <a:bevel/>
                      <a:headEnd type="none" w="med" len="med"/>
                      <a:tailEnd type="none" w="med" len="med"/>
                    </a:lnB>
                    <a:lnTlToBr>
                      <a:noFill/>
                    </a:lnTlToBr>
                    <a:lnBlToTr>
                      <a:noFill/>
                    </a:lnBlToTr>
                    <a:solidFill>
                      <a:schemeClr val="accent1"/>
                    </a:solidFill>
                  </a:tcPr>
                </a:tc>
                <a:tc>
                  <a:txBody>
                    <a:bodyPr/>
                    <a:lstStyle/>
                    <a:p>
                      <a:pPr marL="0" marR="0" lvl="0" indent="0" algn="ctr" defTabSz="0" rtl="0" eaLnBrk="1" fontAlgn="base" latinLnBrk="0" hangingPunct="1">
                        <a:lnSpc>
                          <a:spcPct val="100000"/>
                        </a:lnSpc>
                        <a:spcBef>
                          <a:spcPct val="20000"/>
                        </a:spcBef>
                        <a:spcAft>
                          <a:spcPct val="0"/>
                        </a:spcAft>
                        <a:buClrTx/>
                        <a:buSzTx/>
                        <a:buFont typeface="Wingdings" pitchFamily="2" charset="2"/>
                        <a:buNone/>
                        <a:tabLst/>
                      </a:pPr>
                      <a:r>
                        <a:rPr kumimoji="0" lang="zh-CN" altLang="en-US" sz="2800" b="1" i="0" u="none" strike="noStrike" cap="none" normalizeH="0" baseline="0" smtClean="0">
                          <a:ln>
                            <a:noFill/>
                          </a:ln>
                          <a:solidFill>
                            <a:schemeClr val="bg2"/>
                          </a:solidFill>
                          <a:effectLst/>
                          <a:latin typeface="华文楷体" pitchFamily="2" charset="-122"/>
                          <a:ea typeface="华文楷体" pitchFamily="2" charset="-122"/>
                          <a:sym typeface="华文楷体" pitchFamily="2" charset="-122"/>
                        </a:rPr>
                        <a:t>HIV传播危险</a:t>
                      </a:r>
                    </a:p>
                  </a:txBody>
                  <a:tcPr marT="45705" marB="45705" horzOverflow="overflow">
                    <a:lnL w="12700" cap="flat" cmpd="sng" algn="ctr">
                      <a:solidFill>
                        <a:schemeClr val="bg1"/>
                      </a:solidFill>
                      <a:prstDash val="solid"/>
                      <a:bevel/>
                      <a:headEnd type="none" w="med" len="med"/>
                      <a:tailEnd type="none" w="med" len="med"/>
                    </a:lnL>
                    <a:lnR w="12700" cap="flat" cmpd="sng" algn="ctr">
                      <a:solidFill>
                        <a:schemeClr val="bg1"/>
                      </a:solidFill>
                      <a:prstDash val="solid"/>
                      <a:bevel/>
                      <a:headEnd type="none" w="med" len="med"/>
                      <a:tailEnd type="none" w="med" len="med"/>
                    </a:lnR>
                    <a:lnT w="12700" cap="flat" cmpd="sng" algn="ctr">
                      <a:solidFill>
                        <a:schemeClr val="bg1"/>
                      </a:solidFill>
                      <a:prstDash val="solid"/>
                      <a:bevel/>
                      <a:headEnd type="none" w="med" len="med"/>
                      <a:tailEnd type="none" w="med" len="med"/>
                    </a:lnT>
                    <a:lnB w="38100" cap="flat" cmpd="sng" algn="ctr">
                      <a:solidFill>
                        <a:schemeClr val="bg1"/>
                      </a:solidFill>
                      <a:prstDash val="solid"/>
                      <a:bevel/>
                      <a:headEnd type="none" w="med" len="med"/>
                      <a:tailEnd type="none" w="med" len="med"/>
                    </a:lnB>
                    <a:lnTlToBr>
                      <a:noFill/>
                    </a:lnTlToBr>
                    <a:lnBlToTr>
                      <a:noFill/>
                    </a:lnBlToTr>
                    <a:solidFill>
                      <a:schemeClr val="accent1"/>
                    </a:solidFill>
                  </a:tcPr>
                </a:tc>
                <a:tc>
                  <a:txBody>
                    <a:bodyPr/>
                    <a:lstStyle/>
                    <a:p>
                      <a:pPr marL="0" marR="0" lvl="0" indent="0" algn="ctr" defTabSz="0" rtl="0" eaLnBrk="1" fontAlgn="base" latinLnBrk="0" hangingPunct="1">
                        <a:lnSpc>
                          <a:spcPct val="100000"/>
                        </a:lnSpc>
                        <a:spcBef>
                          <a:spcPct val="20000"/>
                        </a:spcBef>
                        <a:spcAft>
                          <a:spcPct val="0"/>
                        </a:spcAft>
                        <a:buClrTx/>
                        <a:buSzTx/>
                        <a:buFont typeface="Wingdings" pitchFamily="2" charset="2"/>
                        <a:buNone/>
                        <a:tabLst/>
                      </a:pPr>
                      <a:r>
                        <a:rPr kumimoji="0" lang="zh-CN" altLang="en-US" sz="2800" b="1" i="0" u="none" strike="noStrike" cap="none" normalizeH="0" baseline="0" smtClean="0">
                          <a:ln>
                            <a:noFill/>
                          </a:ln>
                          <a:solidFill>
                            <a:schemeClr val="bg2"/>
                          </a:solidFill>
                          <a:effectLst/>
                          <a:latin typeface="华文楷体" pitchFamily="2" charset="-122"/>
                          <a:ea typeface="华文楷体" pitchFamily="2" charset="-122"/>
                          <a:sym typeface="华文楷体" pitchFamily="2" charset="-122"/>
                        </a:rPr>
                        <a:t>解释</a:t>
                      </a:r>
                    </a:p>
                  </a:txBody>
                  <a:tcPr marT="45705" marB="45705" horzOverflow="overflow">
                    <a:lnL w="12700" cap="flat" cmpd="sng" algn="ctr">
                      <a:solidFill>
                        <a:schemeClr val="bg1"/>
                      </a:solidFill>
                      <a:prstDash val="solid"/>
                      <a:bevel/>
                      <a:headEnd type="none" w="med" len="med"/>
                      <a:tailEnd type="none" w="med" len="med"/>
                    </a:lnL>
                    <a:lnR w="12700" cap="flat" cmpd="sng" algn="ctr">
                      <a:solidFill>
                        <a:schemeClr val="bg1"/>
                      </a:solidFill>
                      <a:prstDash val="solid"/>
                      <a:bevel/>
                      <a:headEnd type="none" w="med" len="med"/>
                      <a:tailEnd type="none" w="med" len="med"/>
                    </a:lnR>
                    <a:lnT w="12700" cap="flat" cmpd="sng" algn="ctr">
                      <a:solidFill>
                        <a:schemeClr val="bg1"/>
                      </a:solidFill>
                      <a:prstDash val="solid"/>
                      <a:bevel/>
                      <a:headEnd type="none" w="med" len="med"/>
                      <a:tailEnd type="none" w="med" len="med"/>
                    </a:lnT>
                    <a:lnB w="38100" cap="flat" cmpd="sng" algn="ctr">
                      <a:solidFill>
                        <a:schemeClr val="bg1"/>
                      </a:solidFill>
                      <a:prstDash val="solid"/>
                      <a:bevel/>
                      <a:headEnd type="none" w="med" len="med"/>
                      <a:tailEnd type="none" w="med" len="med"/>
                    </a:lnB>
                    <a:lnTlToBr>
                      <a:noFill/>
                    </a:lnTlToBr>
                    <a:lnBlToTr>
                      <a:noFill/>
                    </a:lnBlToTr>
                    <a:solidFill>
                      <a:schemeClr val="accent1"/>
                    </a:solidFill>
                  </a:tcPr>
                </a:tc>
              </a:tr>
              <a:tr h="944847">
                <a:tc>
                  <a:txBody>
                    <a:bodyPr/>
                    <a:lstStyle/>
                    <a:p>
                      <a:pPr marL="0" marR="0" lvl="0" indent="0" algn="l" defTabSz="0" rtl="0" eaLnBrk="1" fontAlgn="base" latinLnBrk="0" hangingPunct="1">
                        <a:lnSpc>
                          <a:spcPct val="100000"/>
                        </a:lnSpc>
                        <a:spcBef>
                          <a:spcPct val="20000"/>
                        </a:spcBef>
                        <a:spcAft>
                          <a:spcPct val="0"/>
                        </a:spcAft>
                        <a:buClrTx/>
                        <a:buSzTx/>
                        <a:buFont typeface="Wingdings" pitchFamily="2" charset="2"/>
                        <a:buNone/>
                        <a:tabLst/>
                      </a:pPr>
                      <a:r>
                        <a:rPr kumimoji="0" lang="zh-CN" altLang="en-US" sz="2800" b="1"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rPr>
                        <a:t>经皮针刺 </a:t>
                      </a:r>
                    </a:p>
                  </a:txBody>
                  <a:tcPr marT="45705" marB="45705" horzOverflow="overflow">
                    <a:lnL w="12700" cap="flat" cmpd="sng" algn="ctr">
                      <a:solidFill>
                        <a:schemeClr val="bg1"/>
                      </a:solidFill>
                      <a:prstDash val="solid"/>
                      <a:bevel/>
                      <a:headEnd type="none" w="med" len="med"/>
                      <a:tailEnd type="none" w="med" len="med"/>
                    </a:lnL>
                    <a:lnR w="12700" cap="flat" cmpd="sng" algn="ctr">
                      <a:solidFill>
                        <a:schemeClr val="bg1"/>
                      </a:solidFill>
                      <a:prstDash val="solid"/>
                      <a:bevel/>
                      <a:headEnd type="none" w="med" len="med"/>
                      <a:tailEnd type="none" w="med" len="med"/>
                    </a:lnR>
                    <a:lnT w="38100" cap="flat" cmpd="sng" algn="ctr">
                      <a:solidFill>
                        <a:schemeClr val="bg1"/>
                      </a:solidFill>
                      <a:prstDash val="solid"/>
                      <a:bevel/>
                      <a:headEnd type="none" w="med" len="med"/>
                      <a:tailEnd type="none" w="med" len="med"/>
                    </a:lnT>
                    <a:lnB w="12700" cap="flat" cmpd="sng" algn="ctr">
                      <a:solidFill>
                        <a:schemeClr val="bg1"/>
                      </a:solidFill>
                      <a:prstDash val="solid"/>
                      <a:bevel/>
                      <a:headEnd type="none" w="med" len="med"/>
                      <a:tailEnd type="none" w="med" len="med"/>
                    </a:lnB>
                    <a:lnTlToBr>
                      <a:noFill/>
                    </a:lnTlToBr>
                    <a:lnBlToTr>
                      <a:noFill/>
                    </a:lnBlToTr>
                    <a:solidFill>
                      <a:srgbClr val="D0D8E8"/>
                    </a:solidFill>
                  </a:tcPr>
                </a:tc>
                <a:tc>
                  <a:txBody>
                    <a:bodyPr/>
                    <a:lstStyle/>
                    <a:p>
                      <a:pPr marL="0" marR="0" lvl="0" indent="0" algn="ctr" defTabSz="0" rtl="0" eaLnBrk="1" fontAlgn="base" latinLnBrk="0" hangingPunct="1">
                        <a:lnSpc>
                          <a:spcPct val="100000"/>
                        </a:lnSpc>
                        <a:spcBef>
                          <a:spcPct val="20000"/>
                        </a:spcBef>
                        <a:spcAft>
                          <a:spcPct val="0"/>
                        </a:spcAft>
                        <a:buClrTx/>
                        <a:buSzTx/>
                        <a:buFont typeface="Wingdings" pitchFamily="2" charset="2"/>
                        <a:buNone/>
                        <a:tabLst/>
                      </a:pPr>
                      <a:r>
                        <a:rPr kumimoji="0" lang="zh-CN" altLang="zh-CN" sz="2800" b="1"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rPr>
                        <a:t>0.3%</a:t>
                      </a:r>
                      <a:endParaRPr kumimoji="0" lang="zh-CN" altLang="zh-CN" sz="2800" b="0" i="0" u="none" strike="noStrike" cap="none" normalizeH="0" baseline="0" smtClean="0">
                        <a:ln>
                          <a:noFill/>
                        </a:ln>
                        <a:solidFill>
                          <a:schemeClr val="tx1"/>
                        </a:solidFill>
                        <a:effectLst/>
                        <a:latin typeface="Calibri" pitchFamily="34" charset="0"/>
                        <a:ea typeface="MS PGothic" pitchFamily="34" charset="-128"/>
                        <a:sym typeface="Calibri" pitchFamily="34" charset="0"/>
                      </a:endParaRPr>
                    </a:p>
                  </a:txBody>
                  <a:tcPr marT="45705" marB="45705" horzOverflow="overflow">
                    <a:lnL w="12700" cap="flat" cmpd="sng" algn="ctr">
                      <a:solidFill>
                        <a:schemeClr val="bg1"/>
                      </a:solidFill>
                      <a:prstDash val="solid"/>
                      <a:bevel/>
                      <a:headEnd type="none" w="med" len="med"/>
                      <a:tailEnd type="none" w="med" len="med"/>
                    </a:lnL>
                    <a:lnR w="12700" cap="flat" cmpd="sng" algn="ctr">
                      <a:solidFill>
                        <a:schemeClr val="bg1"/>
                      </a:solidFill>
                      <a:prstDash val="solid"/>
                      <a:bevel/>
                      <a:headEnd type="none" w="med" len="med"/>
                      <a:tailEnd type="none" w="med" len="med"/>
                    </a:lnR>
                    <a:lnT w="38100" cap="flat" cmpd="sng" algn="ctr">
                      <a:solidFill>
                        <a:schemeClr val="bg1"/>
                      </a:solidFill>
                      <a:prstDash val="solid"/>
                      <a:bevel/>
                      <a:headEnd type="none" w="med" len="med"/>
                      <a:tailEnd type="none" w="med" len="med"/>
                    </a:lnT>
                    <a:lnB w="12700" cap="flat" cmpd="sng" algn="ctr">
                      <a:solidFill>
                        <a:schemeClr val="bg1"/>
                      </a:solidFill>
                      <a:prstDash val="solid"/>
                      <a:bevel/>
                      <a:headEnd type="none" w="med" len="med"/>
                      <a:tailEnd type="none" w="med" len="med"/>
                    </a:lnB>
                    <a:lnTlToBr>
                      <a:noFill/>
                    </a:lnTlToBr>
                    <a:lnBlToTr>
                      <a:noFill/>
                    </a:lnBlToTr>
                    <a:solidFill>
                      <a:srgbClr val="D0D8E8"/>
                    </a:solidFill>
                  </a:tcPr>
                </a:tc>
                <a:tc>
                  <a:txBody>
                    <a:bodyPr/>
                    <a:lstStyle/>
                    <a:p>
                      <a:pPr marL="0" marR="0" lvl="0" indent="0" algn="l" defTabSz="0" rtl="0" eaLnBrk="0" fontAlgn="base" latinLnBrk="0" hangingPunct="0">
                        <a:lnSpc>
                          <a:spcPct val="100000"/>
                        </a:lnSpc>
                        <a:spcBef>
                          <a:spcPct val="20000"/>
                        </a:spcBef>
                        <a:spcAft>
                          <a:spcPct val="0"/>
                        </a:spcAft>
                        <a:buClrTx/>
                        <a:buSzTx/>
                        <a:buFont typeface="Arial" pitchFamily="34" charset="0"/>
                        <a:buNone/>
                        <a:tabLst/>
                      </a:pPr>
                      <a:r>
                        <a:rPr kumimoji="0" lang="zh-CN" altLang="en-US" sz="2800" b="1" i="0" u="none" strike="noStrike" cap="none" normalizeH="0" baseline="0" smtClean="0">
                          <a:ln>
                            <a:noFill/>
                          </a:ln>
                          <a:solidFill>
                            <a:srgbClr val="000000"/>
                          </a:solidFill>
                          <a:effectLst/>
                          <a:latin typeface="华文楷体" pitchFamily="2" charset="-122"/>
                          <a:ea typeface="华文楷体" pitchFamily="2" charset="-122"/>
                          <a:sym typeface="Times New Roman" pitchFamily="18" charset="0"/>
                        </a:rPr>
                        <a:t>1000次暴露中出现3次</a:t>
                      </a:r>
                      <a:endParaRPr kumimoji="0" lang="zh-CN" altLang="en-US" sz="2800" b="0" i="0" u="none" strike="noStrike" cap="none" normalizeH="0" baseline="0" smtClean="0">
                        <a:ln>
                          <a:noFill/>
                        </a:ln>
                        <a:solidFill>
                          <a:schemeClr val="tx1"/>
                        </a:solidFill>
                        <a:effectLst/>
                        <a:latin typeface="Calibri" pitchFamily="34" charset="0"/>
                        <a:ea typeface="MS PGothic" pitchFamily="34" charset="-128"/>
                        <a:sym typeface="Calibri" pitchFamily="34" charset="0"/>
                      </a:endParaRPr>
                    </a:p>
                  </a:txBody>
                  <a:tcPr marT="45705" marB="45705" horzOverflow="overflow">
                    <a:lnL w="12700" cap="flat" cmpd="sng" algn="ctr">
                      <a:solidFill>
                        <a:schemeClr val="bg1"/>
                      </a:solidFill>
                      <a:prstDash val="solid"/>
                      <a:bevel/>
                      <a:headEnd type="none" w="med" len="med"/>
                      <a:tailEnd type="none" w="med" len="med"/>
                    </a:lnL>
                    <a:lnR w="12700" cap="flat" cmpd="sng" algn="ctr">
                      <a:solidFill>
                        <a:schemeClr val="bg1"/>
                      </a:solidFill>
                      <a:prstDash val="solid"/>
                      <a:bevel/>
                      <a:headEnd type="none" w="med" len="med"/>
                      <a:tailEnd type="none" w="med" len="med"/>
                    </a:lnR>
                    <a:lnT w="38100" cap="flat" cmpd="sng" algn="ctr">
                      <a:solidFill>
                        <a:schemeClr val="bg1"/>
                      </a:solidFill>
                      <a:prstDash val="solid"/>
                      <a:bevel/>
                      <a:headEnd type="none" w="med" len="med"/>
                      <a:tailEnd type="none" w="med" len="med"/>
                    </a:lnT>
                    <a:lnB w="12700" cap="flat" cmpd="sng" algn="ctr">
                      <a:solidFill>
                        <a:schemeClr val="bg1"/>
                      </a:solidFill>
                      <a:prstDash val="solid"/>
                      <a:bevel/>
                      <a:headEnd type="none" w="med" len="med"/>
                      <a:tailEnd type="none" w="med" len="med"/>
                    </a:lnB>
                    <a:lnTlToBr>
                      <a:noFill/>
                    </a:lnTlToBr>
                    <a:lnBlToTr>
                      <a:noFill/>
                    </a:lnBlToTr>
                    <a:solidFill>
                      <a:srgbClr val="D0D8E8"/>
                    </a:solidFill>
                  </a:tcPr>
                </a:tc>
              </a:tr>
              <a:tr h="945861">
                <a:tc>
                  <a:txBody>
                    <a:bodyPr/>
                    <a:lstStyle/>
                    <a:p>
                      <a:pPr marL="0" marR="0" lvl="0" indent="0" algn="l" defTabSz="0" rtl="0" eaLnBrk="1" fontAlgn="base" latinLnBrk="0" hangingPunct="1">
                        <a:lnSpc>
                          <a:spcPct val="100000"/>
                        </a:lnSpc>
                        <a:spcBef>
                          <a:spcPct val="20000"/>
                        </a:spcBef>
                        <a:spcAft>
                          <a:spcPct val="0"/>
                        </a:spcAft>
                        <a:buClrTx/>
                        <a:buSzTx/>
                        <a:buFont typeface="Wingdings" pitchFamily="2" charset="2"/>
                        <a:buNone/>
                        <a:tabLst/>
                      </a:pPr>
                      <a:r>
                        <a:rPr kumimoji="0" lang="zh-CN" altLang="en-US" sz="2800" b="1"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rPr>
                        <a:t>经粘膜暴露</a:t>
                      </a:r>
                    </a:p>
                  </a:txBody>
                  <a:tcPr marT="45705" marB="45705" horzOverflow="overflow">
                    <a:lnL w="12700" cap="flat" cmpd="sng" algn="ctr">
                      <a:solidFill>
                        <a:schemeClr val="bg1"/>
                      </a:solidFill>
                      <a:prstDash val="solid"/>
                      <a:bevel/>
                      <a:headEnd type="none" w="med" len="med"/>
                      <a:tailEnd type="none" w="med" len="med"/>
                    </a:lnL>
                    <a:lnR w="12700" cap="flat" cmpd="sng" algn="ctr">
                      <a:solidFill>
                        <a:schemeClr val="bg1"/>
                      </a:solidFill>
                      <a:prstDash val="solid"/>
                      <a:bevel/>
                      <a:headEnd type="none" w="med" len="med"/>
                      <a:tailEnd type="none" w="med" len="med"/>
                    </a:lnR>
                    <a:lnT w="12700" cap="flat" cmpd="sng" algn="ctr">
                      <a:solidFill>
                        <a:schemeClr val="bg1"/>
                      </a:solidFill>
                      <a:prstDash val="solid"/>
                      <a:bevel/>
                      <a:headEnd type="none" w="med" len="med"/>
                      <a:tailEnd type="none" w="med" len="med"/>
                    </a:lnT>
                    <a:lnB w="12700" cap="flat" cmpd="sng" algn="ctr">
                      <a:solidFill>
                        <a:schemeClr val="bg1"/>
                      </a:solidFill>
                      <a:prstDash val="solid"/>
                      <a:bevel/>
                      <a:headEnd type="none" w="med" len="med"/>
                      <a:tailEnd type="none" w="med" len="med"/>
                    </a:lnB>
                    <a:lnTlToBr>
                      <a:noFill/>
                    </a:lnTlToBr>
                    <a:lnBlToTr>
                      <a:noFill/>
                    </a:lnBlToTr>
                    <a:solidFill>
                      <a:srgbClr val="E9EDF4"/>
                    </a:solidFill>
                  </a:tcPr>
                </a:tc>
                <a:tc>
                  <a:txBody>
                    <a:bodyPr/>
                    <a:lstStyle/>
                    <a:p>
                      <a:pPr marL="0" marR="0" lvl="0" indent="0" algn="ctr" defTabSz="0" rtl="0" eaLnBrk="1" fontAlgn="base" latinLnBrk="0" hangingPunct="1">
                        <a:lnSpc>
                          <a:spcPct val="100000"/>
                        </a:lnSpc>
                        <a:spcBef>
                          <a:spcPct val="20000"/>
                        </a:spcBef>
                        <a:spcAft>
                          <a:spcPct val="0"/>
                        </a:spcAft>
                        <a:buClrTx/>
                        <a:buSzTx/>
                        <a:buFont typeface="Wingdings" pitchFamily="2" charset="2"/>
                        <a:buNone/>
                        <a:tabLst/>
                      </a:pPr>
                      <a:r>
                        <a:rPr kumimoji="0" lang="zh-CN" altLang="zh-CN" sz="2800" b="1"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rPr>
                        <a:t>0.09%</a:t>
                      </a:r>
                      <a:endParaRPr kumimoji="0" lang="zh-CN" altLang="zh-CN" sz="2800" b="0" i="0" u="none" strike="noStrike" cap="none" normalizeH="0" baseline="0" smtClean="0">
                        <a:ln>
                          <a:noFill/>
                        </a:ln>
                        <a:solidFill>
                          <a:schemeClr val="tx1"/>
                        </a:solidFill>
                        <a:effectLst/>
                        <a:latin typeface="Calibri" pitchFamily="34" charset="0"/>
                        <a:ea typeface="MS PGothic" pitchFamily="34" charset="-128"/>
                        <a:sym typeface="Calibri" pitchFamily="34" charset="0"/>
                      </a:endParaRPr>
                    </a:p>
                  </a:txBody>
                  <a:tcPr marT="45705" marB="45705" horzOverflow="overflow">
                    <a:lnL w="12700" cap="flat" cmpd="sng" algn="ctr">
                      <a:solidFill>
                        <a:schemeClr val="bg1"/>
                      </a:solidFill>
                      <a:prstDash val="solid"/>
                      <a:bevel/>
                      <a:headEnd type="none" w="med" len="med"/>
                      <a:tailEnd type="none" w="med" len="med"/>
                    </a:lnL>
                    <a:lnR w="12700" cap="flat" cmpd="sng" algn="ctr">
                      <a:solidFill>
                        <a:schemeClr val="bg1"/>
                      </a:solidFill>
                      <a:prstDash val="solid"/>
                      <a:bevel/>
                      <a:headEnd type="none" w="med" len="med"/>
                      <a:tailEnd type="none" w="med" len="med"/>
                    </a:lnR>
                    <a:lnT w="12700" cap="flat" cmpd="sng" algn="ctr">
                      <a:solidFill>
                        <a:schemeClr val="bg1"/>
                      </a:solidFill>
                      <a:prstDash val="solid"/>
                      <a:bevel/>
                      <a:headEnd type="none" w="med" len="med"/>
                      <a:tailEnd type="none" w="med" len="med"/>
                    </a:lnT>
                    <a:lnB w="12700" cap="flat" cmpd="sng" algn="ctr">
                      <a:solidFill>
                        <a:schemeClr val="bg1"/>
                      </a:solidFill>
                      <a:prstDash val="solid"/>
                      <a:bevel/>
                      <a:headEnd type="none" w="med" len="med"/>
                      <a:tailEnd type="none" w="med" len="med"/>
                    </a:lnB>
                    <a:lnTlToBr>
                      <a:noFill/>
                    </a:lnTlToBr>
                    <a:lnBlToTr>
                      <a:noFill/>
                    </a:lnBlToTr>
                    <a:solidFill>
                      <a:srgbClr val="E9EDF4"/>
                    </a:solidFill>
                  </a:tcPr>
                </a:tc>
                <a:tc>
                  <a:txBody>
                    <a:bodyPr/>
                    <a:lstStyle/>
                    <a:p>
                      <a:pPr marL="0" marR="0" lvl="0" indent="0" algn="l" defTabSz="0" rtl="0" eaLnBrk="0" fontAlgn="base" latinLnBrk="0" hangingPunct="0">
                        <a:lnSpc>
                          <a:spcPct val="100000"/>
                        </a:lnSpc>
                        <a:spcBef>
                          <a:spcPct val="20000"/>
                        </a:spcBef>
                        <a:spcAft>
                          <a:spcPct val="0"/>
                        </a:spcAft>
                        <a:buClrTx/>
                        <a:buSzTx/>
                        <a:buFont typeface="Arial" pitchFamily="34" charset="0"/>
                        <a:buNone/>
                        <a:tabLst/>
                      </a:pPr>
                      <a:r>
                        <a:rPr kumimoji="0" lang="zh-CN" altLang="en-US" sz="2800" b="1" i="0" u="none" strike="noStrike" cap="none" normalizeH="0" baseline="0" smtClean="0">
                          <a:ln>
                            <a:noFill/>
                          </a:ln>
                          <a:solidFill>
                            <a:srgbClr val="000000"/>
                          </a:solidFill>
                          <a:effectLst/>
                          <a:latin typeface="华文楷体" pitchFamily="2" charset="-122"/>
                          <a:ea typeface="华文楷体" pitchFamily="2" charset="-122"/>
                          <a:sym typeface="Times New Roman" pitchFamily="18" charset="0"/>
                        </a:rPr>
                        <a:t>10000次暴露中出现9次</a:t>
                      </a:r>
                      <a:endParaRPr kumimoji="0" lang="zh-CN" altLang="en-US" sz="2800" b="0" i="0" u="none" strike="noStrike" cap="none" normalizeH="0" baseline="0" smtClean="0">
                        <a:ln>
                          <a:noFill/>
                        </a:ln>
                        <a:solidFill>
                          <a:schemeClr val="tx1"/>
                        </a:solidFill>
                        <a:effectLst/>
                        <a:latin typeface="Calibri" pitchFamily="34" charset="0"/>
                        <a:ea typeface="MS PGothic" pitchFamily="34" charset="-128"/>
                        <a:sym typeface="Calibri" pitchFamily="34" charset="0"/>
                      </a:endParaRPr>
                    </a:p>
                  </a:txBody>
                  <a:tcPr marT="45705" marB="45705" horzOverflow="overflow">
                    <a:lnL w="12700" cap="flat" cmpd="sng" algn="ctr">
                      <a:solidFill>
                        <a:schemeClr val="bg1"/>
                      </a:solidFill>
                      <a:prstDash val="solid"/>
                      <a:bevel/>
                      <a:headEnd type="none" w="med" len="med"/>
                      <a:tailEnd type="none" w="med" len="med"/>
                    </a:lnL>
                    <a:lnR w="12700" cap="flat" cmpd="sng" algn="ctr">
                      <a:solidFill>
                        <a:schemeClr val="bg1"/>
                      </a:solidFill>
                      <a:prstDash val="solid"/>
                      <a:bevel/>
                      <a:headEnd type="none" w="med" len="med"/>
                      <a:tailEnd type="none" w="med" len="med"/>
                    </a:lnR>
                    <a:lnT w="12700" cap="flat" cmpd="sng" algn="ctr">
                      <a:solidFill>
                        <a:schemeClr val="bg1"/>
                      </a:solidFill>
                      <a:prstDash val="solid"/>
                      <a:bevel/>
                      <a:headEnd type="none" w="med" len="med"/>
                      <a:tailEnd type="none" w="med" len="med"/>
                    </a:lnT>
                    <a:lnB w="12700" cap="flat" cmpd="sng" algn="ctr">
                      <a:solidFill>
                        <a:schemeClr val="bg1"/>
                      </a:solidFill>
                      <a:prstDash val="solid"/>
                      <a:bevel/>
                      <a:headEnd type="none" w="med" len="med"/>
                      <a:tailEnd type="none" w="med" len="med"/>
                    </a:lnB>
                    <a:lnTlToBr>
                      <a:noFill/>
                    </a:lnTlToBr>
                    <a:lnBlToTr>
                      <a:noFill/>
                    </a:lnBlToTr>
                    <a:solidFill>
                      <a:srgbClr val="E9EDF4"/>
                    </a:solidFill>
                  </a:tcPr>
                </a:tc>
              </a:tr>
              <a:tr h="944847">
                <a:tc>
                  <a:txBody>
                    <a:bodyPr/>
                    <a:lstStyle/>
                    <a:p>
                      <a:pPr marL="0" marR="0" lvl="0" indent="0" algn="l" defTabSz="0" rtl="0" eaLnBrk="1" fontAlgn="base" latinLnBrk="0" hangingPunct="1">
                        <a:lnSpc>
                          <a:spcPct val="100000"/>
                        </a:lnSpc>
                        <a:spcBef>
                          <a:spcPct val="20000"/>
                        </a:spcBef>
                        <a:spcAft>
                          <a:spcPct val="0"/>
                        </a:spcAft>
                        <a:buClrTx/>
                        <a:buSzTx/>
                        <a:buFont typeface="Wingdings" pitchFamily="2" charset="2"/>
                        <a:buNone/>
                        <a:tabLst/>
                      </a:pPr>
                      <a:r>
                        <a:rPr kumimoji="0" lang="zh-CN" altLang="en-US" sz="2800" b="1"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rPr>
                        <a:t>经不完整皮肤暴露</a:t>
                      </a:r>
                    </a:p>
                  </a:txBody>
                  <a:tcPr marT="45705" marB="45705" horzOverflow="overflow">
                    <a:lnL w="12700" cap="flat" cmpd="sng" algn="ctr">
                      <a:solidFill>
                        <a:schemeClr val="bg1"/>
                      </a:solidFill>
                      <a:prstDash val="solid"/>
                      <a:bevel/>
                      <a:headEnd type="none" w="med" len="med"/>
                      <a:tailEnd type="none" w="med" len="med"/>
                    </a:lnL>
                    <a:lnR w="12700" cap="flat" cmpd="sng" algn="ctr">
                      <a:solidFill>
                        <a:schemeClr val="bg1"/>
                      </a:solidFill>
                      <a:prstDash val="solid"/>
                      <a:bevel/>
                      <a:headEnd type="none" w="med" len="med"/>
                      <a:tailEnd type="none" w="med" len="med"/>
                    </a:lnR>
                    <a:lnT w="12700" cap="flat" cmpd="sng" algn="ctr">
                      <a:solidFill>
                        <a:schemeClr val="bg1"/>
                      </a:solidFill>
                      <a:prstDash val="solid"/>
                      <a:bevel/>
                      <a:headEnd type="none" w="med" len="med"/>
                      <a:tailEnd type="none" w="med" len="med"/>
                    </a:lnT>
                    <a:lnB w="12700" cap="flat" cmpd="sng" algn="ctr">
                      <a:solidFill>
                        <a:schemeClr val="bg1"/>
                      </a:solidFill>
                      <a:prstDash val="solid"/>
                      <a:bevel/>
                      <a:headEnd type="none" w="med" len="med"/>
                      <a:tailEnd type="none" w="med" len="med"/>
                    </a:lnB>
                    <a:lnTlToBr>
                      <a:noFill/>
                    </a:lnTlToBr>
                    <a:lnBlToTr>
                      <a:noFill/>
                    </a:lnBlToTr>
                    <a:solidFill>
                      <a:srgbClr val="D0D8E8"/>
                    </a:solidFill>
                  </a:tcPr>
                </a:tc>
                <a:tc>
                  <a:txBody>
                    <a:bodyPr/>
                    <a:lstStyle/>
                    <a:p>
                      <a:pPr marL="0" marR="0" lvl="0" indent="0" algn="ctr" defTabSz="0" rtl="0" eaLnBrk="1" fontAlgn="base" latinLnBrk="0" hangingPunct="1">
                        <a:lnSpc>
                          <a:spcPct val="100000"/>
                        </a:lnSpc>
                        <a:spcBef>
                          <a:spcPct val="20000"/>
                        </a:spcBef>
                        <a:spcAft>
                          <a:spcPct val="0"/>
                        </a:spcAft>
                        <a:buClrTx/>
                        <a:buSzTx/>
                        <a:buFont typeface="Wingdings" pitchFamily="2" charset="2"/>
                        <a:buNone/>
                        <a:tabLst/>
                      </a:pPr>
                      <a:r>
                        <a:rPr kumimoji="0" lang="zh-CN" altLang="zh-CN" sz="2800" b="1"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rPr>
                        <a:t>&lt;0.09%</a:t>
                      </a:r>
                      <a:endParaRPr kumimoji="0" lang="zh-CN" altLang="zh-CN" sz="2800" b="0" i="0" u="none" strike="noStrike" cap="none" normalizeH="0" baseline="0" smtClean="0">
                        <a:ln>
                          <a:noFill/>
                        </a:ln>
                        <a:solidFill>
                          <a:schemeClr val="tx1"/>
                        </a:solidFill>
                        <a:effectLst/>
                        <a:latin typeface="Calibri" pitchFamily="34" charset="0"/>
                        <a:ea typeface="MS PGothic" pitchFamily="34" charset="-128"/>
                        <a:sym typeface="Calibri" pitchFamily="34" charset="0"/>
                      </a:endParaRPr>
                    </a:p>
                  </a:txBody>
                  <a:tcPr marT="45705" marB="45705" horzOverflow="overflow">
                    <a:lnL w="12700" cap="flat" cmpd="sng" algn="ctr">
                      <a:solidFill>
                        <a:schemeClr val="bg1"/>
                      </a:solidFill>
                      <a:prstDash val="solid"/>
                      <a:bevel/>
                      <a:headEnd type="none" w="med" len="med"/>
                      <a:tailEnd type="none" w="med" len="med"/>
                    </a:lnL>
                    <a:lnR w="12700" cap="flat" cmpd="sng" algn="ctr">
                      <a:solidFill>
                        <a:schemeClr val="bg1"/>
                      </a:solidFill>
                      <a:prstDash val="solid"/>
                      <a:bevel/>
                      <a:headEnd type="none" w="med" len="med"/>
                      <a:tailEnd type="none" w="med" len="med"/>
                    </a:lnR>
                    <a:lnT w="12700" cap="flat" cmpd="sng" algn="ctr">
                      <a:solidFill>
                        <a:schemeClr val="bg1"/>
                      </a:solidFill>
                      <a:prstDash val="solid"/>
                      <a:bevel/>
                      <a:headEnd type="none" w="med" len="med"/>
                      <a:tailEnd type="none" w="med" len="med"/>
                    </a:lnT>
                    <a:lnB w="12700" cap="flat" cmpd="sng" algn="ctr">
                      <a:solidFill>
                        <a:schemeClr val="bg1"/>
                      </a:solidFill>
                      <a:prstDash val="solid"/>
                      <a:bevel/>
                      <a:headEnd type="none" w="med" len="med"/>
                      <a:tailEnd type="none" w="med" len="med"/>
                    </a:lnB>
                    <a:lnTlToBr>
                      <a:noFill/>
                    </a:lnTlToBr>
                    <a:lnBlToTr>
                      <a:noFill/>
                    </a:lnBlToTr>
                    <a:solidFill>
                      <a:srgbClr val="D0D8E8"/>
                    </a:solidFill>
                  </a:tcPr>
                </a:tc>
                <a:tc>
                  <a:txBody>
                    <a:bodyPr/>
                    <a:lstStyle/>
                    <a:p>
                      <a:pPr marL="0" marR="0" lvl="0" indent="0" algn="l" defTabSz="0" rtl="0" eaLnBrk="0" fontAlgn="base" latinLnBrk="0" hangingPunct="0">
                        <a:lnSpc>
                          <a:spcPct val="100000"/>
                        </a:lnSpc>
                        <a:spcBef>
                          <a:spcPct val="20000"/>
                        </a:spcBef>
                        <a:spcAft>
                          <a:spcPct val="0"/>
                        </a:spcAft>
                        <a:buClrTx/>
                        <a:buSzTx/>
                        <a:buFont typeface="Arial" pitchFamily="34" charset="0"/>
                        <a:buNone/>
                        <a:tabLst/>
                      </a:pPr>
                      <a:r>
                        <a:rPr kumimoji="0" lang="zh-CN" altLang="en-US" sz="2800" b="1" i="0" u="none" strike="noStrike" cap="none" normalizeH="0" baseline="0" dirty="0" smtClean="0">
                          <a:ln>
                            <a:noFill/>
                          </a:ln>
                          <a:solidFill>
                            <a:srgbClr val="000000"/>
                          </a:solidFill>
                          <a:effectLst/>
                          <a:latin typeface="华文楷体" pitchFamily="2" charset="-122"/>
                          <a:ea typeface="华文楷体" pitchFamily="2" charset="-122"/>
                          <a:sym typeface="Times New Roman" pitchFamily="18" charset="0"/>
                        </a:rPr>
                        <a:t>10000次暴露中出现&lt;9次 </a:t>
                      </a:r>
                      <a:endParaRPr kumimoji="0" lang="zh-CN" altLang="en-US" sz="2800" b="0" i="0" u="none" strike="noStrike" cap="none" normalizeH="0" baseline="0" dirty="0" smtClean="0">
                        <a:ln>
                          <a:noFill/>
                        </a:ln>
                        <a:solidFill>
                          <a:schemeClr val="tx1"/>
                        </a:solidFill>
                        <a:effectLst/>
                        <a:latin typeface="Calibri" pitchFamily="34" charset="0"/>
                        <a:ea typeface="MS PGothic" pitchFamily="34" charset="-128"/>
                        <a:sym typeface="Calibri" pitchFamily="34" charset="0"/>
                      </a:endParaRPr>
                    </a:p>
                  </a:txBody>
                  <a:tcPr marT="45705" marB="45705" horzOverflow="overflow">
                    <a:lnL w="12700" cap="flat" cmpd="sng" algn="ctr">
                      <a:solidFill>
                        <a:schemeClr val="bg1"/>
                      </a:solidFill>
                      <a:prstDash val="solid"/>
                      <a:bevel/>
                      <a:headEnd type="none" w="med" len="med"/>
                      <a:tailEnd type="none" w="med" len="med"/>
                    </a:lnL>
                    <a:lnR w="12700" cap="flat" cmpd="sng" algn="ctr">
                      <a:solidFill>
                        <a:schemeClr val="bg1"/>
                      </a:solidFill>
                      <a:prstDash val="solid"/>
                      <a:bevel/>
                      <a:headEnd type="none" w="med" len="med"/>
                      <a:tailEnd type="none" w="med" len="med"/>
                    </a:lnR>
                    <a:lnT w="12700" cap="flat" cmpd="sng" algn="ctr">
                      <a:solidFill>
                        <a:schemeClr val="bg1"/>
                      </a:solidFill>
                      <a:prstDash val="solid"/>
                      <a:bevel/>
                      <a:headEnd type="none" w="med" len="med"/>
                      <a:tailEnd type="none" w="med" len="med"/>
                    </a:lnT>
                    <a:lnB w="12700" cap="flat" cmpd="sng" algn="ctr">
                      <a:solidFill>
                        <a:schemeClr val="bg1"/>
                      </a:solidFill>
                      <a:prstDash val="solid"/>
                      <a:bevel/>
                      <a:headEnd type="none" w="med" len="med"/>
                      <a:tailEnd type="none" w="med" len="med"/>
                    </a:lnB>
                    <a:lnTlToBr>
                      <a:noFill/>
                    </a:lnTlToBr>
                    <a:lnBlToTr>
                      <a:noFill/>
                    </a:lnBlToTr>
                    <a:solidFill>
                      <a:srgbClr val="D0D8E8"/>
                    </a:solidFill>
                  </a:tcPr>
                </a:tc>
              </a:tr>
            </a:tbl>
          </a:graphicData>
        </a:graphic>
      </p:graphicFrame>
      <p:sp>
        <p:nvSpPr>
          <p:cNvPr id="30746" name="TextBox 6"/>
          <p:cNvSpPr>
            <a:spLocks noChangeArrowheads="1"/>
          </p:cNvSpPr>
          <p:nvPr/>
        </p:nvSpPr>
        <p:spPr bwMode="auto">
          <a:xfrm>
            <a:off x="971550" y="5300663"/>
            <a:ext cx="8001000" cy="1006475"/>
          </a:xfrm>
          <a:prstGeom prst="rect">
            <a:avLst/>
          </a:prstGeom>
          <a:noFill/>
          <a:ln w="9525">
            <a:noFill/>
            <a:miter lim="800000"/>
            <a:headEnd/>
            <a:tailEnd/>
          </a:ln>
        </p:spPr>
        <p:txBody>
          <a:bodyPr>
            <a:spAutoFit/>
          </a:bodyPr>
          <a:lstStyle/>
          <a:p>
            <a:pPr marL="742950" lvl="1" indent="-285750"/>
            <a:r>
              <a:rPr lang="zh-CN" altLang="en-US" sz="2000" b="1">
                <a:solidFill>
                  <a:srgbClr val="000000"/>
                </a:solidFill>
                <a:latin typeface="华文楷体" pitchFamily="2" charset="-122"/>
                <a:ea typeface="华文楷体" pitchFamily="2" charset="-122"/>
                <a:sym typeface="华文楷体" pitchFamily="2" charset="-122"/>
              </a:rPr>
              <a:t>如果感染源病毒载量高，传染危险会增加：</a:t>
            </a:r>
          </a:p>
          <a:p>
            <a:pPr marL="742950" lvl="1" indent="-285750">
              <a:buFont typeface="Arial" charset="0"/>
              <a:buChar char="•"/>
            </a:pPr>
            <a:r>
              <a:rPr lang="zh-CN" altLang="en-US" sz="2000" b="1">
                <a:solidFill>
                  <a:srgbClr val="000000"/>
                </a:solidFill>
                <a:latin typeface="华文楷体" pitchFamily="2" charset="-122"/>
                <a:ea typeface="华文楷体" pitchFamily="2" charset="-122"/>
                <a:sym typeface="华文楷体" pitchFamily="2" charset="-122"/>
              </a:rPr>
              <a:t>早期</a:t>
            </a:r>
            <a:r>
              <a:rPr lang="en-US" altLang="zh-CN" sz="2000" b="1">
                <a:solidFill>
                  <a:srgbClr val="000000"/>
                </a:solidFill>
                <a:latin typeface="华文楷体" pitchFamily="2" charset="-122"/>
                <a:ea typeface="华文楷体" pitchFamily="2" charset="-122"/>
                <a:sym typeface="华文楷体" pitchFamily="2" charset="-122"/>
              </a:rPr>
              <a:t>HIV</a:t>
            </a:r>
            <a:r>
              <a:rPr lang="zh-CN" altLang="en-US" sz="2000" b="1">
                <a:solidFill>
                  <a:srgbClr val="000000"/>
                </a:solidFill>
                <a:latin typeface="华文楷体" pitchFamily="2" charset="-122"/>
                <a:ea typeface="华文楷体" pitchFamily="2" charset="-122"/>
                <a:sym typeface="华文楷体" pitchFamily="2" charset="-122"/>
              </a:rPr>
              <a:t>感染</a:t>
            </a:r>
          </a:p>
          <a:p>
            <a:pPr marL="742950" lvl="1" indent="-285750">
              <a:buFont typeface="Arial" charset="0"/>
              <a:buChar char="•"/>
            </a:pPr>
            <a:r>
              <a:rPr lang="en-US" altLang="zh-CN" sz="2000" b="1">
                <a:solidFill>
                  <a:srgbClr val="000000"/>
                </a:solidFill>
                <a:latin typeface="华文楷体" pitchFamily="2" charset="-122"/>
                <a:ea typeface="华文楷体" pitchFamily="2" charset="-122"/>
                <a:sym typeface="华文楷体" pitchFamily="2" charset="-122"/>
              </a:rPr>
              <a:t>HIV/AIDS</a:t>
            </a:r>
            <a:r>
              <a:rPr lang="zh-CN" altLang="en-US" sz="2000" b="1">
                <a:solidFill>
                  <a:srgbClr val="000000"/>
                </a:solidFill>
                <a:latin typeface="华文楷体" pitchFamily="2" charset="-122"/>
                <a:ea typeface="华文楷体" pitchFamily="2" charset="-122"/>
                <a:sym typeface="华文楷体" pitchFamily="2" charset="-122"/>
              </a:rPr>
              <a:t>晚期 </a:t>
            </a:r>
          </a:p>
        </p:txBody>
      </p:sp>
      <p:sp>
        <p:nvSpPr>
          <p:cNvPr id="30747" name="Slide Number Placeholder 4"/>
          <p:cNvSpPr>
            <a:spLocks noGrp="1" noChangeArrowheads="1"/>
          </p:cNvSpPr>
          <p:nvPr/>
        </p:nvSpPr>
        <p:spPr bwMode="auto">
          <a:xfrm>
            <a:off x="6215063" y="6421438"/>
            <a:ext cx="2471737" cy="365125"/>
          </a:xfrm>
          <a:prstGeom prst="rect">
            <a:avLst/>
          </a:prstGeom>
          <a:noFill/>
          <a:ln w="9525">
            <a:noFill/>
            <a:miter lim="800000"/>
            <a:headEnd/>
            <a:tailEnd/>
          </a:ln>
        </p:spPr>
        <p:txBody>
          <a:bodyPr/>
          <a:lstStyle/>
          <a:p>
            <a:r>
              <a:rPr lang="zh-CN" altLang="zh-CN">
                <a:sym typeface="Calibri" pitchFamily="34" charset="0"/>
              </a:rPr>
              <a:t>     	</a:t>
            </a:r>
          </a:p>
        </p:txBody>
      </p:sp>
      <p:sp>
        <p:nvSpPr>
          <p:cNvPr id="7" name="灯片编号占位符 27"/>
          <p:cNvSpPr>
            <a:spLocks noGrp="1"/>
          </p:cNvSpPr>
          <p:nvPr>
            <p:ph type="sldNum" sz="quarter" idx="11"/>
          </p:nvPr>
        </p:nvSpPr>
        <p:spPr>
          <a:xfrm>
            <a:off x="6516162" y="6160133"/>
            <a:ext cx="2133600" cy="365125"/>
          </a:xfrm>
          <a:noFill/>
          <a:ln w="9525">
            <a:noFill/>
            <a:miter lim="800000"/>
            <a:headEnd/>
            <a:tailEnd/>
          </a:ln>
        </p:spPr>
        <p:txBody>
          <a:bodyPr vert="horz" wrap="square" lIns="91440" tIns="45720" rIns="91440" bIns="45720" numCol="1" anchor="ctr" anchorCtr="0" compatLnSpc="1">
            <a:prstTxWarp prst="textNoShape">
              <a:avLst/>
            </a:prstTxWarp>
          </a:bodyPr>
          <a:lstStyle/>
          <a:p>
            <a:pPr>
              <a:defRPr/>
            </a:pPr>
            <a:fld id="{ED0B36BE-B17B-4F7D-B150-DACBF57BEF90}" type="slidenum">
              <a:rPr lang="zh-CN" altLang="zh-CN">
                <a:solidFill>
                  <a:schemeClr val="tx1"/>
                </a:solidFill>
              </a:rPr>
              <a:pPr>
                <a:defRPr/>
              </a:pPr>
              <a:t>27</a:t>
            </a:fld>
            <a:endParaRPr lang="zh-CN" altLang="zh-CN" dirty="0">
              <a:solidFill>
                <a:schemeClr val="tx1"/>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Title 1"/>
          <p:cNvSpPr>
            <a:spLocks noGrp="1" noChangeArrowheads="1"/>
          </p:cNvSpPr>
          <p:nvPr>
            <p:ph type="title" idx="4294967295"/>
          </p:nvPr>
        </p:nvSpPr>
        <p:spPr>
          <a:xfrm>
            <a:off x="0" y="274638"/>
            <a:ext cx="9144000" cy="1143000"/>
          </a:xfrm>
        </p:spPr>
        <p:txBody>
          <a:bodyPr/>
          <a:lstStyle/>
          <a:p>
            <a:r>
              <a:rPr lang="en-US" altLang="zh-CN" sz="4000" b="1" smtClean="0">
                <a:solidFill>
                  <a:srgbClr val="FF5050"/>
                </a:solidFill>
                <a:latin typeface="华文新魏" pitchFamily="2" charset="-122"/>
                <a:ea typeface="华文新魏" pitchFamily="2" charset="-122"/>
                <a:sym typeface="华文新魏" pitchFamily="2" charset="-122"/>
              </a:rPr>
              <a:t>HBV</a:t>
            </a:r>
            <a:r>
              <a:rPr lang="zh-CN" altLang="en-US" sz="4000" b="1" smtClean="0">
                <a:solidFill>
                  <a:srgbClr val="FF5050"/>
                </a:solidFill>
                <a:latin typeface="华文新魏" pitchFamily="2" charset="-122"/>
                <a:ea typeface="华文新魏" pitchFamily="2" charset="-122"/>
                <a:sym typeface="华文新魏" pitchFamily="2" charset="-122"/>
              </a:rPr>
              <a:t>的传播危险？</a:t>
            </a:r>
            <a:r>
              <a:rPr lang="zh-CN" altLang="en-US" sz="4000" b="1" smtClean="0">
                <a:latin typeface="华文新魏" pitchFamily="2" charset="-122"/>
                <a:ea typeface="华文新魏" pitchFamily="2" charset="-122"/>
                <a:sym typeface="华文新魏" pitchFamily="2" charset="-122"/>
              </a:rPr>
              <a:t> </a:t>
            </a:r>
          </a:p>
        </p:txBody>
      </p:sp>
      <p:graphicFrame>
        <p:nvGraphicFramePr>
          <p:cNvPr id="44035" name="Group 28"/>
          <p:cNvGraphicFramePr>
            <a:graphicFrameLocks noGrp="1"/>
          </p:cNvGraphicFramePr>
          <p:nvPr/>
        </p:nvGraphicFramePr>
        <p:xfrm>
          <a:off x="250825" y="2636838"/>
          <a:ext cx="8424863" cy="2433638"/>
        </p:xfrm>
        <a:graphic>
          <a:graphicData uri="http://schemas.openxmlformats.org/drawingml/2006/table">
            <a:tbl>
              <a:tblPr/>
              <a:tblGrid>
                <a:gridCol w="1656824"/>
                <a:gridCol w="1656009"/>
                <a:gridCol w="1584009"/>
                <a:gridCol w="2016012"/>
                <a:gridCol w="1512009"/>
              </a:tblGrid>
              <a:tr h="1212850">
                <a:tc rowSpan="3">
                  <a:txBody>
                    <a:bodyPr/>
                    <a:lstStyle/>
                    <a:p>
                      <a:pPr marL="0" marR="0" lvl="0" indent="0" algn="l" defTabSz="0" rtl="0" eaLnBrk="1" fontAlgn="base" latinLnBrk="0" hangingPunct="1">
                        <a:lnSpc>
                          <a:spcPct val="100000"/>
                        </a:lnSpc>
                        <a:spcBef>
                          <a:spcPct val="0"/>
                        </a:spcBef>
                        <a:spcAft>
                          <a:spcPct val="0"/>
                        </a:spcAft>
                        <a:buClrTx/>
                        <a:buSzTx/>
                        <a:buFontTx/>
                        <a:buNone/>
                        <a:tabLst/>
                      </a:pPr>
                      <a:endParaRPr kumimoji="0" lang="zh-CN" altLang="en-US" sz="2800" b="1" i="0" u="none" strike="noStrike" cap="none" normalizeH="0" baseline="0" dirty="0" smtClean="0">
                        <a:ln>
                          <a:noFill/>
                        </a:ln>
                        <a:solidFill>
                          <a:schemeClr val="bg1"/>
                        </a:solidFill>
                        <a:effectLst/>
                        <a:latin typeface="华文楷体" pitchFamily="2" charset="-122"/>
                        <a:ea typeface="华文楷体" pitchFamily="2" charset="-122"/>
                        <a:sym typeface="华文楷体" pitchFamily="2" charset="-122"/>
                      </a:endParaRPr>
                    </a:p>
                    <a:p>
                      <a:pPr marL="0" marR="0" lvl="0" indent="0" algn="l" defTabSz="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dirty="0" smtClean="0">
                          <a:ln>
                            <a:noFill/>
                          </a:ln>
                          <a:solidFill>
                            <a:schemeClr val="bg1"/>
                          </a:solidFill>
                          <a:effectLst/>
                          <a:latin typeface="华文楷体" pitchFamily="2" charset="-122"/>
                          <a:ea typeface="华文楷体" pitchFamily="2" charset="-122"/>
                          <a:sym typeface="华文楷体" pitchFamily="2" charset="-122"/>
                        </a:rPr>
                        <a:t>传染源</a:t>
                      </a:r>
                      <a:endParaRPr kumimoji="0" lang="en-US" altLang="zh-CN" sz="2400" b="1" i="0" u="none" strike="noStrike" cap="none" normalizeH="0" baseline="0" dirty="0" smtClean="0">
                        <a:ln>
                          <a:noFill/>
                        </a:ln>
                        <a:solidFill>
                          <a:schemeClr val="bg1"/>
                        </a:solidFill>
                        <a:effectLst/>
                        <a:latin typeface="华文楷体" pitchFamily="2" charset="-122"/>
                        <a:ea typeface="华文楷体" pitchFamily="2" charset="-122"/>
                        <a:sym typeface="华文楷体" pitchFamily="2" charset="-122"/>
                      </a:endParaRPr>
                    </a:p>
                    <a:p>
                      <a:pPr marL="0" marR="0" lvl="0" indent="0" algn="l" defTabSz="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dirty="0" smtClean="0">
                          <a:ln>
                            <a:noFill/>
                          </a:ln>
                          <a:solidFill>
                            <a:schemeClr val="bg1"/>
                          </a:solidFill>
                          <a:effectLst/>
                          <a:latin typeface="华文楷体" pitchFamily="2" charset="-122"/>
                          <a:ea typeface="华文楷体" pitchFamily="2" charset="-122"/>
                          <a:sym typeface="华文楷体" pitchFamily="2" charset="-122"/>
                        </a:rPr>
                        <a:t>（暴露源）</a:t>
                      </a:r>
                      <a:endParaRPr kumimoji="0" lang="zh-CN" altLang="en-US" sz="2400" b="0" i="0" u="none" strike="noStrike" cap="none" normalizeH="0" baseline="0" dirty="0" smtClean="0">
                        <a:ln>
                          <a:noFill/>
                        </a:ln>
                        <a:solidFill>
                          <a:schemeClr val="bg1"/>
                        </a:solidFill>
                        <a:effectLst/>
                        <a:latin typeface="华文楷体" pitchFamily="2" charset="-122"/>
                        <a:ea typeface="华文楷体" pitchFamily="2" charset="-122"/>
                        <a:sym typeface="华文楷体" pitchFamily="2" charset="-122"/>
                      </a:endParaRPr>
                    </a:p>
                  </a:txBody>
                  <a:tcPr marL="91433" marR="91433" horzOverflow="overflow">
                    <a:lnL w="12700" cap="flat" cmpd="sng" algn="ctr">
                      <a:solidFill>
                        <a:schemeClr val="bg1"/>
                      </a:solidFill>
                      <a:prstDash val="solid"/>
                      <a:bevel/>
                      <a:headEnd type="none" w="med" len="med"/>
                      <a:tailEnd type="none" w="med" len="med"/>
                    </a:lnL>
                    <a:lnR w="12700" cap="flat" cmpd="sng" algn="ctr">
                      <a:solidFill>
                        <a:schemeClr val="bg1"/>
                      </a:solidFill>
                      <a:prstDash val="solid"/>
                      <a:bevel/>
                      <a:headEnd type="none" w="med" len="med"/>
                      <a:tailEnd type="none" w="med" len="med"/>
                    </a:lnR>
                    <a:lnT w="12700" cap="flat" cmpd="sng" algn="ctr">
                      <a:solidFill>
                        <a:schemeClr val="bg1"/>
                      </a:solidFill>
                      <a:prstDash val="solid"/>
                      <a:bevel/>
                      <a:headEnd type="none" w="med" len="med"/>
                      <a:tailEnd type="none" w="med" len="med"/>
                    </a:lnT>
                    <a:lnB w="12700" cap="flat" cmpd="sng" algn="ctr">
                      <a:solidFill>
                        <a:schemeClr val="bg1"/>
                      </a:solidFill>
                      <a:prstDash val="solid"/>
                      <a:bevel/>
                      <a:headEnd type="none" w="med" len="med"/>
                      <a:tailEnd type="none" w="med" len="med"/>
                    </a:lnB>
                    <a:lnTlToBr>
                      <a:noFill/>
                    </a:lnTlToBr>
                    <a:lnBlToTr>
                      <a:noFill/>
                    </a:lnBlToTr>
                    <a:solidFill>
                      <a:schemeClr val="accent1"/>
                    </a:solidFill>
                  </a:tcPr>
                </a:tc>
                <a:tc>
                  <a:txBody>
                    <a:bodyPr/>
                    <a:lstStyle/>
                    <a:p>
                      <a:pPr marL="0" marR="0" lvl="0" indent="0" algn="ctr" defTabSz="0" rtl="0" eaLnBrk="1" fontAlgn="base" latinLnBrk="0" hangingPunct="1">
                        <a:lnSpc>
                          <a:spcPct val="100000"/>
                        </a:lnSpc>
                        <a:spcBef>
                          <a:spcPct val="0"/>
                        </a:spcBef>
                        <a:spcAft>
                          <a:spcPct val="0"/>
                        </a:spcAft>
                        <a:buClrTx/>
                        <a:buSzTx/>
                        <a:buFontTx/>
                        <a:buNone/>
                        <a:tabLst/>
                      </a:pPr>
                      <a:r>
                        <a:rPr kumimoji="0" lang="zh-CN" altLang="zh-CN" sz="2800" b="1" i="0" u="none" strike="noStrike" cap="none" normalizeH="0" baseline="0" smtClean="0">
                          <a:ln>
                            <a:noFill/>
                          </a:ln>
                          <a:solidFill>
                            <a:srgbClr val="FFFFFF"/>
                          </a:solidFill>
                          <a:effectLst/>
                          <a:latin typeface="华文楷体" pitchFamily="2" charset="-122"/>
                          <a:ea typeface="华文楷体" pitchFamily="2" charset="-122"/>
                          <a:sym typeface="华文楷体" pitchFamily="2" charset="-122"/>
                        </a:rPr>
                        <a:t>HBsAg</a:t>
                      </a:r>
                    </a:p>
                  </a:txBody>
                  <a:tcPr marL="91433" marR="91433" horzOverflow="overflow">
                    <a:lnL w="12700" cap="flat" cmpd="sng" algn="ctr">
                      <a:solidFill>
                        <a:schemeClr val="bg1"/>
                      </a:solidFill>
                      <a:prstDash val="solid"/>
                      <a:bevel/>
                      <a:headEnd type="none" w="med" len="med"/>
                      <a:tailEnd type="none" w="med" len="med"/>
                    </a:lnL>
                    <a:lnR w="12700" cap="flat" cmpd="sng" algn="ctr">
                      <a:solidFill>
                        <a:schemeClr val="bg1"/>
                      </a:solidFill>
                      <a:prstDash val="solid"/>
                      <a:bevel/>
                      <a:headEnd type="none" w="med" len="med"/>
                      <a:tailEnd type="none" w="med" len="med"/>
                    </a:lnR>
                    <a:lnT w="12700" cap="flat" cmpd="sng" algn="ctr">
                      <a:solidFill>
                        <a:schemeClr val="bg1"/>
                      </a:solidFill>
                      <a:prstDash val="solid"/>
                      <a:bevel/>
                      <a:headEnd type="none" w="med" len="med"/>
                      <a:tailEnd type="none" w="med" len="med"/>
                    </a:lnT>
                    <a:lnB w="38100" cap="flat" cmpd="sng" algn="ctr">
                      <a:solidFill>
                        <a:schemeClr val="bg1"/>
                      </a:solidFill>
                      <a:prstDash val="solid"/>
                      <a:bevel/>
                      <a:headEnd type="none" w="med" len="med"/>
                      <a:tailEnd type="none" w="med" len="med"/>
                    </a:lnB>
                    <a:lnTlToBr>
                      <a:noFill/>
                    </a:lnTlToBr>
                    <a:lnBlToTr>
                      <a:noFill/>
                    </a:lnBlToTr>
                    <a:solidFill>
                      <a:schemeClr val="accent1"/>
                    </a:solidFill>
                  </a:tcPr>
                </a:tc>
                <a:tc>
                  <a:txBody>
                    <a:bodyPr/>
                    <a:lstStyle/>
                    <a:p>
                      <a:pPr marL="0" marR="0" lvl="0" indent="0" algn="ctr" defTabSz="0" rtl="0" eaLnBrk="1" fontAlgn="base" latinLnBrk="0" hangingPunct="1">
                        <a:lnSpc>
                          <a:spcPct val="100000"/>
                        </a:lnSpc>
                        <a:spcBef>
                          <a:spcPct val="0"/>
                        </a:spcBef>
                        <a:spcAft>
                          <a:spcPct val="0"/>
                        </a:spcAft>
                        <a:buClrTx/>
                        <a:buSzTx/>
                        <a:buFontTx/>
                        <a:buNone/>
                        <a:tabLst/>
                      </a:pPr>
                      <a:r>
                        <a:rPr kumimoji="0" lang="zh-CN" altLang="zh-CN" sz="2800" b="1" i="0" u="none" strike="noStrike" cap="none" normalizeH="0" baseline="0" smtClean="0">
                          <a:ln>
                            <a:noFill/>
                          </a:ln>
                          <a:solidFill>
                            <a:srgbClr val="FFFFFF"/>
                          </a:solidFill>
                          <a:effectLst/>
                          <a:latin typeface="华文楷体" pitchFamily="2" charset="-122"/>
                          <a:ea typeface="华文楷体" pitchFamily="2" charset="-122"/>
                          <a:sym typeface="华文楷体" pitchFamily="2" charset="-122"/>
                        </a:rPr>
                        <a:t>HBeAg</a:t>
                      </a:r>
                    </a:p>
                  </a:txBody>
                  <a:tcPr marL="91433" marR="91433" horzOverflow="overflow">
                    <a:lnL w="12700" cap="flat" cmpd="sng" algn="ctr">
                      <a:solidFill>
                        <a:schemeClr val="bg1"/>
                      </a:solidFill>
                      <a:prstDash val="solid"/>
                      <a:bevel/>
                      <a:headEnd type="none" w="med" len="med"/>
                      <a:tailEnd type="none" w="med" len="med"/>
                    </a:lnL>
                    <a:lnR w="12700" cap="flat" cmpd="sng" algn="ctr">
                      <a:solidFill>
                        <a:schemeClr val="bg1"/>
                      </a:solidFill>
                      <a:prstDash val="solid"/>
                      <a:bevel/>
                      <a:headEnd type="none" w="med" len="med"/>
                      <a:tailEnd type="none" w="med" len="med"/>
                    </a:lnR>
                    <a:lnT w="12700" cap="flat" cmpd="sng" algn="ctr">
                      <a:solidFill>
                        <a:schemeClr val="bg1"/>
                      </a:solidFill>
                      <a:prstDash val="solid"/>
                      <a:bevel/>
                      <a:headEnd type="none" w="med" len="med"/>
                      <a:tailEnd type="none" w="med" len="med"/>
                    </a:lnT>
                    <a:lnB w="38100" cap="flat" cmpd="sng" algn="ctr">
                      <a:solidFill>
                        <a:schemeClr val="bg1"/>
                      </a:solidFill>
                      <a:prstDash val="solid"/>
                      <a:bevel/>
                      <a:headEnd type="none" w="med" len="med"/>
                      <a:tailEnd type="none" w="med" len="med"/>
                    </a:lnB>
                    <a:lnTlToBr>
                      <a:noFill/>
                    </a:lnTlToBr>
                    <a:lnBlToTr>
                      <a:noFill/>
                    </a:lnBlToTr>
                    <a:solidFill>
                      <a:schemeClr val="accent1"/>
                    </a:solidFill>
                  </a:tcPr>
                </a:tc>
                <a:tc>
                  <a:txBody>
                    <a:bodyPr/>
                    <a:lstStyle/>
                    <a:p>
                      <a:pPr marL="0" marR="0" lvl="0" indent="0" algn="ctr" defTabSz="0" rtl="0" eaLnBrk="0" fontAlgn="base" latinLnBrk="0" hangingPunct="0">
                        <a:lnSpc>
                          <a:spcPct val="100000"/>
                        </a:lnSpc>
                        <a:spcBef>
                          <a:spcPct val="20000"/>
                        </a:spcBef>
                        <a:spcAft>
                          <a:spcPct val="0"/>
                        </a:spcAft>
                        <a:buClrTx/>
                        <a:buSzTx/>
                        <a:buFont typeface="Arial" pitchFamily="34" charset="0"/>
                        <a:buNone/>
                        <a:tabLst/>
                      </a:pPr>
                      <a:r>
                        <a:rPr kumimoji="0" lang="zh-CN" altLang="en-US" sz="2400" b="1" i="0" u="none" strike="noStrike" cap="none" normalizeH="0" baseline="0" dirty="0" smtClean="0">
                          <a:ln>
                            <a:noFill/>
                          </a:ln>
                          <a:solidFill>
                            <a:schemeClr val="bg2"/>
                          </a:solidFill>
                          <a:effectLst/>
                          <a:latin typeface="华文楷体" pitchFamily="2" charset="-122"/>
                          <a:ea typeface="华文楷体" pitchFamily="2" charset="-122"/>
                          <a:sym typeface="Times New Roman" pitchFamily="18" charset="0"/>
                        </a:rPr>
                        <a:t>传播危险</a:t>
                      </a:r>
                    </a:p>
                    <a:p>
                      <a:pPr marL="0" marR="0" lvl="0" indent="0" algn="l" defTabSz="0" rtl="0" eaLnBrk="0" fontAlgn="base" latinLnBrk="0" hangingPunct="0">
                        <a:lnSpc>
                          <a:spcPct val="100000"/>
                        </a:lnSpc>
                        <a:spcBef>
                          <a:spcPct val="20000"/>
                        </a:spcBef>
                        <a:spcAft>
                          <a:spcPct val="0"/>
                        </a:spcAft>
                        <a:buClrTx/>
                        <a:buSzTx/>
                        <a:buFont typeface="Arial" pitchFamily="34" charset="0"/>
                        <a:buNone/>
                        <a:tabLst/>
                      </a:pPr>
                      <a:r>
                        <a:rPr kumimoji="0" lang="zh-CN" altLang="en-US" sz="2000" b="1" i="0" u="none" strike="noStrike" cap="none" normalizeH="0" baseline="0" dirty="0" smtClean="0">
                          <a:ln>
                            <a:noFill/>
                          </a:ln>
                          <a:solidFill>
                            <a:schemeClr val="bg2"/>
                          </a:solidFill>
                          <a:effectLst/>
                          <a:latin typeface="华文楷体" pitchFamily="2" charset="-122"/>
                          <a:ea typeface="华文楷体" pitchFamily="2" charset="-122"/>
                          <a:sym typeface="Times New Roman" pitchFamily="18" charset="0"/>
                        </a:rPr>
                        <a:t>（血清学证据）</a:t>
                      </a:r>
                      <a:r>
                        <a:rPr kumimoji="0" lang="zh-CN" altLang="en-US" sz="2000" b="0" i="0" u="none" strike="noStrike" cap="none" normalizeH="0" baseline="0" dirty="0" smtClean="0">
                          <a:ln>
                            <a:noFill/>
                          </a:ln>
                          <a:solidFill>
                            <a:srgbClr val="000000"/>
                          </a:solidFill>
                          <a:effectLst/>
                          <a:latin typeface="华文楷体" pitchFamily="2" charset="-122"/>
                          <a:ea typeface="华文楷体" pitchFamily="2" charset="-122"/>
                          <a:sym typeface="Times New Roman" pitchFamily="18" charset="0"/>
                        </a:rPr>
                        <a:t> </a:t>
                      </a:r>
                      <a:endParaRPr kumimoji="0" lang="zh-CN" altLang="en-US" sz="2000" b="0" i="0" u="none" strike="noStrike" cap="none" normalizeH="0" baseline="0" dirty="0" smtClean="0">
                        <a:ln>
                          <a:noFill/>
                        </a:ln>
                        <a:solidFill>
                          <a:schemeClr val="tx1"/>
                        </a:solidFill>
                        <a:effectLst/>
                        <a:latin typeface="Calibri" pitchFamily="34" charset="0"/>
                        <a:ea typeface="MS PGothic" pitchFamily="34" charset="-128"/>
                        <a:sym typeface="Calibri" pitchFamily="34" charset="0"/>
                      </a:endParaRPr>
                    </a:p>
                  </a:txBody>
                  <a:tcPr marL="91433" marR="91433" horzOverflow="overflow">
                    <a:lnL w="12700" cap="flat" cmpd="sng" algn="ctr">
                      <a:solidFill>
                        <a:schemeClr val="bg1"/>
                      </a:solidFill>
                      <a:prstDash val="solid"/>
                      <a:bevel/>
                      <a:headEnd type="none" w="med" len="med"/>
                      <a:tailEnd type="none" w="med" len="med"/>
                    </a:lnL>
                    <a:lnR w="12700" cap="flat" cmpd="sng" algn="ctr">
                      <a:solidFill>
                        <a:schemeClr val="bg1"/>
                      </a:solidFill>
                      <a:prstDash val="solid"/>
                      <a:bevel/>
                      <a:headEnd type="none" w="med" len="med"/>
                      <a:tailEnd type="none" w="med" len="med"/>
                    </a:lnR>
                    <a:lnT w="12700" cap="flat" cmpd="sng" algn="ctr">
                      <a:solidFill>
                        <a:schemeClr val="bg1"/>
                      </a:solidFill>
                      <a:prstDash val="solid"/>
                      <a:bevel/>
                      <a:headEnd type="none" w="med" len="med"/>
                      <a:tailEnd type="none" w="med" len="med"/>
                    </a:lnT>
                    <a:lnB w="38100" cap="flat" cmpd="sng" algn="ctr">
                      <a:solidFill>
                        <a:schemeClr val="bg1"/>
                      </a:solidFill>
                      <a:prstDash val="solid"/>
                      <a:bevel/>
                      <a:headEnd type="none" w="med" len="med"/>
                      <a:tailEnd type="none" w="med" len="med"/>
                    </a:lnB>
                    <a:lnTlToBr>
                      <a:noFill/>
                    </a:lnTlToBr>
                    <a:lnBlToTr>
                      <a:noFill/>
                    </a:lnBlToTr>
                    <a:solidFill>
                      <a:schemeClr val="accent1"/>
                    </a:solidFill>
                  </a:tcPr>
                </a:tc>
                <a:tc>
                  <a:txBody>
                    <a:bodyPr/>
                    <a:lstStyle/>
                    <a:p>
                      <a:pPr marL="0" marR="0" lvl="0" indent="0" algn="l" defTabSz="0" rtl="0" eaLnBrk="0" fontAlgn="base" latinLnBrk="0" hangingPunct="0">
                        <a:lnSpc>
                          <a:spcPct val="100000"/>
                        </a:lnSpc>
                        <a:spcBef>
                          <a:spcPct val="20000"/>
                        </a:spcBef>
                        <a:spcAft>
                          <a:spcPct val="0"/>
                        </a:spcAft>
                        <a:buClrTx/>
                        <a:buSzTx/>
                        <a:buFont typeface="Arial" pitchFamily="34" charset="0"/>
                        <a:buNone/>
                        <a:tabLst/>
                      </a:pPr>
                      <a:r>
                        <a:rPr kumimoji="0" lang="zh-CN" altLang="en-US" sz="2400" b="1" i="0" u="none" strike="noStrike" kern="1200" cap="none" normalizeH="0" baseline="0" dirty="0" smtClean="0">
                          <a:ln>
                            <a:noFill/>
                          </a:ln>
                          <a:solidFill>
                            <a:schemeClr val="bg2"/>
                          </a:solidFill>
                          <a:effectLst/>
                          <a:latin typeface="华文楷体" pitchFamily="2" charset="-122"/>
                          <a:ea typeface="华文楷体" pitchFamily="2" charset="-122"/>
                          <a:cs typeface="+mn-cs"/>
                          <a:sym typeface="Calibri" pitchFamily="34" charset="0"/>
                        </a:rPr>
                        <a:t>临床感染的危险</a:t>
                      </a:r>
                    </a:p>
                  </a:txBody>
                  <a:tcPr marL="91433" marR="91433" horzOverflow="overflow">
                    <a:lnL w="12700" cap="flat" cmpd="sng" algn="ctr">
                      <a:solidFill>
                        <a:schemeClr val="bg1"/>
                      </a:solidFill>
                      <a:prstDash val="solid"/>
                      <a:bevel/>
                      <a:headEnd type="none" w="med" len="med"/>
                      <a:tailEnd type="none" w="med" len="med"/>
                    </a:lnL>
                    <a:lnR w="12700" cap="flat" cmpd="sng" algn="ctr">
                      <a:solidFill>
                        <a:schemeClr val="bg1"/>
                      </a:solidFill>
                      <a:prstDash val="solid"/>
                      <a:bevel/>
                      <a:headEnd type="none" w="med" len="med"/>
                      <a:tailEnd type="none" w="med" len="med"/>
                    </a:lnR>
                    <a:lnT w="12700" cap="flat" cmpd="sng" algn="ctr">
                      <a:solidFill>
                        <a:schemeClr val="bg1"/>
                      </a:solidFill>
                      <a:prstDash val="solid"/>
                      <a:bevel/>
                      <a:headEnd type="none" w="med" len="med"/>
                      <a:tailEnd type="none" w="med" len="med"/>
                    </a:lnT>
                    <a:lnB w="38100" cap="flat" cmpd="sng" algn="ctr">
                      <a:solidFill>
                        <a:schemeClr val="bg1"/>
                      </a:solidFill>
                      <a:prstDash val="solid"/>
                      <a:bevel/>
                      <a:headEnd type="none" w="med" len="med"/>
                      <a:tailEnd type="none" w="med" len="med"/>
                    </a:lnB>
                    <a:lnTlToBr>
                      <a:noFill/>
                    </a:lnTlToBr>
                    <a:lnBlToTr>
                      <a:noFill/>
                    </a:lnBlToTr>
                    <a:solidFill>
                      <a:schemeClr val="accent1"/>
                    </a:solidFill>
                  </a:tcPr>
                </a:tc>
              </a:tr>
              <a:tr h="611188">
                <a:tc vMerge="1">
                  <a:txBody>
                    <a:bodyPr/>
                    <a:lstStyle/>
                    <a:p>
                      <a:endParaRPr lang="zh-CN" altLang="en-US"/>
                    </a:p>
                  </a:txBody>
                  <a:tcPr/>
                </a:tc>
                <a:tc>
                  <a:txBody>
                    <a:bodyPr/>
                    <a:lstStyle/>
                    <a:p>
                      <a:pPr marL="0" marR="0" lvl="0" indent="0" algn="ctr" defTabSz="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dirty="0" smtClean="0">
                          <a:ln>
                            <a:noFill/>
                          </a:ln>
                          <a:solidFill>
                            <a:srgbClr val="000000"/>
                          </a:solidFill>
                          <a:effectLst/>
                          <a:latin typeface="华文楷体" pitchFamily="2" charset="-122"/>
                          <a:ea typeface="华文楷体" pitchFamily="2" charset="-122"/>
                          <a:sym typeface="华文楷体" pitchFamily="2" charset="-122"/>
                        </a:rPr>
                        <a:t>阳性</a:t>
                      </a:r>
                    </a:p>
                  </a:txBody>
                  <a:tcPr marL="91433" marR="91433" horzOverflow="overflow">
                    <a:lnL w="12700" cap="flat" cmpd="sng" algn="ctr">
                      <a:solidFill>
                        <a:schemeClr val="bg1"/>
                      </a:solidFill>
                      <a:prstDash val="solid"/>
                      <a:bevel/>
                      <a:headEnd type="none" w="med" len="med"/>
                      <a:tailEnd type="none" w="med" len="med"/>
                    </a:lnL>
                    <a:lnR w="12700" cap="flat" cmpd="sng" algn="ctr">
                      <a:solidFill>
                        <a:schemeClr val="bg1"/>
                      </a:solidFill>
                      <a:prstDash val="solid"/>
                      <a:bevel/>
                      <a:headEnd type="none" w="med" len="med"/>
                      <a:tailEnd type="none" w="med" len="med"/>
                    </a:lnR>
                    <a:lnT w="38100" cap="flat" cmpd="sng" algn="ctr">
                      <a:solidFill>
                        <a:schemeClr val="bg1"/>
                      </a:solidFill>
                      <a:prstDash val="solid"/>
                      <a:bevel/>
                      <a:headEnd type="none" w="med" len="med"/>
                      <a:tailEnd type="none" w="med" len="med"/>
                    </a:lnT>
                    <a:lnB w="12700" cap="flat" cmpd="sng" algn="ctr">
                      <a:solidFill>
                        <a:schemeClr val="bg1"/>
                      </a:solidFill>
                      <a:prstDash val="solid"/>
                      <a:bevel/>
                      <a:headEnd type="none" w="med" len="med"/>
                      <a:tailEnd type="none" w="med" len="med"/>
                    </a:lnB>
                    <a:lnTlToBr>
                      <a:noFill/>
                    </a:lnTlToBr>
                    <a:lnBlToTr>
                      <a:noFill/>
                    </a:lnBlToTr>
                    <a:solidFill>
                      <a:srgbClr val="EAEAEA"/>
                    </a:solidFill>
                  </a:tcPr>
                </a:tc>
                <a:tc>
                  <a:txBody>
                    <a:bodyPr/>
                    <a:lstStyle/>
                    <a:p>
                      <a:pPr marL="0" marR="0" lvl="0" indent="0" algn="ctr" defTabSz="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dirty="0" smtClean="0">
                          <a:ln>
                            <a:noFill/>
                          </a:ln>
                          <a:solidFill>
                            <a:srgbClr val="000000"/>
                          </a:solidFill>
                          <a:effectLst/>
                          <a:latin typeface="华文楷体" pitchFamily="2" charset="-122"/>
                          <a:ea typeface="华文楷体" pitchFamily="2" charset="-122"/>
                          <a:sym typeface="华文楷体" pitchFamily="2" charset="-122"/>
                        </a:rPr>
                        <a:t>阴性</a:t>
                      </a:r>
                    </a:p>
                  </a:txBody>
                  <a:tcPr marL="91433" marR="91433" horzOverflow="overflow">
                    <a:lnL w="12700" cap="flat" cmpd="sng" algn="ctr">
                      <a:solidFill>
                        <a:schemeClr val="bg1"/>
                      </a:solidFill>
                      <a:prstDash val="solid"/>
                      <a:bevel/>
                      <a:headEnd type="none" w="med" len="med"/>
                      <a:tailEnd type="none" w="med" len="med"/>
                    </a:lnL>
                    <a:lnR w="12700" cap="flat" cmpd="sng" algn="ctr">
                      <a:solidFill>
                        <a:schemeClr val="bg1"/>
                      </a:solidFill>
                      <a:prstDash val="solid"/>
                      <a:bevel/>
                      <a:headEnd type="none" w="med" len="med"/>
                      <a:tailEnd type="none" w="med" len="med"/>
                    </a:lnR>
                    <a:lnT w="38100" cap="flat" cmpd="sng" algn="ctr">
                      <a:solidFill>
                        <a:schemeClr val="bg1"/>
                      </a:solidFill>
                      <a:prstDash val="solid"/>
                      <a:bevel/>
                      <a:headEnd type="none" w="med" len="med"/>
                      <a:tailEnd type="none" w="med" len="med"/>
                    </a:lnT>
                    <a:lnB w="12700" cap="flat" cmpd="sng" algn="ctr">
                      <a:solidFill>
                        <a:schemeClr val="bg1"/>
                      </a:solidFill>
                      <a:prstDash val="solid"/>
                      <a:bevel/>
                      <a:headEnd type="none" w="med" len="med"/>
                      <a:tailEnd type="none" w="med" len="med"/>
                    </a:lnB>
                    <a:lnTlToBr>
                      <a:noFill/>
                    </a:lnTlToBr>
                    <a:lnBlToTr>
                      <a:noFill/>
                    </a:lnBlToTr>
                    <a:solidFill>
                      <a:srgbClr val="EAEAEA"/>
                    </a:solidFill>
                  </a:tcPr>
                </a:tc>
                <a:tc>
                  <a:txBody>
                    <a:bodyPr/>
                    <a:lstStyle/>
                    <a:p>
                      <a:pPr marL="0" marR="0" lvl="0" indent="0" algn="ctr" defTabSz="0" rtl="0" eaLnBrk="1" fontAlgn="base" latinLnBrk="0" hangingPunct="1">
                        <a:lnSpc>
                          <a:spcPct val="100000"/>
                        </a:lnSpc>
                        <a:spcBef>
                          <a:spcPct val="0"/>
                        </a:spcBef>
                        <a:spcAft>
                          <a:spcPct val="0"/>
                        </a:spcAft>
                        <a:buClrTx/>
                        <a:buSzTx/>
                        <a:buFontTx/>
                        <a:buNone/>
                        <a:tabLst/>
                      </a:pPr>
                      <a:r>
                        <a:rPr kumimoji="0" lang="zh-CN" altLang="zh-CN" sz="2400" b="1" i="0" u="none" strike="noStrike" cap="none" normalizeH="0" baseline="0" dirty="0" smtClean="0">
                          <a:ln>
                            <a:noFill/>
                          </a:ln>
                          <a:solidFill>
                            <a:srgbClr val="000000"/>
                          </a:solidFill>
                          <a:effectLst/>
                          <a:latin typeface="华文楷体" pitchFamily="2" charset="-122"/>
                          <a:ea typeface="华文楷体" pitchFamily="2" charset="-122"/>
                          <a:sym typeface="华文楷体" pitchFamily="2" charset="-122"/>
                        </a:rPr>
                        <a:t>23%-37%</a:t>
                      </a:r>
                      <a:endParaRPr kumimoji="0" lang="zh-CN" altLang="zh-CN" sz="2400" b="0" i="0" u="none" strike="noStrike" cap="none" normalizeH="0" baseline="0" dirty="0" smtClean="0">
                        <a:ln>
                          <a:noFill/>
                        </a:ln>
                        <a:solidFill>
                          <a:schemeClr val="tx1"/>
                        </a:solidFill>
                        <a:effectLst/>
                        <a:latin typeface="Calibri" pitchFamily="34" charset="0"/>
                        <a:ea typeface="MS PGothic" pitchFamily="34" charset="-128"/>
                        <a:sym typeface="Calibri" pitchFamily="34" charset="0"/>
                      </a:endParaRPr>
                    </a:p>
                  </a:txBody>
                  <a:tcPr marL="91433" marR="91433" horzOverflow="overflow">
                    <a:lnL w="12700" cap="flat" cmpd="sng" algn="ctr">
                      <a:solidFill>
                        <a:schemeClr val="bg1"/>
                      </a:solidFill>
                      <a:prstDash val="solid"/>
                      <a:bevel/>
                      <a:headEnd type="none" w="med" len="med"/>
                      <a:tailEnd type="none" w="med" len="med"/>
                    </a:lnL>
                    <a:lnR w="12700" cap="flat" cmpd="sng" algn="ctr">
                      <a:solidFill>
                        <a:schemeClr val="bg1"/>
                      </a:solidFill>
                      <a:prstDash val="solid"/>
                      <a:bevel/>
                      <a:headEnd type="none" w="med" len="med"/>
                      <a:tailEnd type="none" w="med" len="med"/>
                    </a:lnR>
                    <a:lnT w="38100" cap="flat" cmpd="sng" algn="ctr">
                      <a:solidFill>
                        <a:schemeClr val="bg1"/>
                      </a:solidFill>
                      <a:prstDash val="solid"/>
                      <a:bevel/>
                      <a:headEnd type="none" w="med" len="med"/>
                      <a:tailEnd type="none" w="med" len="med"/>
                    </a:lnT>
                    <a:lnB w="12700" cap="flat" cmpd="sng" algn="ctr">
                      <a:solidFill>
                        <a:schemeClr val="bg1"/>
                      </a:solidFill>
                      <a:prstDash val="solid"/>
                      <a:bevel/>
                      <a:headEnd type="none" w="med" len="med"/>
                      <a:tailEnd type="none" w="med" len="med"/>
                    </a:lnB>
                    <a:lnTlToBr>
                      <a:noFill/>
                    </a:lnTlToBr>
                    <a:lnBlToTr>
                      <a:noFill/>
                    </a:lnBlToTr>
                    <a:solidFill>
                      <a:srgbClr val="EAEAEA"/>
                    </a:solidFill>
                  </a:tcPr>
                </a:tc>
                <a:tc>
                  <a:txBody>
                    <a:bodyPr/>
                    <a:lstStyle/>
                    <a:p>
                      <a:pPr marL="0" marR="0" lvl="0" indent="0" algn="ctr" defTabSz="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dirty="0" smtClean="0">
                          <a:ln>
                            <a:noFill/>
                          </a:ln>
                          <a:solidFill>
                            <a:srgbClr val="000000"/>
                          </a:solidFill>
                          <a:effectLst/>
                          <a:latin typeface="华文楷体" pitchFamily="2" charset="-122"/>
                          <a:ea typeface="华文楷体" pitchFamily="2" charset="-122"/>
                          <a:sym typeface="华文楷体" pitchFamily="2" charset="-122"/>
                        </a:rPr>
                        <a:t>1</a:t>
                      </a:r>
                      <a:r>
                        <a:rPr kumimoji="0" lang="zh-CN" altLang="zh-CN" sz="2400" b="1" i="0" u="none" strike="noStrike" cap="none" normalizeH="0" baseline="0" dirty="0" smtClean="0">
                          <a:ln>
                            <a:noFill/>
                          </a:ln>
                          <a:solidFill>
                            <a:srgbClr val="000000"/>
                          </a:solidFill>
                          <a:effectLst/>
                          <a:latin typeface="华文楷体" pitchFamily="2" charset="-122"/>
                          <a:ea typeface="华文楷体" pitchFamily="2" charset="-122"/>
                          <a:sym typeface="华文楷体" pitchFamily="2" charset="-122"/>
                        </a:rPr>
                        <a:t>%-</a:t>
                      </a:r>
                      <a:r>
                        <a:rPr kumimoji="0" lang="en-US" altLang="zh-CN" sz="2400" b="1" i="0" u="none" strike="noStrike" cap="none" normalizeH="0" baseline="0" dirty="0" smtClean="0">
                          <a:ln>
                            <a:noFill/>
                          </a:ln>
                          <a:solidFill>
                            <a:srgbClr val="000000"/>
                          </a:solidFill>
                          <a:effectLst/>
                          <a:latin typeface="华文楷体" pitchFamily="2" charset="-122"/>
                          <a:ea typeface="华文楷体" pitchFamily="2" charset="-122"/>
                          <a:sym typeface="华文楷体" pitchFamily="2" charset="-122"/>
                        </a:rPr>
                        <a:t>6</a:t>
                      </a:r>
                      <a:r>
                        <a:rPr kumimoji="0" lang="zh-CN" altLang="zh-CN" sz="2400" b="1" i="0" u="none" strike="noStrike" cap="none" normalizeH="0" baseline="0" dirty="0" smtClean="0">
                          <a:ln>
                            <a:noFill/>
                          </a:ln>
                          <a:solidFill>
                            <a:srgbClr val="000000"/>
                          </a:solidFill>
                          <a:effectLst/>
                          <a:latin typeface="华文楷体" pitchFamily="2" charset="-122"/>
                          <a:ea typeface="华文楷体" pitchFamily="2" charset="-122"/>
                          <a:sym typeface="华文楷体" pitchFamily="2" charset="-122"/>
                        </a:rPr>
                        <a:t>%</a:t>
                      </a:r>
                      <a:endParaRPr kumimoji="0" lang="zh-CN" altLang="zh-CN" sz="2400" b="0" i="0" u="none" strike="noStrike" cap="none" normalizeH="0" baseline="0" dirty="0" smtClean="0">
                        <a:ln>
                          <a:noFill/>
                        </a:ln>
                        <a:solidFill>
                          <a:schemeClr val="tx1"/>
                        </a:solidFill>
                        <a:effectLst/>
                        <a:latin typeface="Calibri" pitchFamily="34" charset="0"/>
                        <a:ea typeface="MS PGothic" pitchFamily="34" charset="-128"/>
                        <a:sym typeface="Calibri" pitchFamily="34" charset="0"/>
                      </a:endParaRPr>
                    </a:p>
                  </a:txBody>
                  <a:tcPr marL="91433" marR="91433" horzOverflow="overflow">
                    <a:lnL w="12700" cap="flat" cmpd="sng" algn="ctr">
                      <a:solidFill>
                        <a:schemeClr val="bg1"/>
                      </a:solidFill>
                      <a:prstDash val="solid"/>
                      <a:bevel/>
                      <a:headEnd type="none" w="med" len="med"/>
                      <a:tailEnd type="none" w="med" len="med"/>
                    </a:lnL>
                    <a:lnR w="12700" cap="flat" cmpd="sng" algn="ctr">
                      <a:solidFill>
                        <a:schemeClr val="bg1"/>
                      </a:solidFill>
                      <a:prstDash val="solid"/>
                      <a:bevel/>
                      <a:headEnd type="none" w="med" len="med"/>
                      <a:tailEnd type="none" w="med" len="med"/>
                    </a:lnR>
                    <a:lnT w="38100" cap="flat" cmpd="sng" algn="ctr">
                      <a:solidFill>
                        <a:schemeClr val="bg1"/>
                      </a:solidFill>
                      <a:prstDash val="solid"/>
                      <a:bevel/>
                      <a:headEnd type="none" w="med" len="med"/>
                      <a:tailEnd type="none" w="med" len="med"/>
                    </a:lnT>
                    <a:lnB w="12700" cap="flat" cmpd="sng" algn="ctr">
                      <a:solidFill>
                        <a:schemeClr val="bg1"/>
                      </a:solidFill>
                      <a:prstDash val="solid"/>
                      <a:bevel/>
                      <a:headEnd type="none" w="med" len="med"/>
                      <a:tailEnd type="none" w="med" len="med"/>
                    </a:lnB>
                    <a:lnTlToBr>
                      <a:noFill/>
                    </a:lnTlToBr>
                    <a:lnBlToTr>
                      <a:noFill/>
                    </a:lnBlToTr>
                    <a:solidFill>
                      <a:srgbClr val="EAEAEA"/>
                    </a:solidFill>
                  </a:tcPr>
                </a:tc>
              </a:tr>
              <a:tr h="609600">
                <a:tc vMerge="1">
                  <a:txBody>
                    <a:bodyPr/>
                    <a:lstStyle/>
                    <a:p>
                      <a:endParaRPr lang="zh-CN" altLang="en-US"/>
                    </a:p>
                  </a:txBody>
                  <a:tcPr/>
                </a:tc>
                <a:tc>
                  <a:txBody>
                    <a:bodyPr/>
                    <a:lstStyle/>
                    <a:p>
                      <a:pPr marL="0" marR="0" lvl="0" indent="0" algn="ctr" defTabSz="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dirty="0" smtClean="0">
                          <a:ln>
                            <a:noFill/>
                          </a:ln>
                          <a:solidFill>
                            <a:srgbClr val="000000"/>
                          </a:solidFill>
                          <a:effectLst/>
                          <a:latin typeface="华文楷体" pitchFamily="2" charset="-122"/>
                          <a:ea typeface="华文楷体" pitchFamily="2" charset="-122"/>
                          <a:sym typeface="华文楷体" pitchFamily="2" charset="-122"/>
                        </a:rPr>
                        <a:t>阳性</a:t>
                      </a:r>
                    </a:p>
                  </a:txBody>
                  <a:tcPr marL="91433" marR="91433" horzOverflow="overflow">
                    <a:lnL w="12700" cap="flat" cmpd="sng" algn="ctr">
                      <a:solidFill>
                        <a:schemeClr val="bg1"/>
                      </a:solidFill>
                      <a:prstDash val="solid"/>
                      <a:bevel/>
                      <a:headEnd type="none" w="med" len="med"/>
                      <a:tailEnd type="none" w="med" len="med"/>
                    </a:lnL>
                    <a:lnR w="12700" cap="flat" cmpd="sng" algn="ctr">
                      <a:solidFill>
                        <a:schemeClr val="bg1"/>
                      </a:solidFill>
                      <a:prstDash val="solid"/>
                      <a:bevel/>
                      <a:headEnd type="none" w="med" len="med"/>
                      <a:tailEnd type="none" w="med" len="med"/>
                    </a:lnR>
                    <a:lnT w="12700" cap="flat" cmpd="sng" algn="ctr">
                      <a:solidFill>
                        <a:schemeClr val="bg1"/>
                      </a:solidFill>
                      <a:prstDash val="solid"/>
                      <a:bevel/>
                      <a:headEnd type="none" w="med" len="med"/>
                      <a:tailEnd type="none" w="med" len="med"/>
                    </a:lnT>
                    <a:lnB w="12700" cap="flat" cmpd="sng" algn="ctr">
                      <a:solidFill>
                        <a:schemeClr val="bg1"/>
                      </a:solidFill>
                      <a:prstDash val="solid"/>
                      <a:bevel/>
                      <a:headEnd type="none" w="med" len="med"/>
                      <a:tailEnd type="none" w="med" len="med"/>
                    </a:lnB>
                    <a:lnTlToBr>
                      <a:noFill/>
                    </a:lnTlToBr>
                    <a:lnBlToTr>
                      <a:noFill/>
                    </a:lnBlToTr>
                    <a:solidFill>
                      <a:srgbClr val="CCCCFF"/>
                    </a:solidFill>
                  </a:tcPr>
                </a:tc>
                <a:tc>
                  <a:txBody>
                    <a:bodyPr/>
                    <a:lstStyle/>
                    <a:p>
                      <a:pPr marL="0" marR="0" lvl="0" indent="0" algn="ctr" defTabSz="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dirty="0" smtClean="0">
                          <a:ln>
                            <a:noFill/>
                          </a:ln>
                          <a:solidFill>
                            <a:srgbClr val="000000"/>
                          </a:solidFill>
                          <a:effectLst/>
                          <a:latin typeface="华文楷体" pitchFamily="2" charset="-122"/>
                          <a:ea typeface="华文楷体" pitchFamily="2" charset="-122"/>
                          <a:sym typeface="华文楷体" pitchFamily="2" charset="-122"/>
                        </a:rPr>
                        <a:t>阳性</a:t>
                      </a:r>
                    </a:p>
                  </a:txBody>
                  <a:tcPr marL="91433" marR="91433" horzOverflow="overflow">
                    <a:lnL w="12700" cap="flat" cmpd="sng" algn="ctr">
                      <a:solidFill>
                        <a:schemeClr val="bg1"/>
                      </a:solidFill>
                      <a:prstDash val="solid"/>
                      <a:bevel/>
                      <a:headEnd type="none" w="med" len="med"/>
                      <a:tailEnd type="none" w="med" len="med"/>
                    </a:lnL>
                    <a:lnR w="12700" cap="flat" cmpd="sng" algn="ctr">
                      <a:solidFill>
                        <a:schemeClr val="bg1"/>
                      </a:solidFill>
                      <a:prstDash val="solid"/>
                      <a:bevel/>
                      <a:headEnd type="none" w="med" len="med"/>
                      <a:tailEnd type="none" w="med" len="med"/>
                    </a:lnR>
                    <a:lnT w="12700" cap="flat" cmpd="sng" algn="ctr">
                      <a:solidFill>
                        <a:schemeClr val="bg1"/>
                      </a:solidFill>
                      <a:prstDash val="solid"/>
                      <a:bevel/>
                      <a:headEnd type="none" w="med" len="med"/>
                      <a:tailEnd type="none" w="med" len="med"/>
                    </a:lnT>
                    <a:lnB w="12700" cap="flat" cmpd="sng" algn="ctr">
                      <a:solidFill>
                        <a:schemeClr val="bg1"/>
                      </a:solidFill>
                      <a:prstDash val="solid"/>
                      <a:bevel/>
                      <a:headEnd type="none" w="med" len="med"/>
                      <a:tailEnd type="none" w="med" len="med"/>
                    </a:lnB>
                    <a:lnTlToBr>
                      <a:noFill/>
                    </a:lnTlToBr>
                    <a:lnBlToTr>
                      <a:noFill/>
                    </a:lnBlToTr>
                    <a:solidFill>
                      <a:srgbClr val="CCCCFF"/>
                    </a:solidFill>
                  </a:tcPr>
                </a:tc>
                <a:tc>
                  <a:txBody>
                    <a:bodyPr/>
                    <a:lstStyle/>
                    <a:p>
                      <a:pPr marL="0" marR="0" lvl="0" indent="0" algn="ctr" defTabSz="0" rtl="0" eaLnBrk="1" fontAlgn="base" latinLnBrk="0" hangingPunct="1">
                        <a:lnSpc>
                          <a:spcPct val="100000"/>
                        </a:lnSpc>
                        <a:spcBef>
                          <a:spcPct val="0"/>
                        </a:spcBef>
                        <a:spcAft>
                          <a:spcPct val="0"/>
                        </a:spcAft>
                        <a:buClrTx/>
                        <a:buSzTx/>
                        <a:buFontTx/>
                        <a:buNone/>
                        <a:tabLst/>
                      </a:pPr>
                      <a:r>
                        <a:rPr kumimoji="0" lang="zh-CN" altLang="zh-CN" sz="2400" b="1" i="0" u="none" strike="noStrike" cap="none" normalizeH="0" baseline="0" dirty="0" smtClean="0">
                          <a:ln>
                            <a:noFill/>
                          </a:ln>
                          <a:solidFill>
                            <a:srgbClr val="000000"/>
                          </a:solidFill>
                          <a:effectLst/>
                          <a:latin typeface="华文楷体" pitchFamily="2" charset="-122"/>
                          <a:ea typeface="华文楷体" pitchFamily="2" charset="-122"/>
                          <a:sym typeface="华文楷体" pitchFamily="2" charset="-122"/>
                        </a:rPr>
                        <a:t>37%-62%</a:t>
                      </a:r>
                      <a:endParaRPr kumimoji="0" lang="zh-CN" altLang="zh-CN" sz="2400" b="0" i="0" u="none" strike="noStrike" cap="none" normalizeH="0" baseline="0" dirty="0" smtClean="0">
                        <a:ln>
                          <a:noFill/>
                        </a:ln>
                        <a:solidFill>
                          <a:schemeClr val="tx1"/>
                        </a:solidFill>
                        <a:effectLst/>
                        <a:latin typeface="Calibri" pitchFamily="34" charset="0"/>
                        <a:ea typeface="MS PGothic" pitchFamily="34" charset="-128"/>
                        <a:sym typeface="Calibri" pitchFamily="34" charset="0"/>
                      </a:endParaRPr>
                    </a:p>
                  </a:txBody>
                  <a:tcPr marL="91433" marR="91433" horzOverflow="overflow">
                    <a:lnL w="12700" cap="flat" cmpd="sng" algn="ctr">
                      <a:solidFill>
                        <a:schemeClr val="bg1"/>
                      </a:solidFill>
                      <a:prstDash val="solid"/>
                      <a:bevel/>
                      <a:headEnd type="none" w="med" len="med"/>
                      <a:tailEnd type="none" w="med" len="med"/>
                    </a:lnL>
                    <a:lnR w="12700" cap="flat" cmpd="sng" algn="ctr">
                      <a:solidFill>
                        <a:schemeClr val="bg1"/>
                      </a:solidFill>
                      <a:prstDash val="solid"/>
                      <a:bevel/>
                      <a:headEnd type="none" w="med" len="med"/>
                      <a:tailEnd type="none" w="med" len="med"/>
                    </a:lnR>
                    <a:lnT w="12700" cap="flat" cmpd="sng" algn="ctr">
                      <a:solidFill>
                        <a:schemeClr val="bg1"/>
                      </a:solidFill>
                      <a:prstDash val="solid"/>
                      <a:bevel/>
                      <a:headEnd type="none" w="med" len="med"/>
                      <a:tailEnd type="none" w="med" len="med"/>
                    </a:lnT>
                    <a:lnB w="12700" cap="flat" cmpd="sng" algn="ctr">
                      <a:solidFill>
                        <a:schemeClr val="bg1"/>
                      </a:solidFill>
                      <a:prstDash val="solid"/>
                      <a:bevel/>
                      <a:headEnd type="none" w="med" len="med"/>
                      <a:tailEnd type="none" w="med" len="med"/>
                    </a:lnB>
                    <a:lnTlToBr>
                      <a:noFill/>
                    </a:lnTlToBr>
                    <a:lnBlToTr>
                      <a:noFill/>
                    </a:lnBlToTr>
                    <a:solidFill>
                      <a:srgbClr val="CCCCFF"/>
                    </a:solidFill>
                  </a:tcPr>
                </a:tc>
                <a:tc>
                  <a:txBody>
                    <a:bodyPr/>
                    <a:lstStyle/>
                    <a:p>
                      <a:pPr marL="0" marR="0" lvl="0" indent="0" algn="ctr" defTabSz="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dirty="0" smtClean="0">
                          <a:ln>
                            <a:noFill/>
                          </a:ln>
                          <a:solidFill>
                            <a:srgbClr val="000000"/>
                          </a:solidFill>
                          <a:effectLst/>
                          <a:latin typeface="华文楷体" pitchFamily="2" charset="-122"/>
                          <a:ea typeface="华文楷体" pitchFamily="2" charset="-122"/>
                          <a:sym typeface="华文楷体" pitchFamily="2" charset="-122"/>
                        </a:rPr>
                        <a:t>22</a:t>
                      </a:r>
                      <a:r>
                        <a:rPr kumimoji="0" lang="zh-CN" altLang="zh-CN" sz="2400" b="1" i="0" u="none" strike="noStrike" cap="none" normalizeH="0" baseline="0" dirty="0" smtClean="0">
                          <a:ln>
                            <a:noFill/>
                          </a:ln>
                          <a:solidFill>
                            <a:srgbClr val="000000"/>
                          </a:solidFill>
                          <a:effectLst/>
                          <a:latin typeface="华文楷体" pitchFamily="2" charset="-122"/>
                          <a:ea typeface="华文楷体" pitchFamily="2" charset="-122"/>
                          <a:sym typeface="华文楷体" pitchFamily="2" charset="-122"/>
                        </a:rPr>
                        <a:t>%-</a:t>
                      </a:r>
                      <a:r>
                        <a:rPr kumimoji="0" lang="en-US" altLang="zh-CN" sz="2400" b="1" i="0" u="none" strike="noStrike" cap="none" normalizeH="0" baseline="0" dirty="0" smtClean="0">
                          <a:ln>
                            <a:noFill/>
                          </a:ln>
                          <a:solidFill>
                            <a:srgbClr val="000000"/>
                          </a:solidFill>
                          <a:effectLst/>
                          <a:latin typeface="华文楷体" pitchFamily="2" charset="-122"/>
                          <a:ea typeface="华文楷体" pitchFamily="2" charset="-122"/>
                          <a:sym typeface="华文楷体" pitchFamily="2" charset="-122"/>
                        </a:rPr>
                        <a:t>31</a:t>
                      </a:r>
                      <a:r>
                        <a:rPr kumimoji="0" lang="zh-CN" altLang="zh-CN" sz="2400" b="1" i="0" u="none" strike="noStrike" cap="none" normalizeH="0" baseline="0" dirty="0" smtClean="0">
                          <a:ln>
                            <a:noFill/>
                          </a:ln>
                          <a:solidFill>
                            <a:srgbClr val="000000"/>
                          </a:solidFill>
                          <a:effectLst/>
                          <a:latin typeface="华文楷体" pitchFamily="2" charset="-122"/>
                          <a:ea typeface="华文楷体" pitchFamily="2" charset="-122"/>
                          <a:sym typeface="华文楷体" pitchFamily="2" charset="-122"/>
                        </a:rPr>
                        <a:t>%</a:t>
                      </a:r>
                      <a:endParaRPr kumimoji="0" lang="zh-CN" altLang="zh-CN" sz="2400" b="0" i="0" u="none" strike="noStrike" cap="none" normalizeH="0" baseline="0" dirty="0" smtClean="0">
                        <a:ln>
                          <a:noFill/>
                        </a:ln>
                        <a:solidFill>
                          <a:schemeClr val="tx1"/>
                        </a:solidFill>
                        <a:effectLst/>
                        <a:latin typeface="Calibri" pitchFamily="34" charset="0"/>
                        <a:ea typeface="MS PGothic" pitchFamily="34" charset="-128"/>
                        <a:sym typeface="Calibri" pitchFamily="34" charset="0"/>
                      </a:endParaRPr>
                    </a:p>
                  </a:txBody>
                  <a:tcPr marL="91433" marR="91433" horzOverflow="overflow">
                    <a:lnL w="12700" cap="flat" cmpd="sng" algn="ctr">
                      <a:solidFill>
                        <a:schemeClr val="bg1"/>
                      </a:solidFill>
                      <a:prstDash val="solid"/>
                      <a:bevel/>
                      <a:headEnd type="none" w="med" len="med"/>
                      <a:tailEnd type="none" w="med" len="med"/>
                    </a:lnL>
                    <a:lnR w="12700" cap="flat" cmpd="sng" algn="ctr">
                      <a:solidFill>
                        <a:schemeClr val="bg1"/>
                      </a:solidFill>
                      <a:prstDash val="solid"/>
                      <a:bevel/>
                      <a:headEnd type="none" w="med" len="med"/>
                      <a:tailEnd type="none" w="med" len="med"/>
                    </a:lnR>
                    <a:lnT w="12700" cap="flat" cmpd="sng" algn="ctr">
                      <a:solidFill>
                        <a:schemeClr val="bg1"/>
                      </a:solidFill>
                      <a:prstDash val="solid"/>
                      <a:bevel/>
                      <a:headEnd type="none" w="med" len="med"/>
                      <a:tailEnd type="none" w="med" len="med"/>
                    </a:lnT>
                    <a:lnB w="12700" cap="flat" cmpd="sng" algn="ctr">
                      <a:solidFill>
                        <a:schemeClr val="bg1"/>
                      </a:solidFill>
                      <a:prstDash val="solid"/>
                      <a:bevel/>
                      <a:headEnd type="none" w="med" len="med"/>
                      <a:tailEnd type="none" w="med" len="med"/>
                    </a:lnB>
                    <a:lnTlToBr>
                      <a:noFill/>
                    </a:lnTlToBr>
                    <a:lnBlToTr>
                      <a:noFill/>
                    </a:lnBlToTr>
                    <a:solidFill>
                      <a:srgbClr val="CCCCFF"/>
                    </a:solidFill>
                  </a:tcPr>
                </a:tc>
              </a:tr>
            </a:tbl>
          </a:graphicData>
        </a:graphic>
      </p:graphicFrame>
      <p:sp>
        <p:nvSpPr>
          <p:cNvPr id="31772" name="TextBox 6"/>
          <p:cNvSpPr>
            <a:spLocks noChangeArrowheads="1"/>
          </p:cNvSpPr>
          <p:nvPr/>
        </p:nvSpPr>
        <p:spPr bwMode="auto">
          <a:xfrm>
            <a:off x="500063" y="1428750"/>
            <a:ext cx="8143875" cy="946150"/>
          </a:xfrm>
          <a:prstGeom prst="rect">
            <a:avLst/>
          </a:prstGeom>
          <a:noFill/>
          <a:ln w="9525">
            <a:noFill/>
            <a:miter lim="800000"/>
            <a:headEnd/>
            <a:tailEnd/>
          </a:ln>
        </p:spPr>
        <p:txBody>
          <a:bodyPr>
            <a:spAutoFit/>
          </a:bodyPr>
          <a:lstStyle/>
          <a:p>
            <a:r>
              <a:rPr lang="zh-CN" altLang="en-US" sz="2800" b="1">
                <a:solidFill>
                  <a:srgbClr val="000000"/>
                </a:solidFill>
                <a:latin typeface="华文楷体" pitchFamily="2" charset="-122"/>
                <a:ea typeface="华文楷体" pitchFamily="2" charset="-122"/>
                <a:sym typeface="华文楷体" pitchFamily="2" charset="-122"/>
              </a:rPr>
              <a:t>针刺伤后</a:t>
            </a:r>
            <a:r>
              <a:rPr lang="en-US" altLang="zh-CN" sz="2800" b="1">
                <a:solidFill>
                  <a:srgbClr val="000000"/>
                </a:solidFill>
                <a:latin typeface="华文楷体" pitchFamily="2" charset="-122"/>
                <a:ea typeface="华文楷体" pitchFamily="2" charset="-122"/>
                <a:sym typeface="华文楷体" pitchFamily="2" charset="-122"/>
              </a:rPr>
              <a:t>HBV</a:t>
            </a:r>
            <a:r>
              <a:rPr lang="zh-CN" altLang="en-US" sz="2800" b="1">
                <a:solidFill>
                  <a:srgbClr val="000000"/>
                </a:solidFill>
                <a:latin typeface="华文楷体" pitchFamily="2" charset="-122"/>
                <a:ea typeface="华文楷体" pitchFamily="2" charset="-122"/>
                <a:sym typeface="华文楷体" pitchFamily="2" charset="-122"/>
              </a:rPr>
              <a:t>的传播的风险，取决于暴露的严重程度以及传染源的</a:t>
            </a:r>
            <a:r>
              <a:rPr lang="en-US" altLang="zh-CN" sz="2800" b="1">
                <a:solidFill>
                  <a:srgbClr val="000000"/>
                </a:solidFill>
                <a:latin typeface="华文楷体" pitchFamily="2" charset="-122"/>
                <a:ea typeface="华文楷体" pitchFamily="2" charset="-122"/>
                <a:sym typeface="华文楷体" pitchFamily="2" charset="-122"/>
              </a:rPr>
              <a:t>HBeAg</a:t>
            </a:r>
            <a:r>
              <a:rPr lang="zh-CN" altLang="en-US" sz="2800" b="1">
                <a:solidFill>
                  <a:srgbClr val="000000"/>
                </a:solidFill>
                <a:latin typeface="华文楷体" pitchFamily="2" charset="-122"/>
                <a:ea typeface="华文楷体" pitchFamily="2" charset="-122"/>
                <a:sym typeface="华文楷体" pitchFamily="2" charset="-122"/>
              </a:rPr>
              <a:t>状态 :</a:t>
            </a:r>
          </a:p>
        </p:txBody>
      </p:sp>
      <p:sp>
        <p:nvSpPr>
          <p:cNvPr id="31773" name="Slide Number Placeholder 4"/>
          <p:cNvSpPr>
            <a:spLocks noGrp="1" noChangeArrowheads="1"/>
          </p:cNvSpPr>
          <p:nvPr/>
        </p:nvSpPr>
        <p:spPr bwMode="auto">
          <a:xfrm>
            <a:off x="500063" y="1428750"/>
            <a:ext cx="8143875" cy="946150"/>
          </a:xfrm>
          <a:prstGeom prst="rect">
            <a:avLst/>
          </a:prstGeom>
          <a:noFill/>
          <a:ln w="9525">
            <a:noFill/>
            <a:miter lim="800000"/>
            <a:headEnd/>
            <a:tailEnd/>
          </a:ln>
        </p:spPr>
        <p:txBody>
          <a:bodyPr/>
          <a:lstStyle/>
          <a:p>
            <a:endParaRPr lang="zh-CN" altLang="zh-CN">
              <a:sym typeface="Calibri" pitchFamily="34" charset="0"/>
            </a:endParaRPr>
          </a:p>
        </p:txBody>
      </p:sp>
      <p:sp>
        <p:nvSpPr>
          <p:cNvPr id="26" name="灯片编号占位符 25"/>
          <p:cNvSpPr>
            <a:spLocks noGrp="1"/>
          </p:cNvSpPr>
          <p:nvPr>
            <p:ph type="sldNum" sz="quarter" idx="11"/>
          </p:nvPr>
        </p:nvSpPr>
        <p:spPr>
          <a:noFill/>
          <a:ln w="9525">
            <a:noFill/>
            <a:miter lim="800000"/>
            <a:headEnd/>
            <a:tailEnd/>
          </a:ln>
        </p:spPr>
        <p:txBody>
          <a:bodyPr vert="horz" wrap="square" lIns="91440" tIns="45720" rIns="91440" bIns="45720" numCol="1" anchor="ctr" anchorCtr="0" compatLnSpc="1">
            <a:prstTxWarp prst="textNoShape">
              <a:avLst/>
            </a:prstTxWarp>
          </a:bodyPr>
          <a:lstStyle/>
          <a:p>
            <a:pPr>
              <a:defRPr/>
            </a:pPr>
            <a:fld id="{48CE2F9B-D6AB-4618-9697-0DE8A8A4F1BD}" type="slidenum">
              <a:rPr lang="zh-CN" altLang="zh-CN">
                <a:solidFill>
                  <a:schemeClr val="tx1"/>
                </a:solidFill>
              </a:rPr>
              <a:pPr>
                <a:defRPr/>
              </a:pPr>
              <a:t>28</a:t>
            </a:fld>
            <a:endParaRPr lang="zh-CN" altLang="zh-CN">
              <a:solidFill>
                <a:schemeClr val="tx1"/>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Title 1"/>
          <p:cNvSpPr>
            <a:spLocks noGrp="1" noChangeArrowheads="1"/>
          </p:cNvSpPr>
          <p:nvPr>
            <p:ph type="title" idx="4294967295"/>
          </p:nvPr>
        </p:nvSpPr>
        <p:spPr>
          <a:xfrm>
            <a:off x="0" y="260350"/>
            <a:ext cx="9144000" cy="1143000"/>
          </a:xfrm>
        </p:spPr>
        <p:txBody>
          <a:bodyPr/>
          <a:lstStyle/>
          <a:p>
            <a:pPr eaLnBrk="1" hangingPunct="1"/>
            <a:r>
              <a:rPr lang="zh-CN" altLang="en-US" sz="4000" b="1" smtClean="0">
                <a:solidFill>
                  <a:srgbClr val="FF5050"/>
                </a:solidFill>
                <a:latin typeface="华文新魏" pitchFamily="2" charset="-122"/>
                <a:ea typeface="华文新魏" pitchFamily="2" charset="-122"/>
                <a:sym typeface="华文新魏" pitchFamily="2" charset="-122"/>
              </a:rPr>
              <a:t>梅毒的传播危险？</a:t>
            </a:r>
            <a:r>
              <a:rPr lang="zh-CN" altLang="en-US" sz="4000" b="1" smtClean="0">
                <a:latin typeface="华文新魏" pitchFamily="2" charset="-122"/>
                <a:ea typeface="华文新魏" pitchFamily="2" charset="-122"/>
                <a:sym typeface="华文新魏" pitchFamily="2" charset="-122"/>
              </a:rPr>
              <a:t> </a:t>
            </a:r>
            <a:endParaRPr lang="en-US" altLang="zh-CN" sz="4000" b="1" smtClean="0">
              <a:latin typeface="华文新魏" pitchFamily="2" charset="-122"/>
              <a:ea typeface="华文新魏" pitchFamily="2" charset="-122"/>
              <a:sym typeface="华文新魏" pitchFamily="2" charset="-122"/>
            </a:endParaRPr>
          </a:p>
        </p:txBody>
      </p:sp>
      <p:sp>
        <p:nvSpPr>
          <p:cNvPr id="32772" name="Content Placeholder 2"/>
          <p:cNvSpPr>
            <a:spLocks noGrp="1" noChangeArrowheads="1"/>
          </p:cNvSpPr>
          <p:nvPr>
            <p:ph idx="4294967295"/>
          </p:nvPr>
        </p:nvSpPr>
        <p:spPr>
          <a:xfrm>
            <a:off x="285750" y="1600200"/>
            <a:ext cx="8643938" cy="4829175"/>
          </a:xfrm>
        </p:spPr>
        <p:txBody>
          <a:bodyPr/>
          <a:lstStyle/>
          <a:p>
            <a:pPr>
              <a:spcBef>
                <a:spcPts val="1800"/>
              </a:spcBef>
            </a:pPr>
            <a:r>
              <a:rPr lang="zh-CN" altLang="en-US" sz="2800" b="1" smtClean="0">
                <a:latin typeface="华文楷体" pitchFamily="2" charset="-122"/>
                <a:ea typeface="华文楷体" pitchFamily="2" charset="-122"/>
                <a:sym typeface="华文楷体" pitchFamily="2" charset="-122"/>
              </a:rPr>
              <a:t>通过接触感染性病灶可以感染梅毒，如一期梅毒硬下疳、二期梅毒扁平湿疣及粘膜斑</a:t>
            </a:r>
          </a:p>
          <a:p>
            <a:pPr>
              <a:spcBef>
                <a:spcPts val="1800"/>
              </a:spcBef>
            </a:pPr>
            <a:r>
              <a:rPr lang="zh-CN" altLang="en-US" sz="2800" b="1" smtClean="0">
                <a:latin typeface="华文楷体" pitchFamily="2" charset="-122"/>
                <a:ea typeface="华文楷体" pitchFamily="2" charset="-122"/>
                <a:sym typeface="华文楷体" pitchFamily="2" charset="-122"/>
              </a:rPr>
              <a:t>通过针刺，将梅毒螺旋体从未经治疗的梅毒感染者经血液传播给医务人员的案例文献报道不足，仅存在理论上的可能性</a:t>
            </a:r>
          </a:p>
          <a:p>
            <a:pPr>
              <a:spcBef>
                <a:spcPts val="1800"/>
              </a:spcBef>
            </a:pPr>
            <a:r>
              <a:rPr lang="zh-CN" altLang="en-US" sz="2800" b="1" smtClean="0">
                <a:latin typeface="华文楷体" pitchFamily="2" charset="-122"/>
                <a:ea typeface="华文楷体" pitchFamily="2" charset="-122"/>
                <a:sym typeface="华文楷体" pitchFamily="2" charset="-122"/>
              </a:rPr>
              <a:t>在一期和二期梅毒败血症时通过针刺伤传播梅毒的可能性最大</a:t>
            </a:r>
          </a:p>
        </p:txBody>
      </p:sp>
      <p:sp>
        <p:nvSpPr>
          <p:cNvPr id="6" name="灯片编号占位符 5"/>
          <p:cNvSpPr>
            <a:spLocks noGrp="1"/>
          </p:cNvSpPr>
          <p:nvPr>
            <p:ph type="sldNum" sz="quarter" idx="11"/>
          </p:nvPr>
        </p:nvSpPr>
        <p:spPr>
          <a:noFill/>
          <a:ln w="9525">
            <a:noFill/>
            <a:miter lim="800000"/>
            <a:headEnd/>
            <a:tailEnd/>
          </a:ln>
        </p:spPr>
        <p:txBody>
          <a:bodyPr vert="horz" wrap="square" lIns="91440" tIns="45720" rIns="91440" bIns="45720" numCol="1" anchor="ctr" anchorCtr="0" compatLnSpc="1">
            <a:prstTxWarp prst="textNoShape">
              <a:avLst/>
            </a:prstTxWarp>
          </a:bodyPr>
          <a:lstStyle/>
          <a:p>
            <a:pPr>
              <a:defRPr/>
            </a:pPr>
            <a:fld id="{E5906032-831D-49B2-A747-56659C4645C5}" type="slidenum">
              <a:rPr lang="zh-CN" altLang="zh-CN">
                <a:solidFill>
                  <a:schemeClr val="tx1"/>
                </a:solidFill>
              </a:rPr>
              <a:pPr>
                <a:defRPr/>
              </a:pPr>
              <a:t>29</a:t>
            </a:fld>
            <a:endParaRPr lang="zh-CN" altLang="zh-CN">
              <a:solidFill>
                <a:schemeClr val="tx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灯片编号占位符 4"/>
          <p:cNvSpPr>
            <a:spLocks noGrp="1"/>
          </p:cNvSpPr>
          <p:nvPr>
            <p:ph type="sldNum" sz="quarter" idx="11"/>
          </p:nvPr>
        </p:nvSpPr>
        <p:spPr>
          <a:noFill/>
          <a:ln w="9525">
            <a:noFill/>
            <a:miter lim="800000"/>
            <a:headEnd/>
            <a:tailEnd/>
          </a:ln>
        </p:spPr>
        <p:txBody>
          <a:bodyPr vert="horz" wrap="square" lIns="91440" tIns="45720" rIns="91440" bIns="45720" numCol="1" anchor="ctr" anchorCtr="0" compatLnSpc="1">
            <a:prstTxWarp prst="textNoShape">
              <a:avLst/>
            </a:prstTxWarp>
          </a:bodyPr>
          <a:lstStyle/>
          <a:p>
            <a:pPr>
              <a:defRPr/>
            </a:pPr>
            <a:fld id="{14E25BD8-6FDB-437A-94E1-1558FA7A8EDD}" type="slidenum">
              <a:rPr lang="zh-CN" altLang="zh-CN">
                <a:solidFill>
                  <a:schemeClr val="tx1"/>
                </a:solidFill>
              </a:rPr>
              <a:pPr>
                <a:defRPr/>
              </a:pPr>
              <a:t>3</a:t>
            </a:fld>
            <a:endParaRPr lang="zh-CN" altLang="zh-CN">
              <a:solidFill>
                <a:schemeClr val="tx1"/>
              </a:solidFill>
            </a:endParaRPr>
          </a:p>
        </p:txBody>
      </p:sp>
      <p:sp>
        <p:nvSpPr>
          <p:cNvPr id="7171" name="Rectangle 2"/>
          <p:cNvSpPr>
            <a:spLocks noGrp="1" noChangeArrowheads="1"/>
          </p:cNvSpPr>
          <p:nvPr>
            <p:ph type="title" idx="4294967295"/>
          </p:nvPr>
        </p:nvSpPr>
        <p:spPr>
          <a:xfrm>
            <a:off x="428625" y="0"/>
            <a:ext cx="8229600" cy="877888"/>
          </a:xfrm>
        </p:spPr>
        <p:txBody>
          <a:bodyPr/>
          <a:lstStyle/>
          <a:p>
            <a:pPr eaLnBrk="1" hangingPunct="1"/>
            <a:r>
              <a:rPr lang="zh-CN" altLang="en-US" b="1" smtClean="0">
                <a:solidFill>
                  <a:schemeClr val="hlink"/>
                </a:solidFill>
                <a:latin typeface="华文新魏" pitchFamily="2" charset="-122"/>
                <a:ea typeface="华文新魏" pitchFamily="2" charset="-122"/>
                <a:sym typeface="华文新魏" pitchFamily="2" charset="-122"/>
              </a:rPr>
              <a:t>教学活动</a:t>
            </a:r>
            <a:endParaRPr lang="zh-CN" altLang="en-US" smtClean="0"/>
          </a:p>
        </p:txBody>
      </p:sp>
      <p:graphicFrame>
        <p:nvGraphicFramePr>
          <p:cNvPr id="6147" name="Group 425"/>
          <p:cNvGraphicFramePr>
            <a:graphicFrameLocks noGrp="1"/>
          </p:cNvGraphicFramePr>
          <p:nvPr/>
        </p:nvGraphicFramePr>
        <p:xfrm>
          <a:off x="285750" y="857250"/>
          <a:ext cx="8572500" cy="4137025"/>
        </p:xfrm>
        <a:graphic>
          <a:graphicData uri="http://schemas.openxmlformats.org/drawingml/2006/table">
            <a:tbl>
              <a:tblPr/>
              <a:tblGrid>
                <a:gridCol w="647700"/>
                <a:gridCol w="1152525"/>
                <a:gridCol w="4237038"/>
                <a:gridCol w="950912"/>
                <a:gridCol w="1584325"/>
              </a:tblGrid>
              <a:tr h="412750">
                <a:tc>
                  <a:txBody>
                    <a:bodyPr/>
                    <a:lstStyle/>
                    <a:p>
                      <a:pPr marL="0" marR="0" lvl="0" indent="0" algn="ctr" defTabSz="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chemeClr val="tx1"/>
                          </a:solidFill>
                          <a:effectLst/>
                          <a:latin typeface="华文楷体" pitchFamily="2" charset="-122"/>
                          <a:ea typeface="华文楷体" pitchFamily="2" charset="-122"/>
                          <a:sym typeface="Times New Roman" pitchFamily="18" charset="0"/>
                        </a:rPr>
                        <a:t>活动</a:t>
                      </a:r>
                      <a:endParaRPr kumimoji="0" lang="zh-CN" altLang="en-US" sz="2800" b="0" i="0" u="none" strike="noStrike" cap="none" normalizeH="0" baseline="0" dirty="0" smtClean="0">
                        <a:ln>
                          <a:noFill/>
                        </a:ln>
                        <a:solidFill>
                          <a:schemeClr val="tx1"/>
                        </a:solidFill>
                        <a:effectLst/>
                        <a:latin typeface="Calibri" pitchFamily="34" charset="0"/>
                        <a:ea typeface="MS PGothic" pitchFamily="34" charset="-128"/>
                        <a:sym typeface="Calibri" pitchFamily="34" charset="0"/>
                      </a:endParaRPr>
                    </a:p>
                  </a:txBody>
                  <a:tcP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ctr" defTabSz="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华文楷体" pitchFamily="2" charset="-122"/>
                          <a:ea typeface="华文楷体" pitchFamily="2" charset="-122"/>
                          <a:sym typeface="Times New Roman" pitchFamily="18" charset="0"/>
                        </a:rPr>
                        <a:t>教学方法</a:t>
                      </a:r>
                      <a:endParaRPr kumimoji="0" lang="zh-CN" altLang="en-US" sz="2800" b="0" i="0" u="none" strike="noStrike" cap="none" normalizeH="0" baseline="0" smtClean="0">
                        <a:ln>
                          <a:noFill/>
                        </a:ln>
                        <a:solidFill>
                          <a:schemeClr val="tx1"/>
                        </a:solidFill>
                        <a:effectLst/>
                        <a:latin typeface="Calibri" pitchFamily="34" charset="0"/>
                        <a:ea typeface="MS PGothic" pitchFamily="34" charset="-128"/>
                        <a:sym typeface="Calibri" pitchFamily="34" charset="0"/>
                      </a:endParaRPr>
                    </a:p>
                  </a:txBody>
                  <a:tcP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ctr" defTabSz="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华文楷体" pitchFamily="2" charset="-122"/>
                          <a:ea typeface="华文楷体" pitchFamily="2" charset="-122"/>
                          <a:sym typeface="Times New Roman" pitchFamily="18" charset="0"/>
                        </a:rPr>
                        <a:t>活动名称</a:t>
                      </a:r>
                      <a:endParaRPr kumimoji="0" lang="zh-CN" altLang="en-US" sz="2800" b="0" i="0" u="none" strike="noStrike" cap="none" normalizeH="0" baseline="0" smtClean="0">
                        <a:ln>
                          <a:noFill/>
                        </a:ln>
                        <a:solidFill>
                          <a:schemeClr val="tx1"/>
                        </a:solidFill>
                        <a:effectLst/>
                        <a:latin typeface="Calibri" pitchFamily="34" charset="0"/>
                        <a:ea typeface="MS PGothic" pitchFamily="34" charset="-128"/>
                        <a:sym typeface="Calibri" pitchFamily="34" charset="0"/>
                      </a:endParaRPr>
                    </a:p>
                  </a:txBody>
                  <a:tcP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ctr" defTabSz="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华文楷体" pitchFamily="2" charset="-122"/>
                          <a:ea typeface="华文楷体" pitchFamily="2" charset="-122"/>
                          <a:sym typeface="Times New Roman" pitchFamily="18" charset="0"/>
                        </a:rPr>
                        <a:t>幻灯片</a:t>
                      </a:r>
                      <a:endParaRPr kumimoji="0" lang="zh-CN" altLang="en-US" sz="2800" b="0" i="0" u="none" strike="noStrike" cap="none" normalizeH="0" baseline="0" smtClean="0">
                        <a:ln>
                          <a:noFill/>
                        </a:ln>
                        <a:solidFill>
                          <a:schemeClr val="tx1"/>
                        </a:solidFill>
                        <a:effectLst/>
                        <a:latin typeface="Calibri" pitchFamily="34" charset="0"/>
                        <a:ea typeface="MS PGothic" pitchFamily="34" charset="-128"/>
                        <a:sym typeface="Calibri" pitchFamily="34" charset="0"/>
                      </a:endParaRPr>
                    </a:p>
                  </a:txBody>
                  <a:tcP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ctr" defTabSz="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华文楷体" pitchFamily="2" charset="-122"/>
                          <a:ea typeface="华文楷体" pitchFamily="2" charset="-122"/>
                          <a:sym typeface="Times New Roman" pitchFamily="18" charset="0"/>
                        </a:rPr>
                        <a:t>时间（分）</a:t>
                      </a:r>
                      <a:endParaRPr kumimoji="0" lang="zh-CN" altLang="en-US" sz="2800" b="0" i="0" u="none" strike="noStrike" cap="none" normalizeH="0" baseline="0" smtClean="0">
                        <a:ln>
                          <a:noFill/>
                        </a:ln>
                        <a:solidFill>
                          <a:schemeClr val="tx1"/>
                        </a:solidFill>
                        <a:effectLst/>
                        <a:latin typeface="Calibri" pitchFamily="34" charset="0"/>
                        <a:ea typeface="MS PGothic" pitchFamily="34" charset="-128"/>
                        <a:sym typeface="Calibri" pitchFamily="34" charset="0"/>
                      </a:endParaRPr>
                    </a:p>
                  </a:txBody>
                  <a:tcP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r>
              <a:tr h="412750">
                <a:tc>
                  <a:txBody>
                    <a:bodyPr/>
                    <a:lstStyle/>
                    <a:p>
                      <a:pPr marL="0" marR="0" lvl="0" indent="0" algn="l" defTabSz="0" rtl="0" eaLnBrk="0" fontAlgn="base" latinLnBrk="0" hangingPunct="0">
                        <a:lnSpc>
                          <a:spcPct val="100000"/>
                        </a:lnSpc>
                        <a:spcBef>
                          <a:spcPct val="20000"/>
                        </a:spcBef>
                        <a:spcAft>
                          <a:spcPct val="0"/>
                        </a:spcAft>
                        <a:buClrTx/>
                        <a:buSzTx/>
                        <a:buFont typeface="Arial" charset="0"/>
                        <a:buNone/>
                        <a:tabLst/>
                      </a:pPr>
                      <a:endParaRPr kumimoji="0" lang="zh-CN" altLang="zh-CN" sz="1600" b="1"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endParaRPr>
                    </a:p>
                  </a:txBody>
                  <a:tcP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l" defTabSz="0" rtl="0" eaLnBrk="0" fontAlgn="base" latinLnBrk="0" hangingPunct="0">
                        <a:lnSpc>
                          <a:spcPct val="100000"/>
                        </a:lnSpc>
                        <a:spcBef>
                          <a:spcPct val="20000"/>
                        </a:spcBef>
                        <a:spcAft>
                          <a:spcPct val="0"/>
                        </a:spcAft>
                        <a:buClrTx/>
                        <a:buSzTx/>
                        <a:buFont typeface="Arial" charset="0"/>
                        <a:buNone/>
                        <a:tabLst/>
                      </a:pPr>
                      <a:endParaRPr kumimoji="0" lang="zh-CN" altLang="zh-CN" sz="1600" b="1"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endParaRPr>
                    </a:p>
                  </a:txBody>
                  <a:tcP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l" defTabSz="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chemeClr val="tx1"/>
                          </a:solidFill>
                          <a:effectLst/>
                          <a:latin typeface="华文楷体" pitchFamily="2" charset="-122"/>
                          <a:ea typeface="华文楷体" pitchFamily="2" charset="-122"/>
                          <a:sym typeface="Times New Roman" pitchFamily="18" charset="0"/>
                        </a:rPr>
                        <a:t>第一部分:　工作环境的安全性</a:t>
                      </a:r>
                      <a:endParaRPr kumimoji="0" lang="zh-CN" altLang="en-US" sz="2800" b="0" i="0" u="none" strike="noStrike" cap="none" normalizeH="0" baseline="0" dirty="0" smtClean="0">
                        <a:ln>
                          <a:noFill/>
                        </a:ln>
                        <a:solidFill>
                          <a:schemeClr val="tx1"/>
                        </a:solidFill>
                        <a:effectLst/>
                        <a:latin typeface="Calibri" pitchFamily="34" charset="0"/>
                        <a:ea typeface="MS PGothic" pitchFamily="34" charset="-128"/>
                        <a:sym typeface="Calibri" pitchFamily="34" charset="0"/>
                      </a:endParaRPr>
                    </a:p>
                  </a:txBody>
                  <a:tcP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l" defTabSz="0" rtl="0" eaLnBrk="0" fontAlgn="base" latinLnBrk="0" hangingPunct="0">
                        <a:lnSpc>
                          <a:spcPct val="100000"/>
                        </a:lnSpc>
                        <a:spcBef>
                          <a:spcPct val="20000"/>
                        </a:spcBef>
                        <a:spcAft>
                          <a:spcPct val="0"/>
                        </a:spcAft>
                        <a:buClrTx/>
                        <a:buSzTx/>
                        <a:buFont typeface="Arial" charset="0"/>
                        <a:buNone/>
                        <a:tabLst/>
                      </a:pPr>
                      <a:endParaRPr kumimoji="0" lang="zh-CN" altLang="zh-CN" sz="1600" b="1"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endParaRPr>
                    </a:p>
                  </a:txBody>
                  <a:tcP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l" defTabSz="0" rtl="0" eaLnBrk="0" fontAlgn="base" latinLnBrk="0" hangingPunct="0">
                        <a:lnSpc>
                          <a:spcPct val="100000"/>
                        </a:lnSpc>
                        <a:spcBef>
                          <a:spcPct val="20000"/>
                        </a:spcBef>
                        <a:spcAft>
                          <a:spcPct val="0"/>
                        </a:spcAft>
                        <a:buClrTx/>
                        <a:buSzTx/>
                        <a:buFont typeface="Arial" charset="0"/>
                        <a:buNone/>
                        <a:tabLst/>
                      </a:pPr>
                      <a:endParaRPr kumimoji="0" lang="zh-CN" altLang="zh-CN" sz="1600" b="1"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endParaRPr>
                    </a:p>
                  </a:txBody>
                  <a:tcP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r>
              <a:tr h="412750">
                <a:tc>
                  <a:txBody>
                    <a:bodyPr/>
                    <a:lstStyle/>
                    <a:p>
                      <a:pPr marL="0" marR="0" lvl="0" indent="0" algn="ctr" defTabSz="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华文楷体" pitchFamily="2" charset="-122"/>
                          <a:ea typeface="华文楷体" pitchFamily="2" charset="-122"/>
                          <a:sym typeface="Times New Roman" pitchFamily="18" charset="0"/>
                        </a:rPr>
                        <a:t>１</a:t>
                      </a:r>
                      <a:endParaRPr kumimoji="0" lang="zh-CN" altLang="en-US" sz="2800" b="0" i="0" u="none" strike="noStrike" cap="none" normalizeH="0" baseline="0" smtClean="0">
                        <a:ln>
                          <a:noFill/>
                        </a:ln>
                        <a:solidFill>
                          <a:schemeClr val="tx1"/>
                        </a:solidFill>
                        <a:effectLst/>
                        <a:latin typeface="Calibri" pitchFamily="34" charset="0"/>
                        <a:ea typeface="MS PGothic" pitchFamily="34" charset="-128"/>
                        <a:sym typeface="Calibri" pitchFamily="34" charset="0"/>
                      </a:endParaRPr>
                    </a:p>
                  </a:txBody>
                  <a:tcP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ctr" defTabSz="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华文楷体" pitchFamily="2" charset="-122"/>
                          <a:ea typeface="华文楷体" pitchFamily="2" charset="-122"/>
                          <a:sym typeface="Times New Roman" pitchFamily="18" charset="0"/>
                        </a:rPr>
                        <a:t>简介</a:t>
                      </a:r>
                      <a:endParaRPr kumimoji="0" lang="zh-CN" altLang="en-US" sz="2800" b="0" i="0" u="none" strike="noStrike" cap="none" normalizeH="0" baseline="0" smtClean="0">
                        <a:ln>
                          <a:noFill/>
                        </a:ln>
                        <a:solidFill>
                          <a:schemeClr val="tx1"/>
                        </a:solidFill>
                        <a:effectLst/>
                        <a:latin typeface="Calibri" pitchFamily="34" charset="0"/>
                        <a:ea typeface="MS PGothic" pitchFamily="34" charset="-128"/>
                        <a:sym typeface="Calibri" pitchFamily="34" charset="0"/>
                      </a:endParaRPr>
                    </a:p>
                  </a:txBody>
                  <a:tcP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l" defTabSz="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华文楷体" pitchFamily="2" charset="-122"/>
                          <a:ea typeface="华文楷体" pitchFamily="2" charset="-122"/>
                          <a:sym typeface="Times New Roman" pitchFamily="18" charset="0"/>
                        </a:rPr>
                        <a:t>安全的医疗环境</a:t>
                      </a:r>
                    </a:p>
                  </a:txBody>
                  <a:tcP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ctr" defTabSz="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华文楷体" pitchFamily="2" charset="-122"/>
                          <a:ea typeface="华文楷体" pitchFamily="2" charset="-122"/>
                          <a:sym typeface="Times New Roman" pitchFamily="18" charset="0"/>
                        </a:rPr>
                        <a:t>6-10</a:t>
                      </a:r>
                    </a:p>
                  </a:txBody>
                  <a:tcP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ctr" defTabSz="0" rtl="0" eaLnBrk="0" fontAlgn="base" latinLnBrk="0" hangingPunct="0">
                        <a:lnSpc>
                          <a:spcPct val="100000"/>
                        </a:lnSpc>
                        <a:spcBef>
                          <a:spcPct val="0"/>
                        </a:spcBef>
                        <a:spcAft>
                          <a:spcPct val="0"/>
                        </a:spcAft>
                        <a:buClrTx/>
                        <a:buSzTx/>
                        <a:buFontTx/>
                        <a:buNone/>
                        <a:tabLst/>
                      </a:pPr>
                      <a:r>
                        <a:rPr kumimoji="0" lang="zh-CN" altLang="zh-CN" sz="1600" b="1" i="0" u="none" strike="noStrike" cap="none" normalizeH="0" baseline="0" smtClean="0">
                          <a:ln>
                            <a:noFill/>
                          </a:ln>
                          <a:solidFill>
                            <a:schemeClr val="tx1"/>
                          </a:solidFill>
                          <a:effectLst/>
                          <a:latin typeface="华文楷体" pitchFamily="2" charset="-122"/>
                          <a:ea typeface="华文楷体" pitchFamily="2" charset="-122"/>
                          <a:sym typeface="Times New Roman" pitchFamily="18" charset="0"/>
                        </a:rPr>
                        <a:t>10</a:t>
                      </a:r>
                      <a:endParaRPr kumimoji="0" lang="zh-CN" altLang="zh-CN" sz="2800" b="0" i="0" u="none" strike="noStrike" cap="none" normalizeH="0" baseline="0" smtClean="0">
                        <a:ln>
                          <a:noFill/>
                        </a:ln>
                        <a:solidFill>
                          <a:schemeClr val="tx1"/>
                        </a:solidFill>
                        <a:effectLst/>
                        <a:latin typeface="Calibri" pitchFamily="34" charset="0"/>
                        <a:ea typeface="MS PGothic" pitchFamily="34" charset="-128"/>
                        <a:sym typeface="Calibri" pitchFamily="34" charset="0"/>
                      </a:endParaRPr>
                    </a:p>
                  </a:txBody>
                  <a:tcP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r>
              <a:tr h="422275">
                <a:tc>
                  <a:txBody>
                    <a:bodyPr/>
                    <a:lstStyle/>
                    <a:p>
                      <a:pPr marL="0" marR="0" lvl="0" indent="0" algn="ctr" defTabSz="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华文楷体" pitchFamily="2" charset="-122"/>
                          <a:ea typeface="华文楷体" pitchFamily="2" charset="-122"/>
                          <a:sym typeface="Times New Roman" pitchFamily="18" charset="0"/>
                        </a:rPr>
                        <a:t>２</a:t>
                      </a:r>
                      <a:endParaRPr kumimoji="0" lang="zh-CN" altLang="en-US" sz="2800" b="0" i="0" u="none" strike="noStrike" cap="none" normalizeH="0" baseline="0" smtClean="0">
                        <a:ln>
                          <a:noFill/>
                        </a:ln>
                        <a:solidFill>
                          <a:schemeClr val="tx1"/>
                        </a:solidFill>
                        <a:effectLst/>
                        <a:latin typeface="Calibri" pitchFamily="34" charset="0"/>
                        <a:ea typeface="MS PGothic" pitchFamily="34" charset="-128"/>
                        <a:sym typeface="Calibri" pitchFamily="34" charset="0"/>
                      </a:endParaRPr>
                    </a:p>
                  </a:txBody>
                  <a:tcP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ctr" defTabSz="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华文楷体" pitchFamily="2" charset="-122"/>
                          <a:ea typeface="华文楷体" pitchFamily="2" charset="-122"/>
                          <a:sym typeface="Times New Roman" pitchFamily="18" charset="0"/>
                        </a:rPr>
                        <a:t>小组讨论</a:t>
                      </a:r>
                      <a:endParaRPr kumimoji="0" lang="zh-CN" altLang="en-US" sz="2800" b="0" i="0" u="none" strike="noStrike" cap="none" normalizeH="0" baseline="0" smtClean="0">
                        <a:ln>
                          <a:noFill/>
                        </a:ln>
                        <a:solidFill>
                          <a:schemeClr val="tx1"/>
                        </a:solidFill>
                        <a:effectLst/>
                        <a:latin typeface="Calibri" pitchFamily="34" charset="0"/>
                        <a:ea typeface="MS PGothic" pitchFamily="34" charset="-128"/>
                        <a:sym typeface="Calibri" pitchFamily="34" charset="0"/>
                      </a:endParaRPr>
                    </a:p>
                  </a:txBody>
                  <a:tcP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l" defTabSz="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华文楷体" pitchFamily="2" charset="-122"/>
                          <a:ea typeface="华文楷体" pitchFamily="2" charset="-122"/>
                          <a:sym typeface="Times New Roman" pitchFamily="18" charset="0"/>
                        </a:rPr>
                        <a:t>实施标准防护措施</a:t>
                      </a:r>
                      <a:endParaRPr kumimoji="0" lang="zh-CN" altLang="en-US" sz="2800" b="0" i="0" u="none" strike="noStrike" cap="none" normalizeH="0" baseline="0" smtClean="0">
                        <a:ln>
                          <a:noFill/>
                        </a:ln>
                        <a:solidFill>
                          <a:schemeClr val="tx1"/>
                        </a:solidFill>
                        <a:effectLst/>
                        <a:latin typeface="Calibri" pitchFamily="34" charset="0"/>
                        <a:ea typeface="MS PGothic" pitchFamily="34" charset="-128"/>
                        <a:sym typeface="Calibri" pitchFamily="34" charset="0"/>
                      </a:endParaRPr>
                    </a:p>
                  </a:txBody>
                  <a:tcP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ctr" defTabSz="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华文楷体" pitchFamily="2" charset="-122"/>
                          <a:ea typeface="华文楷体" pitchFamily="2" charset="-122"/>
                          <a:sym typeface="Times New Roman" pitchFamily="18" charset="0"/>
                        </a:rPr>
                        <a:t>12-22</a:t>
                      </a:r>
                      <a:endParaRPr kumimoji="0" lang="zh-CN" altLang="en-US" sz="2800" b="0" i="0" u="none" strike="noStrike" cap="none" normalizeH="0" baseline="0" smtClean="0">
                        <a:ln>
                          <a:noFill/>
                        </a:ln>
                        <a:solidFill>
                          <a:schemeClr val="tx1"/>
                        </a:solidFill>
                        <a:effectLst/>
                        <a:latin typeface="Calibri" pitchFamily="34" charset="0"/>
                        <a:ea typeface="MS PGothic" pitchFamily="34" charset="-128"/>
                        <a:sym typeface="Calibri" pitchFamily="34" charset="0"/>
                      </a:endParaRPr>
                    </a:p>
                  </a:txBody>
                  <a:tcP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ctr" defTabSz="0" rtl="0" eaLnBrk="0" fontAlgn="base" latinLnBrk="0" hangingPunct="0">
                        <a:lnSpc>
                          <a:spcPct val="100000"/>
                        </a:lnSpc>
                        <a:spcBef>
                          <a:spcPct val="0"/>
                        </a:spcBef>
                        <a:spcAft>
                          <a:spcPct val="0"/>
                        </a:spcAft>
                        <a:buClrTx/>
                        <a:buSzTx/>
                        <a:buFontTx/>
                        <a:buNone/>
                        <a:tabLst/>
                      </a:pPr>
                      <a:r>
                        <a:rPr kumimoji="0" lang="zh-CN" altLang="zh-CN" sz="1600" b="1" i="0" u="none" strike="noStrike" cap="none" normalizeH="0" baseline="0" smtClean="0">
                          <a:ln>
                            <a:noFill/>
                          </a:ln>
                          <a:solidFill>
                            <a:schemeClr val="tx1"/>
                          </a:solidFill>
                          <a:effectLst/>
                          <a:latin typeface="华文楷体" pitchFamily="2" charset="-122"/>
                          <a:ea typeface="华文楷体" pitchFamily="2" charset="-122"/>
                          <a:sym typeface="Times New Roman" pitchFamily="18" charset="0"/>
                        </a:rPr>
                        <a:t>40</a:t>
                      </a:r>
                      <a:endParaRPr kumimoji="0" lang="zh-CN" altLang="zh-CN" sz="2800" b="0" i="0" u="none" strike="noStrike" cap="none" normalizeH="0" baseline="0" smtClean="0">
                        <a:ln>
                          <a:noFill/>
                        </a:ln>
                        <a:solidFill>
                          <a:schemeClr val="tx1"/>
                        </a:solidFill>
                        <a:effectLst/>
                        <a:latin typeface="Calibri" pitchFamily="34" charset="0"/>
                        <a:ea typeface="MS PGothic" pitchFamily="34" charset="-128"/>
                        <a:sym typeface="Calibri" pitchFamily="34" charset="0"/>
                      </a:endParaRPr>
                    </a:p>
                  </a:txBody>
                  <a:tcP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r>
              <a:tr h="412750">
                <a:tc>
                  <a:txBody>
                    <a:bodyPr/>
                    <a:lstStyle/>
                    <a:p>
                      <a:pPr marL="0" marR="0" lvl="0" indent="0" algn="ctr" defTabSz="0" rtl="0" eaLnBrk="0" fontAlgn="base" latinLnBrk="0" hangingPunct="0">
                        <a:lnSpc>
                          <a:spcPct val="100000"/>
                        </a:lnSpc>
                        <a:spcBef>
                          <a:spcPct val="20000"/>
                        </a:spcBef>
                        <a:spcAft>
                          <a:spcPct val="0"/>
                        </a:spcAft>
                        <a:buClrTx/>
                        <a:buSzTx/>
                        <a:buFont typeface="Arial" charset="0"/>
                        <a:buNone/>
                        <a:tabLst/>
                      </a:pPr>
                      <a:endParaRPr kumimoji="0" lang="zh-CN" altLang="zh-CN" sz="1600" b="1"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endParaRPr>
                    </a:p>
                  </a:txBody>
                  <a:tcP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ctr" defTabSz="0" rtl="0" eaLnBrk="0" fontAlgn="base" latinLnBrk="0" hangingPunct="0">
                        <a:lnSpc>
                          <a:spcPct val="100000"/>
                        </a:lnSpc>
                        <a:spcBef>
                          <a:spcPct val="20000"/>
                        </a:spcBef>
                        <a:spcAft>
                          <a:spcPct val="0"/>
                        </a:spcAft>
                        <a:buClrTx/>
                        <a:buSzTx/>
                        <a:buFont typeface="Arial" charset="0"/>
                        <a:buNone/>
                        <a:tabLst/>
                      </a:pPr>
                      <a:endParaRPr kumimoji="0" lang="zh-CN" altLang="zh-CN" sz="1600" b="1"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endParaRPr>
                    </a:p>
                  </a:txBody>
                  <a:tcP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l" defTabSz="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chemeClr val="tx1"/>
                          </a:solidFill>
                          <a:effectLst/>
                          <a:latin typeface="华文楷体" pitchFamily="2" charset="-122"/>
                          <a:ea typeface="华文楷体" pitchFamily="2" charset="-122"/>
                          <a:sym typeface="Times New Roman" pitchFamily="18" charset="0"/>
                        </a:rPr>
                        <a:t>第二部分:　HIV、梅毒、乙肝职业暴露</a:t>
                      </a:r>
                      <a:endParaRPr kumimoji="0" lang="zh-CN" altLang="en-US" sz="2800" b="0" i="0" u="none" strike="noStrike" cap="none" normalizeH="0" baseline="0" dirty="0" smtClean="0">
                        <a:ln>
                          <a:noFill/>
                        </a:ln>
                        <a:solidFill>
                          <a:schemeClr val="tx1"/>
                        </a:solidFill>
                        <a:effectLst/>
                        <a:latin typeface="Calibri" pitchFamily="34" charset="0"/>
                        <a:ea typeface="MS PGothic" pitchFamily="34" charset="-128"/>
                        <a:sym typeface="Calibri" pitchFamily="34" charset="0"/>
                      </a:endParaRPr>
                    </a:p>
                  </a:txBody>
                  <a:tcP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ctr" defTabSz="0" rtl="0" eaLnBrk="0" fontAlgn="base" latinLnBrk="0" hangingPunct="0">
                        <a:lnSpc>
                          <a:spcPct val="100000"/>
                        </a:lnSpc>
                        <a:spcBef>
                          <a:spcPct val="20000"/>
                        </a:spcBef>
                        <a:spcAft>
                          <a:spcPct val="0"/>
                        </a:spcAft>
                        <a:buClrTx/>
                        <a:buSzTx/>
                        <a:buFont typeface="Arial" charset="0"/>
                        <a:buNone/>
                        <a:tabLst/>
                      </a:pPr>
                      <a:endParaRPr kumimoji="0" lang="zh-CN" altLang="zh-CN" sz="1600" b="1"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endParaRPr>
                    </a:p>
                  </a:txBody>
                  <a:tcP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ctr" defTabSz="0" rtl="0" eaLnBrk="0" fontAlgn="base" latinLnBrk="0" hangingPunct="0">
                        <a:lnSpc>
                          <a:spcPct val="100000"/>
                        </a:lnSpc>
                        <a:spcBef>
                          <a:spcPct val="20000"/>
                        </a:spcBef>
                        <a:spcAft>
                          <a:spcPct val="0"/>
                        </a:spcAft>
                        <a:buClrTx/>
                        <a:buSzTx/>
                        <a:buFont typeface="Arial" charset="0"/>
                        <a:buNone/>
                        <a:tabLst/>
                      </a:pPr>
                      <a:endParaRPr kumimoji="0" lang="zh-CN" altLang="zh-CN" sz="1600" b="1"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endParaRPr>
                    </a:p>
                  </a:txBody>
                  <a:tcP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r>
              <a:tr h="412750">
                <a:tc>
                  <a:txBody>
                    <a:bodyPr/>
                    <a:lstStyle/>
                    <a:p>
                      <a:pPr marL="0" marR="0" lvl="0" indent="0" algn="ctr" defTabSz="0" rtl="0" eaLnBrk="0" fontAlgn="base" latinLnBrk="0" hangingPunct="0">
                        <a:lnSpc>
                          <a:spcPct val="100000"/>
                        </a:lnSpc>
                        <a:spcBef>
                          <a:spcPct val="0"/>
                        </a:spcBef>
                        <a:spcAft>
                          <a:spcPct val="0"/>
                        </a:spcAft>
                        <a:buClrTx/>
                        <a:buSzTx/>
                        <a:buFontTx/>
                        <a:buNone/>
                        <a:tabLst/>
                      </a:pPr>
                      <a:r>
                        <a:rPr kumimoji="0" lang="zh-CN" altLang="zh-CN" sz="1600" b="1" i="0" u="none" strike="noStrike" cap="none" normalizeH="0" baseline="0" smtClean="0">
                          <a:ln>
                            <a:noFill/>
                          </a:ln>
                          <a:solidFill>
                            <a:schemeClr val="tx1"/>
                          </a:solidFill>
                          <a:effectLst/>
                          <a:latin typeface="华文楷体" pitchFamily="2" charset="-122"/>
                          <a:ea typeface="华文楷体" pitchFamily="2" charset="-122"/>
                          <a:sym typeface="Times New Roman" pitchFamily="18" charset="0"/>
                        </a:rPr>
                        <a:t>3</a:t>
                      </a:r>
                      <a:endParaRPr kumimoji="0" lang="zh-CN" altLang="zh-CN" sz="2800" b="0" i="0" u="none" strike="noStrike" cap="none" normalizeH="0" baseline="0" smtClean="0">
                        <a:ln>
                          <a:noFill/>
                        </a:ln>
                        <a:solidFill>
                          <a:schemeClr val="tx1"/>
                        </a:solidFill>
                        <a:effectLst/>
                        <a:latin typeface="Calibri" pitchFamily="34" charset="0"/>
                        <a:ea typeface="MS PGothic" pitchFamily="34" charset="-128"/>
                        <a:sym typeface="Calibri" pitchFamily="34" charset="0"/>
                      </a:endParaRPr>
                    </a:p>
                  </a:txBody>
                  <a:tcP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ctr" defTabSz="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华文楷体" pitchFamily="2" charset="-122"/>
                          <a:ea typeface="华文楷体" pitchFamily="2" charset="-122"/>
                          <a:sym typeface="Calibri" pitchFamily="34" charset="0"/>
                        </a:rPr>
                        <a:t>快速反应</a:t>
                      </a:r>
                    </a:p>
                  </a:txBody>
                  <a:tcP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l" defTabSz="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华文楷体" pitchFamily="2" charset="-122"/>
                          <a:ea typeface="华文楷体" pitchFamily="2" charset="-122"/>
                          <a:sym typeface="Times New Roman" pitchFamily="18" charset="0"/>
                        </a:rPr>
                        <a:t>什么是职业暴露？有哪些风险？</a:t>
                      </a:r>
                    </a:p>
                  </a:txBody>
                  <a:tcP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ctr" defTabSz="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华文楷体" pitchFamily="2" charset="-122"/>
                          <a:ea typeface="华文楷体" pitchFamily="2" charset="-122"/>
                          <a:sym typeface="Times New Roman" pitchFamily="18" charset="0"/>
                        </a:rPr>
                        <a:t>25-30</a:t>
                      </a:r>
                      <a:endParaRPr kumimoji="0" lang="zh-CN" altLang="en-US" sz="2800" b="0" i="0" u="none" strike="noStrike" cap="none" normalizeH="0" baseline="0" smtClean="0">
                        <a:ln>
                          <a:noFill/>
                        </a:ln>
                        <a:solidFill>
                          <a:schemeClr val="tx1"/>
                        </a:solidFill>
                        <a:effectLst/>
                        <a:latin typeface="Calibri" pitchFamily="34" charset="0"/>
                        <a:ea typeface="MS PGothic" pitchFamily="34" charset="-128"/>
                        <a:sym typeface="Calibri" pitchFamily="34" charset="0"/>
                      </a:endParaRPr>
                    </a:p>
                  </a:txBody>
                  <a:tcP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ctr" defTabSz="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华文楷体" pitchFamily="2" charset="-122"/>
                          <a:ea typeface="华文楷体" pitchFamily="2" charset="-122"/>
                          <a:sym typeface="Times New Roman" pitchFamily="18" charset="0"/>
                        </a:rPr>
                        <a:t>20</a:t>
                      </a:r>
                      <a:endParaRPr kumimoji="0" lang="zh-CN" altLang="en-US" sz="2800" b="0" i="0" u="none" strike="noStrike" cap="none" normalizeH="0" baseline="0" smtClean="0">
                        <a:ln>
                          <a:noFill/>
                        </a:ln>
                        <a:solidFill>
                          <a:schemeClr val="tx1"/>
                        </a:solidFill>
                        <a:effectLst/>
                        <a:latin typeface="Calibri" pitchFamily="34" charset="0"/>
                        <a:ea typeface="MS PGothic" pitchFamily="34" charset="-128"/>
                        <a:sym typeface="Calibri" pitchFamily="34" charset="0"/>
                      </a:endParaRPr>
                    </a:p>
                  </a:txBody>
                  <a:tcP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r>
              <a:tr h="412750">
                <a:tc>
                  <a:txBody>
                    <a:bodyPr/>
                    <a:lstStyle/>
                    <a:p>
                      <a:pPr marL="0" marR="0" lvl="0" indent="0" algn="ctr" defTabSz="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华文楷体" pitchFamily="2" charset="-122"/>
                          <a:ea typeface="华文楷体" pitchFamily="2" charset="-122"/>
                          <a:sym typeface="Times New Roman" pitchFamily="18" charset="0"/>
                        </a:rPr>
                        <a:t>4</a:t>
                      </a:r>
                    </a:p>
                  </a:txBody>
                  <a:tcP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ctr" defTabSz="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华文楷体" pitchFamily="2" charset="-122"/>
                          <a:ea typeface="华文楷体" pitchFamily="2" charset="-122"/>
                          <a:sym typeface="Times New Roman" pitchFamily="18" charset="0"/>
                        </a:rPr>
                        <a:t>讲座</a:t>
                      </a:r>
                      <a:endParaRPr kumimoji="0" lang="zh-CN" altLang="en-US" sz="2800" b="0" i="0" u="none" strike="noStrike" cap="none" normalizeH="0" baseline="0" smtClean="0">
                        <a:ln>
                          <a:noFill/>
                        </a:ln>
                        <a:solidFill>
                          <a:schemeClr val="tx1"/>
                        </a:solidFill>
                        <a:effectLst/>
                        <a:latin typeface="Calibri" pitchFamily="34" charset="0"/>
                        <a:ea typeface="MS PGothic" pitchFamily="34" charset="-128"/>
                        <a:sym typeface="Calibri" pitchFamily="34" charset="0"/>
                      </a:endParaRPr>
                    </a:p>
                  </a:txBody>
                  <a:tcP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l" defTabSz="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华文楷体" pitchFamily="2" charset="-122"/>
                          <a:ea typeface="华文楷体" pitchFamily="2" charset="-122"/>
                          <a:sym typeface="Times New Roman" pitchFamily="18" charset="0"/>
                        </a:rPr>
                        <a:t>职业暴露后预防</a:t>
                      </a:r>
                      <a:endParaRPr kumimoji="0" lang="zh-CN" altLang="en-US" sz="2800" b="0" i="0" u="none" strike="noStrike" cap="none" normalizeH="0" baseline="0" smtClean="0">
                        <a:ln>
                          <a:noFill/>
                        </a:ln>
                        <a:solidFill>
                          <a:schemeClr val="tx1"/>
                        </a:solidFill>
                        <a:effectLst/>
                        <a:latin typeface="Calibri" pitchFamily="34" charset="0"/>
                        <a:ea typeface="MS PGothic" pitchFamily="34" charset="-128"/>
                        <a:sym typeface="Calibri" pitchFamily="34" charset="0"/>
                      </a:endParaRPr>
                    </a:p>
                  </a:txBody>
                  <a:tcP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ctr" defTabSz="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华文楷体" pitchFamily="2" charset="-122"/>
                          <a:ea typeface="宋体" pitchFamily="2" charset="-122"/>
                          <a:sym typeface="Times New Roman" pitchFamily="18" charset="0"/>
                        </a:rPr>
                        <a:t>32-34</a:t>
                      </a:r>
                      <a:endParaRPr kumimoji="0" lang="zh-CN" altLang="en-US" sz="2800" b="0" i="0" u="none" strike="noStrike" cap="none" normalizeH="0" baseline="0" smtClean="0">
                        <a:ln>
                          <a:noFill/>
                        </a:ln>
                        <a:solidFill>
                          <a:schemeClr val="tx1"/>
                        </a:solidFill>
                        <a:effectLst/>
                        <a:latin typeface="Calibri" pitchFamily="34" charset="0"/>
                        <a:ea typeface="宋体" pitchFamily="2" charset="-122"/>
                        <a:sym typeface="Calibri" pitchFamily="34" charset="0"/>
                      </a:endParaRPr>
                    </a:p>
                  </a:txBody>
                  <a:tcP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ctr" defTabSz="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华文楷体" pitchFamily="2" charset="-122"/>
                          <a:ea typeface="华文楷体" pitchFamily="2" charset="-122"/>
                          <a:sym typeface="Times New Roman" pitchFamily="18" charset="0"/>
                        </a:rPr>
                        <a:t>10</a:t>
                      </a:r>
                      <a:endParaRPr kumimoji="0" lang="zh-CN" altLang="en-US" sz="2800" b="0" i="0" u="none" strike="noStrike" cap="none" normalizeH="0" baseline="0" smtClean="0">
                        <a:ln>
                          <a:noFill/>
                        </a:ln>
                        <a:solidFill>
                          <a:schemeClr val="tx1"/>
                        </a:solidFill>
                        <a:effectLst/>
                        <a:latin typeface="Calibri" pitchFamily="34" charset="0"/>
                        <a:ea typeface="MS PGothic" pitchFamily="34" charset="-128"/>
                        <a:sym typeface="Calibri" pitchFamily="34" charset="0"/>
                      </a:endParaRPr>
                    </a:p>
                  </a:txBody>
                  <a:tcP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r>
              <a:tr h="412750">
                <a:tc>
                  <a:txBody>
                    <a:bodyPr/>
                    <a:lstStyle/>
                    <a:p>
                      <a:pPr marL="0" marR="0" lvl="0" indent="0" algn="ctr" defTabSz="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华文楷体" pitchFamily="2" charset="-122"/>
                          <a:ea typeface="华文楷体" pitchFamily="2" charset="-122"/>
                          <a:sym typeface="Times New Roman" pitchFamily="18" charset="0"/>
                        </a:rPr>
                        <a:t>5</a:t>
                      </a:r>
                    </a:p>
                  </a:txBody>
                  <a:tcP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ctr" defTabSz="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华文楷体" pitchFamily="2" charset="-122"/>
                          <a:ea typeface="华文楷体" pitchFamily="2" charset="-122"/>
                          <a:sym typeface="Times New Roman" pitchFamily="18" charset="0"/>
                        </a:rPr>
                        <a:t>讲座</a:t>
                      </a:r>
                    </a:p>
                  </a:txBody>
                  <a:tcP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l" defTabSz="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华文楷体" pitchFamily="2" charset="-122"/>
                          <a:ea typeface="华文楷体" pitchFamily="2" charset="-122"/>
                          <a:sym typeface="Times New Roman" pitchFamily="18" charset="0"/>
                        </a:rPr>
                        <a:t>发生职业暴露后需要如何处理？</a:t>
                      </a:r>
                    </a:p>
                  </a:txBody>
                  <a:tcP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ctr" defTabSz="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华文楷体" pitchFamily="2" charset="-122"/>
                          <a:ea typeface="宋体" pitchFamily="2" charset="-122"/>
                          <a:sym typeface="Times New Roman" pitchFamily="18" charset="0"/>
                        </a:rPr>
                        <a:t>36-51</a:t>
                      </a:r>
                    </a:p>
                  </a:txBody>
                  <a:tcP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ctr" defTabSz="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华文楷体" pitchFamily="2" charset="-122"/>
                          <a:ea typeface="华文楷体" pitchFamily="2" charset="-122"/>
                          <a:sym typeface="Times New Roman" pitchFamily="18" charset="0"/>
                        </a:rPr>
                        <a:t>30</a:t>
                      </a:r>
                    </a:p>
                  </a:txBody>
                  <a:tcP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r>
              <a:tr h="412750">
                <a:tc>
                  <a:txBody>
                    <a:bodyPr/>
                    <a:lstStyle/>
                    <a:p>
                      <a:pPr marL="0" marR="0" lvl="0" indent="0" algn="ctr" defTabSz="0" rtl="0" eaLnBrk="0" fontAlgn="base" latinLnBrk="0" hangingPunct="0">
                        <a:lnSpc>
                          <a:spcPct val="100000"/>
                        </a:lnSpc>
                        <a:spcBef>
                          <a:spcPct val="0"/>
                        </a:spcBef>
                        <a:spcAft>
                          <a:spcPct val="0"/>
                        </a:spcAft>
                        <a:buClrTx/>
                        <a:buSzTx/>
                        <a:buFontTx/>
                        <a:buNone/>
                        <a:tabLst/>
                      </a:pPr>
                      <a:r>
                        <a:rPr kumimoji="0" lang="zh-CN" altLang="zh-CN" sz="1600" b="1" i="0" u="none" strike="noStrike" cap="none" normalizeH="0" baseline="0" smtClean="0">
                          <a:ln>
                            <a:noFill/>
                          </a:ln>
                          <a:solidFill>
                            <a:schemeClr val="tx1"/>
                          </a:solidFill>
                          <a:effectLst/>
                          <a:latin typeface="华文楷体" pitchFamily="2" charset="-122"/>
                          <a:ea typeface="华文楷体" pitchFamily="2" charset="-122"/>
                          <a:sym typeface="Times New Roman" pitchFamily="18" charset="0"/>
                        </a:rPr>
                        <a:t>6</a:t>
                      </a:r>
                      <a:endParaRPr kumimoji="0" lang="zh-CN" altLang="zh-CN" sz="2800" b="0" i="0" u="none" strike="noStrike" cap="none" normalizeH="0" baseline="0" smtClean="0">
                        <a:ln>
                          <a:noFill/>
                        </a:ln>
                        <a:solidFill>
                          <a:schemeClr val="tx1"/>
                        </a:solidFill>
                        <a:effectLst/>
                        <a:latin typeface="Calibri" pitchFamily="34" charset="0"/>
                        <a:ea typeface="MS PGothic" pitchFamily="34" charset="-128"/>
                        <a:sym typeface="Calibri" pitchFamily="34" charset="0"/>
                      </a:endParaRPr>
                    </a:p>
                  </a:txBody>
                  <a:tcP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ctr" defTabSz="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华文楷体" pitchFamily="2" charset="-122"/>
                          <a:ea typeface="华文楷体" pitchFamily="2" charset="-122"/>
                          <a:sym typeface="Times New Roman" pitchFamily="18" charset="0"/>
                        </a:rPr>
                        <a:t>案例分析</a:t>
                      </a:r>
                      <a:endParaRPr kumimoji="0" lang="zh-CN" altLang="en-US" sz="2800" b="0" i="0" u="none" strike="noStrike" cap="none" normalizeH="0" baseline="0" smtClean="0">
                        <a:ln>
                          <a:noFill/>
                        </a:ln>
                        <a:solidFill>
                          <a:schemeClr val="tx1"/>
                        </a:solidFill>
                        <a:effectLst/>
                        <a:latin typeface="Calibri" pitchFamily="34" charset="0"/>
                        <a:ea typeface="MS PGothic" pitchFamily="34" charset="-128"/>
                        <a:sym typeface="Calibri" pitchFamily="34" charset="0"/>
                      </a:endParaRPr>
                    </a:p>
                  </a:txBody>
                  <a:tcP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l" defTabSz="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华文楷体" pitchFamily="2" charset="-122"/>
                          <a:ea typeface="华文楷体" pitchFamily="2" charset="-122"/>
                          <a:sym typeface="Times New Roman" pitchFamily="18" charset="0"/>
                        </a:rPr>
                        <a:t>职业暴露案例</a:t>
                      </a:r>
                      <a:endParaRPr kumimoji="0" lang="zh-CN" altLang="en-US" sz="2800" b="0" i="0" u="none" strike="noStrike" cap="none" normalizeH="0" baseline="0" smtClean="0">
                        <a:ln>
                          <a:noFill/>
                        </a:ln>
                        <a:solidFill>
                          <a:schemeClr val="tx1"/>
                        </a:solidFill>
                        <a:effectLst/>
                        <a:latin typeface="Calibri" pitchFamily="34" charset="0"/>
                        <a:ea typeface="MS PGothic" pitchFamily="34" charset="-128"/>
                        <a:sym typeface="Calibri" pitchFamily="34" charset="0"/>
                      </a:endParaRPr>
                    </a:p>
                  </a:txBody>
                  <a:tcP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ctr" defTabSz="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华文楷体" pitchFamily="2" charset="-122"/>
                          <a:ea typeface="宋体" pitchFamily="2" charset="-122"/>
                          <a:sym typeface="Times New Roman" pitchFamily="18" charset="0"/>
                        </a:rPr>
                        <a:t>53-56</a:t>
                      </a:r>
                      <a:endParaRPr kumimoji="0" lang="zh-CN" altLang="en-US" sz="2800" b="0" i="0" u="none" strike="noStrike" cap="none" normalizeH="0" baseline="0" smtClean="0">
                        <a:ln>
                          <a:noFill/>
                        </a:ln>
                        <a:solidFill>
                          <a:schemeClr val="tx1"/>
                        </a:solidFill>
                        <a:effectLst/>
                        <a:latin typeface="Calibri" pitchFamily="34" charset="0"/>
                        <a:ea typeface="宋体" pitchFamily="2" charset="-122"/>
                        <a:sym typeface="Calibri" pitchFamily="34" charset="0"/>
                      </a:endParaRPr>
                    </a:p>
                  </a:txBody>
                  <a:tcP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ctr" defTabSz="0" rtl="0" eaLnBrk="0" fontAlgn="base" latinLnBrk="0" hangingPunct="0">
                        <a:lnSpc>
                          <a:spcPct val="100000"/>
                        </a:lnSpc>
                        <a:spcBef>
                          <a:spcPct val="0"/>
                        </a:spcBef>
                        <a:spcAft>
                          <a:spcPct val="0"/>
                        </a:spcAft>
                        <a:buClrTx/>
                        <a:buSzTx/>
                        <a:buFontTx/>
                        <a:buNone/>
                        <a:tabLst/>
                      </a:pPr>
                      <a:r>
                        <a:rPr kumimoji="0" lang="zh-CN" altLang="zh-CN" sz="1600" b="1" i="0" u="none" strike="noStrike" cap="none" normalizeH="0" baseline="0" smtClean="0">
                          <a:ln>
                            <a:noFill/>
                          </a:ln>
                          <a:solidFill>
                            <a:schemeClr val="tx1"/>
                          </a:solidFill>
                          <a:effectLst/>
                          <a:latin typeface="华文楷体" pitchFamily="2" charset="-122"/>
                          <a:ea typeface="华文楷体" pitchFamily="2" charset="-122"/>
                          <a:sym typeface="Times New Roman" pitchFamily="18" charset="0"/>
                        </a:rPr>
                        <a:t>40</a:t>
                      </a:r>
                      <a:endParaRPr kumimoji="0" lang="zh-CN" altLang="zh-CN" sz="2800" b="0" i="0" u="none" strike="noStrike" cap="none" normalizeH="0" baseline="0" smtClean="0">
                        <a:ln>
                          <a:noFill/>
                        </a:ln>
                        <a:solidFill>
                          <a:schemeClr val="tx1"/>
                        </a:solidFill>
                        <a:effectLst/>
                        <a:latin typeface="Calibri" pitchFamily="34" charset="0"/>
                        <a:ea typeface="MS PGothic" pitchFamily="34" charset="-128"/>
                        <a:sym typeface="Calibri" pitchFamily="34" charset="0"/>
                      </a:endParaRPr>
                    </a:p>
                  </a:txBody>
                  <a:tcP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r>
              <a:tr h="412750">
                <a:tc>
                  <a:txBody>
                    <a:bodyPr/>
                    <a:lstStyle/>
                    <a:p>
                      <a:pPr marL="0" marR="0" lvl="0" indent="0" algn="ctr" defTabSz="0" rtl="0" eaLnBrk="0" fontAlgn="base" latinLnBrk="0" hangingPunct="0">
                        <a:lnSpc>
                          <a:spcPct val="100000"/>
                        </a:lnSpc>
                        <a:spcBef>
                          <a:spcPct val="0"/>
                        </a:spcBef>
                        <a:spcAft>
                          <a:spcPct val="0"/>
                        </a:spcAft>
                        <a:buClrTx/>
                        <a:buSzTx/>
                        <a:buFontTx/>
                        <a:buNone/>
                        <a:tabLst/>
                      </a:pPr>
                      <a:r>
                        <a:rPr kumimoji="0" lang="zh-CN" altLang="zh-CN" sz="1600" b="1" i="0" u="none" strike="noStrike" cap="none" normalizeH="0" baseline="0" smtClean="0">
                          <a:ln>
                            <a:noFill/>
                          </a:ln>
                          <a:solidFill>
                            <a:schemeClr val="tx1"/>
                          </a:solidFill>
                          <a:effectLst/>
                          <a:latin typeface="华文楷体" pitchFamily="2" charset="-122"/>
                          <a:ea typeface="华文楷体" pitchFamily="2" charset="-122"/>
                          <a:sym typeface="Times New Roman" pitchFamily="18" charset="0"/>
                        </a:rPr>
                        <a:t>7</a:t>
                      </a:r>
                      <a:endParaRPr kumimoji="0" lang="zh-CN" altLang="zh-CN" sz="2800" b="0" i="0" u="none" strike="noStrike" cap="none" normalizeH="0" baseline="0" smtClean="0">
                        <a:ln>
                          <a:noFill/>
                        </a:ln>
                        <a:solidFill>
                          <a:schemeClr val="tx1"/>
                        </a:solidFill>
                        <a:effectLst/>
                        <a:latin typeface="Calibri" pitchFamily="34" charset="0"/>
                        <a:ea typeface="MS PGothic" pitchFamily="34" charset="-128"/>
                        <a:sym typeface="Calibri" pitchFamily="34" charset="0"/>
                      </a:endParaRPr>
                    </a:p>
                  </a:txBody>
                  <a:tcP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ctr" defTabSz="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华文楷体" pitchFamily="2" charset="-122"/>
                          <a:ea typeface="华文楷体" pitchFamily="2" charset="-122"/>
                          <a:sym typeface="Times New Roman" pitchFamily="18" charset="0"/>
                        </a:rPr>
                        <a:t>小结</a:t>
                      </a:r>
                      <a:endParaRPr kumimoji="0" lang="zh-CN" altLang="en-US" sz="2800" b="0" i="0" u="none" strike="noStrike" cap="none" normalizeH="0" baseline="0" smtClean="0">
                        <a:ln>
                          <a:noFill/>
                        </a:ln>
                        <a:solidFill>
                          <a:schemeClr val="tx1"/>
                        </a:solidFill>
                        <a:effectLst/>
                        <a:latin typeface="Calibri" pitchFamily="34" charset="0"/>
                        <a:ea typeface="MS PGothic" pitchFamily="34" charset="-128"/>
                        <a:sym typeface="Calibri" pitchFamily="34" charset="0"/>
                      </a:endParaRPr>
                    </a:p>
                  </a:txBody>
                  <a:tcP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l" defTabSz="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华文楷体" pitchFamily="2" charset="-122"/>
                          <a:ea typeface="华文楷体" pitchFamily="2" charset="-122"/>
                          <a:sym typeface="Times New Roman" pitchFamily="18" charset="0"/>
                        </a:rPr>
                        <a:t>要点</a:t>
                      </a:r>
                      <a:endParaRPr kumimoji="0" lang="zh-CN" altLang="en-US" sz="2800" b="0" i="0" u="none" strike="noStrike" cap="none" normalizeH="0" baseline="0" smtClean="0">
                        <a:ln>
                          <a:noFill/>
                        </a:ln>
                        <a:solidFill>
                          <a:schemeClr val="tx1"/>
                        </a:solidFill>
                        <a:effectLst/>
                        <a:latin typeface="Calibri" pitchFamily="34" charset="0"/>
                        <a:ea typeface="MS PGothic" pitchFamily="34" charset="-128"/>
                        <a:sym typeface="Calibri" pitchFamily="34" charset="0"/>
                      </a:endParaRPr>
                    </a:p>
                  </a:txBody>
                  <a:tcP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ctr" defTabSz="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华文楷体" pitchFamily="2" charset="-122"/>
                          <a:ea typeface="宋体" pitchFamily="2" charset="-122"/>
                          <a:sym typeface="Times New Roman" pitchFamily="18" charset="0"/>
                        </a:rPr>
                        <a:t>58</a:t>
                      </a:r>
                      <a:endParaRPr kumimoji="0" lang="zh-CN" altLang="en-US" sz="2800" b="0" i="0" u="none" strike="noStrike" cap="none" normalizeH="0" baseline="0" smtClean="0">
                        <a:ln>
                          <a:noFill/>
                        </a:ln>
                        <a:solidFill>
                          <a:schemeClr val="tx1"/>
                        </a:solidFill>
                        <a:effectLst/>
                        <a:latin typeface="Calibri" pitchFamily="34" charset="0"/>
                        <a:ea typeface="宋体" pitchFamily="2" charset="-122"/>
                        <a:sym typeface="Calibri" pitchFamily="34" charset="0"/>
                      </a:endParaRPr>
                    </a:p>
                  </a:txBody>
                  <a:tcP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p>
                      <a:pPr marL="0" marR="0" lvl="0" indent="0" algn="ctr" defTabSz="0" rtl="0" eaLnBrk="0" fontAlgn="base" latinLnBrk="0" hangingPunct="0">
                        <a:lnSpc>
                          <a:spcPct val="100000"/>
                        </a:lnSpc>
                        <a:spcBef>
                          <a:spcPct val="0"/>
                        </a:spcBef>
                        <a:spcAft>
                          <a:spcPct val="0"/>
                        </a:spcAft>
                        <a:buClrTx/>
                        <a:buSzTx/>
                        <a:buFontTx/>
                        <a:buNone/>
                        <a:tabLst/>
                      </a:pPr>
                      <a:r>
                        <a:rPr kumimoji="0" lang="zh-CN" altLang="zh-CN" sz="1600" b="1" i="0" u="none" strike="noStrike" cap="none" normalizeH="0" baseline="0" smtClean="0">
                          <a:ln>
                            <a:noFill/>
                          </a:ln>
                          <a:solidFill>
                            <a:schemeClr val="tx1"/>
                          </a:solidFill>
                          <a:effectLst/>
                          <a:latin typeface="华文楷体" pitchFamily="2" charset="-122"/>
                          <a:ea typeface="华文楷体" pitchFamily="2" charset="-122"/>
                          <a:sym typeface="Times New Roman" pitchFamily="18" charset="0"/>
                        </a:rPr>
                        <a:t>10</a:t>
                      </a:r>
                      <a:endParaRPr kumimoji="0" lang="zh-CN" altLang="zh-CN" sz="2800" b="0" i="0" u="none" strike="noStrike" cap="none" normalizeH="0" baseline="0" smtClean="0">
                        <a:ln>
                          <a:noFill/>
                        </a:ln>
                        <a:solidFill>
                          <a:schemeClr val="tx1"/>
                        </a:solidFill>
                        <a:effectLst/>
                        <a:latin typeface="Calibri" pitchFamily="34" charset="0"/>
                        <a:ea typeface="MS PGothic" pitchFamily="34" charset="-128"/>
                        <a:sym typeface="Calibri" pitchFamily="34" charset="0"/>
                      </a:endParaRPr>
                    </a:p>
                  </a:txBody>
                  <a:tcP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r>
            </a:tbl>
          </a:graphicData>
        </a:graphic>
      </p:graphicFrame>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4"/>
          <p:cNvSpPr>
            <a:spLocks noGrp="1"/>
          </p:cNvSpPr>
          <p:nvPr>
            <p:ph type="sldNum" sz="quarter" idx="11"/>
          </p:nvPr>
        </p:nvSpPr>
        <p:spPr>
          <a:noFill/>
          <a:ln w="9525">
            <a:noFill/>
            <a:miter lim="800000"/>
            <a:headEnd/>
            <a:tailEnd/>
          </a:ln>
        </p:spPr>
        <p:txBody>
          <a:bodyPr vert="horz" wrap="square" lIns="91440" tIns="45720" rIns="91440" bIns="45720" numCol="1" anchor="ctr" anchorCtr="0" compatLnSpc="1">
            <a:prstTxWarp prst="textNoShape">
              <a:avLst/>
            </a:prstTxWarp>
          </a:bodyPr>
          <a:lstStyle/>
          <a:p>
            <a:pPr>
              <a:defRPr/>
            </a:pPr>
            <a:fld id="{178EC137-90F1-4FD8-BB99-F96BDBF09E0A}" type="slidenum">
              <a:rPr lang="zh-CN" altLang="zh-CN">
                <a:solidFill>
                  <a:schemeClr val="tx1"/>
                </a:solidFill>
              </a:rPr>
              <a:pPr>
                <a:defRPr/>
              </a:pPr>
              <a:t>30</a:t>
            </a:fld>
            <a:endParaRPr lang="zh-CN" altLang="zh-CN">
              <a:solidFill>
                <a:schemeClr val="tx1"/>
              </a:solidFill>
            </a:endParaRPr>
          </a:p>
        </p:txBody>
      </p:sp>
      <p:sp>
        <p:nvSpPr>
          <p:cNvPr id="33795" name="Rectangle 2"/>
          <p:cNvSpPr>
            <a:spLocks noGrp="1" noChangeArrowheads="1"/>
          </p:cNvSpPr>
          <p:nvPr>
            <p:ph type="title" idx="4294967295"/>
          </p:nvPr>
        </p:nvSpPr>
        <p:spPr>
          <a:xfrm>
            <a:off x="457200" y="274638"/>
            <a:ext cx="8507413" cy="1143000"/>
          </a:xfrm>
        </p:spPr>
        <p:txBody>
          <a:bodyPr/>
          <a:lstStyle/>
          <a:p>
            <a:r>
              <a:rPr lang="zh-CN" altLang="en-US" sz="3600" smtClean="0">
                <a:latin typeface="华文新魏" pitchFamily="2" charset="-122"/>
                <a:ea typeface="华文新魏" pitchFamily="2" charset="-122"/>
              </a:rPr>
              <a:t>可能造成</a:t>
            </a:r>
            <a:r>
              <a:rPr lang="en-US" altLang="zh-CN" sz="3600" smtClean="0">
                <a:latin typeface="华文新魏" pitchFamily="2" charset="-122"/>
                <a:ea typeface="华文新魏" pitchFamily="2" charset="-122"/>
              </a:rPr>
              <a:t>HIV</a:t>
            </a:r>
            <a:r>
              <a:rPr lang="zh-CN" altLang="en-US" sz="3600" smtClean="0">
                <a:latin typeface="华文新魏" pitchFamily="2" charset="-122"/>
                <a:ea typeface="华文新魏" pitchFamily="2" charset="-122"/>
              </a:rPr>
              <a:t>及</a:t>
            </a:r>
            <a:r>
              <a:rPr lang="en-US" altLang="zh-CN" sz="3600" smtClean="0">
                <a:latin typeface="华文新魏" pitchFamily="2" charset="-122"/>
                <a:ea typeface="华文新魏" pitchFamily="2" charset="-122"/>
              </a:rPr>
              <a:t>HBV</a:t>
            </a:r>
            <a:r>
              <a:rPr lang="zh-CN" altLang="en-US" sz="3600" smtClean="0">
                <a:latin typeface="华文新魏" pitchFamily="2" charset="-122"/>
                <a:ea typeface="华文新魏" pitchFamily="2" charset="-122"/>
              </a:rPr>
              <a:t>职业暴露传播的体液</a:t>
            </a:r>
          </a:p>
        </p:txBody>
      </p:sp>
      <p:graphicFrame>
        <p:nvGraphicFramePr>
          <p:cNvPr id="46083" name="Group 28"/>
          <p:cNvGraphicFramePr>
            <a:graphicFrameLocks noGrp="1"/>
          </p:cNvGraphicFramePr>
          <p:nvPr/>
        </p:nvGraphicFramePr>
        <p:xfrm>
          <a:off x="468313" y="1557338"/>
          <a:ext cx="8229600" cy="3816351"/>
        </p:xfrm>
        <a:graphic>
          <a:graphicData uri="http://schemas.openxmlformats.org/drawingml/2006/table">
            <a:tbl>
              <a:tblPr/>
              <a:tblGrid>
                <a:gridCol w="2098675"/>
                <a:gridCol w="6130925"/>
              </a:tblGrid>
              <a:tr h="1030233">
                <a:tc>
                  <a:txBody>
                    <a:bodyPr/>
                    <a:lstStyle/>
                    <a:p>
                      <a:pPr marL="0" marR="0" lvl="0" indent="0" algn="l" defTabSz="0" rtl="0" eaLnBrk="0" fontAlgn="base" latinLnBrk="0" hangingPunct="0">
                        <a:lnSpc>
                          <a:spcPct val="100000"/>
                        </a:lnSpc>
                        <a:spcBef>
                          <a:spcPct val="20000"/>
                        </a:spcBef>
                        <a:spcAft>
                          <a:spcPct val="0"/>
                        </a:spcAft>
                        <a:buClrTx/>
                        <a:buSzTx/>
                        <a:buFont typeface="Arial" pitchFamily="34" charset="0"/>
                        <a:buNone/>
                        <a:tabLst/>
                      </a:pPr>
                      <a:r>
                        <a:rPr kumimoji="0" lang="zh-CN" altLang="en-US" sz="2800" b="1" i="0" u="none" strike="noStrike" cap="none" normalizeH="0" baseline="0" dirty="0" smtClean="0">
                          <a:ln>
                            <a:noFill/>
                          </a:ln>
                          <a:solidFill>
                            <a:srgbClr val="FF0000"/>
                          </a:solidFill>
                          <a:effectLst/>
                          <a:latin typeface="楷体_GB2312" pitchFamily="49" charset="-122"/>
                          <a:ea typeface="楷体_GB2312" pitchFamily="49" charset="-122"/>
                          <a:sym typeface="Calibri" pitchFamily="34" charset="0"/>
                        </a:rPr>
                        <a:t>高度危险</a:t>
                      </a:r>
                    </a:p>
                  </a:txBody>
                  <a:tcPr horzOverflow="overflow">
                    <a:lnL w="28575"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28575"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l" defTabSz="0" rtl="0" eaLnBrk="0" fontAlgn="base" latinLnBrk="0" hangingPunct="0">
                        <a:lnSpc>
                          <a:spcPct val="100000"/>
                        </a:lnSpc>
                        <a:spcBef>
                          <a:spcPct val="20000"/>
                        </a:spcBef>
                        <a:spcAft>
                          <a:spcPct val="0"/>
                        </a:spcAft>
                        <a:buClrTx/>
                        <a:buSzTx/>
                        <a:buFont typeface="Arial" pitchFamily="34" charset="0"/>
                        <a:buNone/>
                        <a:tabLst/>
                      </a:pPr>
                      <a:r>
                        <a:rPr kumimoji="0" lang="zh-CN" altLang="en-US" sz="2800" b="1" i="0" u="none" strike="noStrike" cap="none" normalizeH="0" baseline="0" dirty="0" smtClean="0">
                          <a:ln>
                            <a:noFill/>
                          </a:ln>
                          <a:solidFill>
                            <a:srgbClr val="FF0000"/>
                          </a:solidFill>
                          <a:effectLst/>
                          <a:latin typeface="楷体_GB2312" pitchFamily="49" charset="-122"/>
                          <a:ea typeface="楷体_GB2312" pitchFamily="49" charset="-122"/>
                          <a:sym typeface="Calibri" pitchFamily="34" charset="0"/>
                        </a:rPr>
                        <a:t>血液</a:t>
                      </a:r>
                      <a:endParaRPr kumimoji="0" lang="en-US" altLang="zh-CN" sz="2800" b="1" i="0" u="none" strike="noStrike" cap="none" normalizeH="0" baseline="0" dirty="0" smtClean="0">
                        <a:ln>
                          <a:noFill/>
                        </a:ln>
                        <a:solidFill>
                          <a:srgbClr val="FF0000"/>
                        </a:solidFill>
                        <a:effectLst/>
                        <a:latin typeface="楷体_GB2312" pitchFamily="49" charset="-122"/>
                        <a:ea typeface="楷体_GB2312" pitchFamily="49" charset="-122"/>
                        <a:sym typeface="Calibri" pitchFamily="34" charset="0"/>
                      </a:endParaRPr>
                    </a:p>
                    <a:p>
                      <a:pPr marL="0" marR="0" lvl="0" indent="0" algn="l" defTabSz="0" rtl="0" eaLnBrk="0" fontAlgn="base" latinLnBrk="0" hangingPunct="0">
                        <a:lnSpc>
                          <a:spcPct val="100000"/>
                        </a:lnSpc>
                        <a:spcBef>
                          <a:spcPct val="20000"/>
                        </a:spcBef>
                        <a:spcAft>
                          <a:spcPct val="0"/>
                        </a:spcAft>
                        <a:buClrTx/>
                        <a:buSzTx/>
                        <a:buFont typeface="Arial" pitchFamily="34" charset="0"/>
                        <a:buNone/>
                        <a:tabLst/>
                      </a:pPr>
                      <a:r>
                        <a:rPr kumimoji="0" lang="zh-CN" altLang="en-US" sz="2800" b="1" i="0" u="none" strike="noStrike" cap="none" normalizeH="0" baseline="0" dirty="0" smtClean="0">
                          <a:ln>
                            <a:noFill/>
                          </a:ln>
                          <a:solidFill>
                            <a:srgbClr val="FF0000"/>
                          </a:solidFill>
                          <a:effectLst/>
                          <a:latin typeface="楷体_GB2312" pitchFamily="49" charset="-122"/>
                          <a:ea typeface="楷体_GB2312" pitchFamily="49" charset="-122"/>
                          <a:sym typeface="Calibri" pitchFamily="34" charset="0"/>
                        </a:rPr>
                        <a:t>被血液污染的体液</a:t>
                      </a:r>
                    </a:p>
                  </a:txBody>
                  <a:tcPr horzOverflow="overflow">
                    <a:lnL w="12700" cap="flat" cmpd="sng" algn="ctr">
                      <a:solidFill>
                        <a:schemeClr val="tx1"/>
                      </a:solidFill>
                      <a:prstDash val="solid"/>
                      <a:bevel/>
                      <a:headEnd type="none" w="med" len="med"/>
                      <a:tailEnd type="none" w="med" len="med"/>
                    </a:lnL>
                    <a:lnR w="28575" cap="flat" cmpd="sng" algn="ctr">
                      <a:solidFill>
                        <a:schemeClr val="tx1"/>
                      </a:solidFill>
                      <a:prstDash val="solid"/>
                      <a:bevel/>
                      <a:headEnd type="none" w="med" len="med"/>
                      <a:tailEnd type="none" w="med" len="med"/>
                    </a:lnR>
                    <a:lnT w="28575"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solidFill>
                      <a:schemeClr val="accent1">
                        <a:lumMod val="60000"/>
                        <a:lumOff val="40000"/>
                      </a:schemeClr>
                    </a:solidFill>
                  </a:tcPr>
                </a:tc>
              </a:tr>
              <a:tr h="1261883">
                <a:tc>
                  <a:txBody>
                    <a:bodyPr/>
                    <a:lstStyle/>
                    <a:p>
                      <a:pPr marL="0" marR="0" lvl="0" indent="0" algn="l" defTabSz="0" rtl="0" eaLnBrk="0" fontAlgn="base" latinLnBrk="0" hangingPunct="0">
                        <a:lnSpc>
                          <a:spcPct val="100000"/>
                        </a:lnSpc>
                        <a:spcBef>
                          <a:spcPct val="20000"/>
                        </a:spcBef>
                        <a:spcAft>
                          <a:spcPct val="0"/>
                        </a:spcAft>
                        <a:buClrTx/>
                        <a:buSzTx/>
                        <a:buFont typeface="Arial" pitchFamily="34" charset="0"/>
                        <a:buNone/>
                        <a:tabLst/>
                      </a:pPr>
                      <a:r>
                        <a:rPr kumimoji="0" lang="zh-CN" altLang="en-US" sz="2400" b="1" i="0" u="none" strike="noStrike" cap="none" normalizeH="0" baseline="0" dirty="0" smtClean="0">
                          <a:ln>
                            <a:noFill/>
                          </a:ln>
                          <a:solidFill>
                            <a:schemeClr val="tx1"/>
                          </a:solidFill>
                          <a:effectLst/>
                          <a:latin typeface="楷体_GB2312" pitchFamily="49" charset="-122"/>
                          <a:ea typeface="楷体_GB2312" pitchFamily="49" charset="-122"/>
                          <a:sym typeface="Calibri" pitchFamily="34" charset="0"/>
                        </a:rPr>
                        <a:t>存在潜在感染可能，但实际危险未知</a:t>
                      </a:r>
                    </a:p>
                  </a:txBody>
                  <a:tcPr horzOverflow="overflow">
                    <a:lnL w="28575"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p>
                      <a:pPr marL="0" marR="0" lvl="0" indent="0" algn="l" defTabSz="0" rtl="0" eaLnBrk="0" fontAlgn="base" latinLnBrk="0" hangingPunct="0">
                        <a:lnSpc>
                          <a:spcPct val="100000"/>
                        </a:lnSpc>
                        <a:spcBef>
                          <a:spcPct val="20000"/>
                        </a:spcBef>
                        <a:spcAft>
                          <a:spcPct val="0"/>
                        </a:spcAft>
                        <a:buClrTx/>
                        <a:buSzTx/>
                        <a:buFont typeface="Arial" pitchFamily="34" charset="0"/>
                        <a:buNone/>
                        <a:tabLst/>
                      </a:pPr>
                      <a:r>
                        <a:rPr kumimoji="0" lang="zh-CN" altLang="en-US" sz="2400" b="1" i="0" u="none" strike="noStrike" cap="none" normalizeH="0" baseline="0" dirty="0" smtClean="0">
                          <a:ln>
                            <a:noFill/>
                          </a:ln>
                          <a:solidFill>
                            <a:schemeClr val="tx1"/>
                          </a:solidFill>
                          <a:effectLst/>
                          <a:latin typeface="楷体_GB2312" pitchFamily="49" charset="-122"/>
                          <a:ea typeface="楷体_GB2312" pitchFamily="49" charset="-122"/>
                          <a:sym typeface="Calibri" pitchFamily="34" charset="0"/>
                        </a:rPr>
                        <a:t>脑脊液、羊水、心包积液、腹腔积液、胸腔积液、滑膜积液</a:t>
                      </a:r>
                    </a:p>
                    <a:p>
                      <a:pPr marL="0" marR="0" lvl="0" indent="0" algn="l" defTabSz="0" rtl="0" eaLnBrk="0" fontAlgn="base" latinLnBrk="0" hangingPunct="0">
                        <a:lnSpc>
                          <a:spcPct val="100000"/>
                        </a:lnSpc>
                        <a:spcBef>
                          <a:spcPct val="20000"/>
                        </a:spcBef>
                        <a:spcAft>
                          <a:spcPct val="0"/>
                        </a:spcAft>
                        <a:buClrTx/>
                        <a:buSzTx/>
                        <a:buFont typeface="Arial" pitchFamily="34" charset="0"/>
                        <a:buNone/>
                        <a:tabLst/>
                      </a:pPr>
                      <a:r>
                        <a:rPr kumimoji="0" lang="zh-CN" altLang="en-US" sz="2400" b="1" i="0" u="none" strike="noStrike" cap="none" normalizeH="0" baseline="0" dirty="0" smtClean="0">
                          <a:ln>
                            <a:noFill/>
                          </a:ln>
                          <a:solidFill>
                            <a:schemeClr val="tx1"/>
                          </a:solidFill>
                          <a:effectLst/>
                          <a:latin typeface="楷体_GB2312" pitchFamily="49" charset="-122"/>
                          <a:ea typeface="楷体_GB2312" pitchFamily="49" charset="-122"/>
                          <a:sym typeface="Calibri" pitchFamily="34" charset="0"/>
                        </a:rPr>
                        <a:t>母乳、精液、阴道分泌物</a:t>
                      </a:r>
                    </a:p>
                  </a:txBody>
                  <a:tcPr horzOverflow="overflow">
                    <a:lnL w="12700" cap="flat" cmpd="sng" algn="ctr">
                      <a:solidFill>
                        <a:schemeClr val="tx1"/>
                      </a:solidFill>
                      <a:prstDash val="solid"/>
                      <a:bevel/>
                      <a:headEnd type="none" w="med" len="med"/>
                      <a:tailEnd type="none" w="med" len="med"/>
                    </a:lnL>
                    <a:lnR w="28575"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r>
              <a:tr h="560290">
                <a:tc>
                  <a:txBody>
                    <a:bodyPr/>
                    <a:lstStyle/>
                    <a:p>
                      <a:pPr marL="0" marR="0" lvl="0" indent="0" algn="l" defTabSz="0" rtl="0" eaLnBrk="0" fontAlgn="base" latinLnBrk="0" hangingPunct="0">
                        <a:lnSpc>
                          <a:spcPct val="100000"/>
                        </a:lnSpc>
                        <a:spcBef>
                          <a:spcPct val="20000"/>
                        </a:spcBef>
                        <a:spcAft>
                          <a:spcPct val="0"/>
                        </a:spcAft>
                        <a:buClrTx/>
                        <a:buSzTx/>
                        <a:buFont typeface="Arial" pitchFamily="34" charset="0"/>
                        <a:buNone/>
                        <a:tabLst/>
                      </a:pPr>
                      <a:r>
                        <a:rPr kumimoji="0" lang="zh-CN" altLang="en-US" sz="2400" b="1" i="0" u="none" strike="noStrike" cap="none" normalizeH="0" baseline="0" smtClean="0">
                          <a:ln>
                            <a:noFill/>
                          </a:ln>
                          <a:solidFill>
                            <a:schemeClr val="tx1"/>
                          </a:solidFill>
                          <a:effectLst/>
                          <a:latin typeface="楷体_GB2312" pitchFamily="49" charset="-122"/>
                          <a:ea typeface="楷体_GB2312" pitchFamily="49" charset="-122"/>
                          <a:sym typeface="Calibri" pitchFamily="34" charset="0"/>
                        </a:rPr>
                        <a:t>低度危险</a:t>
                      </a:r>
                    </a:p>
                  </a:txBody>
                  <a:tcPr horzOverflow="overflow">
                    <a:lnL w="28575"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c>
                  <a:txBody>
                    <a:bodyPr/>
                    <a:lstStyle/>
                    <a:p>
                      <a:pPr marL="0" marR="0" lvl="0" indent="0" algn="l" defTabSz="0" rtl="0" eaLnBrk="0" fontAlgn="base" latinLnBrk="0" hangingPunct="0">
                        <a:lnSpc>
                          <a:spcPct val="100000"/>
                        </a:lnSpc>
                        <a:spcBef>
                          <a:spcPct val="20000"/>
                        </a:spcBef>
                        <a:spcAft>
                          <a:spcPct val="0"/>
                        </a:spcAft>
                        <a:buClrTx/>
                        <a:buSzTx/>
                        <a:buFont typeface="Arial" pitchFamily="34" charset="0"/>
                        <a:buNone/>
                        <a:tabLst/>
                      </a:pPr>
                      <a:r>
                        <a:rPr kumimoji="0" lang="zh-CN" altLang="en-US" sz="2400" b="1" i="0" u="none" strike="noStrike" cap="none" normalizeH="0" baseline="0" dirty="0" smtClean="0">
                          <a:ln>
                            <a:noFill/>
                          </a:ln>
                          <a:solidFill>
                            <a:schemeClr val="tx1"/>
                          </a:solidFill>
                          <a:effectLst/>
                          <a:latin typeface="楷体_GB2312" pitchFamily="49" charset="-122"/>
                          <a:ea typeface="楷体_GB2312" pitchFamily="49" charset="-122"/>
                          <a:sym typeface="Calibri" pitchFamily="34" charset="0"/>
                        </a:rPr>
                        <a:t>咬伤伤口残留的唾液</a:t>
                      </a:r>
                    </a:p>
                  </a:txBody>
                  <a:tcPr horzOverflow="overflow">
                    <a:lnL w="12700" cap="flat" cmpd="sng" algn="ctr">
                      <a:solidFill>
                        <a:schemeClr val="tx1"/>
                      </a:solidFill>
                      <a:prstDash val="solid"/>
                      <a:bevel/>
                      <a:headEnd type="none" w="med" len="med"/>
                      <a:tailEnd type="none" w="med" len="med"/>
                    </a:lnL>
                    <a:lnR w="28575"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tx1"/>
                      </a:solidFill>
                      <a:prstDash val="solid"/>
                      <a:bevel/>
                      <a:headEnd type="none" w="med" len="med"/>
                      <a:tailEnd type="none" w="med" len="med"/>
                    </a:lnB>
                    <a:lnTlToBr>
                      <a:noFill/>
                    </a:lnTlToBr>
                    <a:lnBlToTr>
                      <a:noFill/>
                    </a:lnBlToTr>
                    <a:noFill/>
                  </a:tcPr>
                </a:tc>
              </a:tr>
              <a:tr h="963945">
                <a:tc>
                  <a:txBody>
                    <a:bodyPr/>
                    <a:lstStyle/>
                    <a:p>
                      <a:pPr marL="0" marR="0" lvl="0" indent="0" algn="l" defTabSz="0" rtl="0" eaLnBrk="0" fontAlgn="base" latinLnBrk="0" hangingPunct="0">
                        <a:lnSpc>
                          <a:spcPct val="100000"/>
                        </a:lnSpc>
                        <a:spcBef>
                          <a:spcPct val="20000"/>
                        </a:spcBef>
                        <a:spcAft>
                          <a:spcPct val="0"/>
                        </a:spcAft>
                        <a:buClrTx/>
                        <a:buSzTx/>
                        <a:buFont typeface="Arial" pitchFamily="34" charset="0"/>
                        <a:buNone/>
                        <a:tabLst/>
                      </a:pPr>
                      <a:r>
                        <a:rPr kumimoji="0" lang="zh-CN" altLang="en-US" sz="2400" b="1" i="0" u="none" strike="noStrike" cap="none" normalizeH="0" baseline="0" smtClean="0">
                          <a:ln>
                            <a:noFill/>
                          </a:ln>
                          <a:solidFill>
                            <a:schemeClr val="tx1"/>
                          </a:solidFill>
                          <a:effectLst/>
                          <a:latin typeface="楷体_GB2312" pitchFamily="49" charset="-122"/>
                          <a:ea typeface="楷体_GB2312" pitchFamily="49" charset="-122"/>
                          <a:sym typeface="Calibri" pitchFamily="34" charset="0"/>
                        </a:rPr>
                        <a:t>无危险（除非有明显血迹）</a:t>
                      </a:r>
                    </a:p>
                  </a:txBody>
                  <a:tcPr horzOverflow="overflow">
                    <a:lnL w="28575" cap="flat" cmpd="sng" algn="ctr">
                      <a:solidFill>
                        <a:schemeClr val="tx1"/>
                      </a:solidFill>
                      <a:prstDash val="solid"/>
                      <a:bevel/>
                      <a:headEnd type="none" w="med" len="med"/>
                      <a:tailEnd type="none" w="med" len="med"/>
                    </a:lnL>
                    <a:lnR w="12700"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28575" cap="flat" cmpd="sng" algn="ctr">
                      <a:solidFill>
                        <a:schemeClr val="tx1"/>
                      </a:solidFill>
                      <a:prstDash val="solid"/>
                      <a:bevel/>
                      <a:headEnd type="none" w="med" len="med"/>
                      <a:tailEnd type="none" w="med" len="med"/>
                    </a:lnB>
                    <a:lnTlToBr>
                      <a:noFill/>
                    </a:lnTlToBr>
                    <a:lnBlToTr>
                      <a:noFill/>
                    </a:lnBlToTr>
                    <a:noFill/>
                  </a:tcPr>
                </a:tc>
                <a:tc>
                  <a:txBody>
                    <a:bodyPr/>
                    <a:lstStyle/>
                    <a:p>
                      <a:pPr marL="0" marR="0" lvl="0" indent="0" algn="l" defTabSz="0" rtl="0" eaLnBrk="0" fontAlgn="base" latinLnBrk="0" hangingPunct="0">
                        <a:lnSpc>
                          <a:spcPct val="100000"/>
                        </a:lnSpc>
                        <a:spcBef>
                          <a:spcPct val="20000"/>
                        </a:spcBef>
                        <a:spcAft>
                          <a:spcPct val="0"/>
                        </a:spcAft>
                        <a:buClrTx/>
                        <a:buSzTx/>
                        <a:buFont typeface="Arial" pitchFamily="34" charset="0"/>
                        <a:buNone/>
                        <a:tabLst/>
                      </a:pPr>
                      <a:r>
                        <a:rPr kumimoji="0" lang="zh-CN" altLang="en-US" sz="2400" b="1" i="0" u="none" strike="noStrike" cap="none" normalizeH="0" baseline="0" smtClean="0">
                          <a:ln>
                            <a:noFill/>
                          </a:ln>
                          <a:solidFill>
                            <a:schemeClr val="tx1"/>
                          </a:solidFill>
                          <a:effectLst/>
                          <a:latin typeface="楷体_GB2312" pitchFamily="49" charset="-122"/>
                          <a:ea typeface="楷体_GB2312" pitchFamily="49" charset="-122"/>
                          <a:sym typeface="Calibri" pitchFamily="34" charset="0"/>
                        </a:rPr>
                        <a:t>鼻腔分泌物、眼泪、汗液、痰液、消化液、尿液、大便</a:t>
                      </a:r>
                    </a:p>
                  </a:txBody>
                  <a:tcPr horzOverflow="overflow">
                    <a:lnL w="12700" cap="flat" cmpd="sng" algn="ctr">
                      <a:solidFill>
                        <a:schemeClr val="tx1"/>
                      </a:solidFill>
                      <a:prstDash val="solid"/>
                      <a:bevel/>
                      <a:headEnd type="none" w="med" len="med"/>
                      <a:tailEnd type="none" w="med" len="med"/>
                    </a:lnL>
                    <a:lnR w="28575" cap="flat" cmpd="sng" algn="ctr">
                      <a:solidFill>
                        <a:schemeClr val="tx1"/>
                      </a:solidFill>
                      <a:prstDash val="solid"/>
                      <a:bevel/>
                      <a:headEnd type="none" w="med" len="med"/>
                      <a:tailEnd type="none" w="med" len="med"/>
                    </a:lnR>
                    <a:lnT w="12700" cap="flat" cmpd="sng" algn="ctr">
                      <a:solidFill>
                        <a:schemeClr val="tx1"/>
                      </a:solidFill>
                      <a:prstDash val="solid"/>
                      <a:bevel/>
                      <a:headEnd type="none" w="med" len="med"/>
                      <a:tailEnd type="none" w="med" len="med"/>
                    </a:lnT>
                    <a:lnB w="28575" cap="flat" cmpd="sng" algn="ctr">
                      <a:solidFill>
                        <a:schemeClr val="tx1"/>
                      </a:solidFill>
                      <a:prstDash val="solid"/>
                      <a:bevel/>
                      <a:headEnd type="none" w="med" len="med"/>
                      <a:tailEnd type="none" w="med" len="med"/>
                    </a:lnB>
                    <a:lnTlToBr>
                      <a:noFill/>
                    </a:lnTlToBr>
                    <a:lnBlToTr>
                      <a:noFill/>
                    </a:lnBlToTr>
                    <a:noFill/>
                  </a:tcPr>
                </a:tc>
              </a:tr>
            </a:tbl>
          </a:graphicData>
        </a:graphic>
      </p:graphicFrame>
      <p:sp>
        <p:nvSpPr>
          <p:cNvPr id="33813" name="Text Box 27"/>
          <p:cNvSpPr>
            <a:spLocks noChangeArrowheads="1"/>
          </p:cNvSpPr>
          <p:nvPr/>
        </p:nvSpPr>
        <p:spPr bwMode="auto">
          <a:xfrm>
            <a:off x="323850" y="5661025"/>
            <a:ext cx="8640763" cy="646113"/>
          </a:xfrm>
          <a:prstGeom prst="rect">
            <a:avLst/>
          </a:prstGeom>
          <a:noFill/>
          <a:ln w="9525">
            <a:noFill/>
            <a:miter lim="800000"/>
            <a:headEnd/>
            <a:tailEnd/>
          </a:ln>
        </p:spPr>
        <p:txBody>
          <a:bodyPr>
            <a:spAutoFit/>
          </a:bodyPr>
          <a:lstStyle/>
          <a:p>
            <a:pPr>
              <a:spcBef>
                <a:spcPct val="50000"/>
              </a:spcBef>
            </a:pPr>
            <a:r>
              <a:rPr lang="zh-CN" altLang="en-US" b="1">
                <a:solidFill>
                  <a:srgbClr val="000000"/>
                </a:solidFill>
                <a:latin typeface="Times New Roman" pitchFamily="18" charset="0"/>
                <a:ea typeface="楷体_GB2312" pitchFamily="49" charset="-122"/>
                <a:cs typeface="Times New Roman" pitchFamily="18" charset="0"/>
                <a:sym typeface="宋体" pitchFamily="2" charset="-122"/>
              </a:rPr>
              <a:t>注：</a:t>
            </a:r>
            <a:r>
              <a:rPr lang="en-US" altLang="zh-CN" b="1">
                <a:solidFill>
                  <a:srgbClr val="000000"/>
                </a:solidFill>
                <a:latin typeface="Times New Roman" pitchFamily="18" charset="0"/>
                <a:ea typeface="楷体_GB2312" pitchFamily="49" charset="-122"/>
                <a:cs typeface="Times New Roman" pitchFamily="18" charset="0"/>
                <a:sym typeface="Calibri" pitchFamily="34" charset="0"/>
              </a:rPr>
              <a:t>HBV</a:t>
            </a:r>
            <a:r>
              <a:rPr lang="zh-CN" altLang="en-US" b="1">
                <a:solidFill>
                  <a:srgbClr val="000000"/>
                </a:solidFill>
                <a:latin typeface="Times New Roman" pitchFamily="18" charset="0"/>
                <a:ea typeface="楷体_GB2312" pitchFamily="49" charset="-122"/>
                <a:cs typeface="Times New Roman" pitchFamily="18" charset="0"/>
                <a:sym typeface="宋体" pitchFamily="2" charset="-122"/>
              </a:rPr>
              <a:t>可在</a:t>
            </a:r>
            <a:r>
              <a:rPr lang="en-US" altLang="zh-CN" b="1">
                <a:solidFill>
                  <a:srgbClr val="000000"/>
                </a:solidFill>
                <a:latin typeface="Times New Roman" pitchFamily="18" charset="0"/>
                <a:ea typeface="楷体_GB2312" pitchFamily="49" charset="-122"/>
                <a:cs typeface="Times New Roman" pitchFamily="18" charset="0"/>
                <a:sym typeface="Calibri" pitchFamily="34" charset="0"/>
              </a:rPr>
              <a:t>25</a:t>
            </a:r>
            <a:r>
              <a:rPr lang="en-US" altLang="zh-CN" b="1">
                <a:solidFill>
                  <a:srgbClr val="000000"/>
                </a:solidFill>
                <a:latin typeface="Times New Roman" pitchFamily="18" charset="0"/>
                <a:ea typeface="楷体_GB2312" pitchFamily="49" charset="-122"/>
                <a:cs typeface="Times New Roman" pitchFamily="18" charset="0"/>
                <a:sym typeface="宋体" pitchFamily="2" charset="-122"/>
              </a:rPr>
              <a:t>℃</a:t>
            </a:r>
            <a:r>
              <a:rPr lang="zh-CN" altLang="en-US" b="1">
                <a:solidFill>
                  <a:srgbClr val="000000"/>
                </a:solidFill>
                <a:latin typeface="Times New Roman" pitchFamily="18" charset="0"/>
                <a:ea typeface="楷体_GB2312" pitchFamily="49" charset="-122"/>
                <a:cs typeface="Times New Roman" pitchFamily="18" charset="0"/>
                <a:sym typeface="宋体" pitchFamily="2" charset="-122"/>
              </a:rPr>
              <a:t>体外生存至少</a:t>
            </a:r>
            <a:r>
              <a:rPr lang="en-US" altLang="zh-CN" b="1">
                <a:solidFill>
                  <a:srgbClr val="000000"/>
                </a:solidFill>
                <a:latin typeface="Times New Roman" pitchFamily="18" charset="0"/>
                <a:ea typeface="楷体_GB2312" pitchFamily="49" charset="-122"/>
                <a:cs typeface="Times New Roman" pitchFamily="18" charset="0"/>
                <a:sym typeface="宋体" pitchFamily="2" charset="-122"/>
              </a:rPr>
              <a:t>7</a:t>
            </a:r>
            <a:r>
              <a:rPr lang="zh-CN" altLang="en-US" b="1">
                <a:solidFill>
                  <a:srgbClr val="000000"/>
                </a:solidFill>
                <a:latin typeface="Times New Roman" pitchFamily="18" charset="0"/>
                <a:ea typeface="楷体_GB2312" pitchFamily="49" charset="-122"/>
                <a:cs typeface="Times New Roman" pitchFamily="18" charset="0"/>
                <a:sym typeface="宋体" pitchFamily="2" charset="-122"/>
              </a:rPr>
              <a:t>天并保持传染性。</a:t>
            </a:r>
            <a:r>
              <a:rPr lang="en-US" altLang="zh-CN" b="1">
                <a:solidFill>
                  <a:srgbClr val="000000"/>
                </a:solidFill>
                <a:latin typeface="Times New Roman" pitchFamily="18" charset="0"/>
                <a:ea typeface="楷体_GB2312" pitchFamily="49" charset="-122"/>
                <a:cs typeface="Times New Roman" pitchFamily="18" charset="0"/>
                <a:sym typeface="宋体" pitchFamily="2" charset="-122"/>
              </a:rPr>
              <a:t>HBV</a:t>
            </a:r>
            <a:r>
              <a:rPr lang="zh-CN" altLang="en-US" b="1">
                <a:solidFill>
                  <a:srgbClr val="000000"/>
                </a:solidFill>
                <a:latin typeface="Times New Roman" pitchFamily="18" charset="0"/>
                <a:ea typeface="楷体_GB2312" pitchFamily="49" charset="-122"/>
                <a:cs typeface="Times New Roman" pitchFamily="18" charset="0"/>
                <a:sym typeface="宋体" pitchFamily="2" charset="-122"/>
              </a:rPr>
              <a:t>可通过接触污染环境表面传播</a:t>
            </a:r>
            <a:endParaRPr lang="zh-CN" altLang="en-US" b="1">
              <a:latin typeface="Times New Roman" pitchFamily="18" charset="0"/>
              <a:ea typeface="楷体_GB2312" pitchFamily="49" charset="-122"/>
              <a:cs typeface="Times New Roman" pitchFamily="18" charset="0"/>
              <a:sym typeface="Calibri" pitchFamily="34"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bwMode="auto">
      <p:bgPr>
        <a:solidFill>
          <a:srgbClr val="C4F2F1"/>
        </a:solidFill>
        <a:effectLst/>
      </p:bgPr>
    </p:bg>
    <p:spTree>
      <p:nvGrpSpPr>
        <p:cNvPr id="1" name=""/>
        <p:cNvGrpSpPr/>
        <p:nvPr/>
      </p:nvGrpSpPr>
      <p:grpSpPr>
        <a:xfrm>
          <a:off x="0" y="0"/>
          <a:ext cx="0" cy="0"/>
          <a:chOff x="0" y="0"/>
          <a:chExt cx="0" cy="0"/>
        </a:xfrm>
      </p:grpSpPr>
      <p:sp>
        <p:nvSpPr>
          <p:cNvPr id="34818" name="Rectangle 2"/>
          <p:cNvSpPr>
            <a:spLocks noGrp="1" noChangeArrowheads="1"/>
          </p:cNvSpPr>
          <p:nvPr>
            <p:ph type="title" idx="4294967295"/>
          </p:nvPr>
        </p:nvSpPr>
        <p:spPr>
          <a:xfrm>
            <a:off x="1691760" y="2930997"/>
            <a:ext cx="6548384" cy="1362075"/>
          </a:xfrm>
        </p:spPr>
        <p:txBody>
          <a:bodyPr anchor="t"/>
          <a:lstStyle/>
          <a:p>
            <a:pPr marL="484188" indent="-484188" algn="just" eaLnBrk="1" hangingPunct="1"/>
            <a:r>
              <a:rPr lang="zh-CN" altLang="en-US" sz="4000" b="1" dirty="0" smtClean="0">
                <a:latin typeface="华文楷体" pitchFamily="2" charset="-122"/>
                <a:ea typeface="华文楷体" pitchFamily="2" charset="-122"/>
                <a:sym typeface="华文楷体" pitchFamily="2" charset="-122"/>
              </a:rPr>
              <a:t>  四、职业暴露后预防</a:t>
            </a:r>
          </a:p>
        </p:txBody>
      </p:sp>
      <p:sp>
        <p:nvSpPr>
          <p:cNvPr id="34819" name="Text Placeholder 6"/>
          <p:cNvSpPr>
            <a:spLocks noGrp="1" noChangeArrowheads="1"/>
          </p:cNvSpPr>
          <p:nvPr>
            <p:ph type="body" idx="4294967295"/>
          </p:nvPr>
        </p:nvSpPr>
        <p:spPr>
          <a:xfrm>
            <a:off x="1004105" y="1276779"/>
            <a:ext cx="7384213" cy="1000125"/>
          </a:xfrm>
        </p:spPr>
        <p:txBody>
          <a:bodyPr anchor="b"/>
          <a:lstStyle/>
          <a:p>
            <a:pPr marL="0" indent="0" algn="just">
              <a:buFont typeface="Arial" charset="0"/>
              <a:buNone/>
            </a:pPr>
            <a:r>
              <a:rPr lang="zh-CN" altLang="en-US" sz="4000" b="1" dirty="0" smtClean="0">
                <a:solidFill>
                  <a:schemeClr val="hlink"/>
                </a:solidFill>
                <a:latin typeface="华文新魏" pitchFamily="2" charset="-122"/>
                <a:ea typeface="华文新魏" pitchFamily="2" charset="-122"/>
                <a:sym typeface="华文新魏" pitchFamily="2" charset="-122"/>
              </a:rPr>
              <a:t>讲座</a:t>
            </a:r>
          </a:p>
        </p:txBody>
      </p:sp>
      <p:sp>
        <p:nvSpPr>
          <p:cNvPr id="4" name="灯片编号占位符 3"/>
          <p:cNvSpPr>
            <a:spLocks noGrp="1"/>
          </p:cNvSpPr>
          <p:nvPr>
            <p:ph type="sldNum" sz="quarter" idx="11"/>
          </p:nvPr>
        </p:nvSpPr>
        <p:spPr>
          <a:noFill/>
          <a:ln w="9525">
            <a:noFill/>
            <a:miter lim="800000"/>
            <a:headEnd/>
            <a:tailEnd/>
          </a:ln>
        </p:spPr>
        <p:txBody>
          <a:bodyPr vert="horz" wrap="square" lIns="91440" tIns="45720" rIns="91440" bIns="45720" numCol="1" anchor="ctr" anchorCtr="0" compatLnSpc="1">
            <a:prstTxWarp prst="textNoShape">
              <a:avLst/>
            </a:prstTxWarp>
          </a:bodyPr>
          <a:lstStyle/>
          <a:p>
            <a:pPr>
              <a:defRPr/>
            </a:pPr>
            <a:fld id="{BCF62383-E3F8-432B-BA46-A00A10F9F5FB}" type="slidenum">
              <a:rPr lang="zh-CN" altLang="zh-CN">
                <a:solidFill>
                  <a:schemeClr val="tx1"/>
                </a:solidFill>
              </a:rPr>
              <a:pPr>
                <a:defRPr/>
              </a:pPr>
              <a:t>31</a:t>
            </a:fld>
            <a:endParaRPr lang="zh-CN" altLang="zh-CN">
              <a:solidFill>
                <a:schemeClr val="tx1"/>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idx="4294967295"/>
          </p:nvPr>
        </p:nvSpPr>
        <p:spPr>
          <a:xfrm>
            <a:off x="395288" y="333375"/>
            <a:ext cx="8229600" cy="1143000"/>
          </a:xfrm>
        </p:spPr>
        <p:txBody>
          <a:bodyPr anchor="t"/>
          <a:lstStyle/>
          <a:p>
            <a:pPr marL="484188" indent="-484188" eaLnBrk="1" hangingPunct="1">
              <a:lnSpc>
                <a:spcPct val="170000"/>
              </a:lnSpc>
            </a:pPr>
            <a:r>
              <a:rPr lang="zh-CN" altLang="en-US" sz="4000" b="1" smtClean="0">
                <a:latin typeface="华文新魏" pitchFamily="2" charset="-122"/>
                <a:ea typeface="华文新魏" pitchFamily="2" charset="-122"/>
                <a:sym typeface="华文新魏" pitchFamily="2" charset="-122"/>
              </a:rPr>
              <a:t>职业暴露后预防（PEP） </a:t>
            </a:r>
            <a:endParaRPr lang="zh-CN" altLang="zh-CN" sz="4000" b="1" smtClean="0">
              <a:latin typeface="华文新魏" pitchFamily="2" charset="-122"/>
              <a:ea typeface="华文新魏" pitchFamily="2" charset="-122"/>
              <a:sym typeface="华文楷体" pitchFamily="2" charset="-122"/>
            </a:endParaRPr>
          </a:p>
        </p:txBody>
      </p:sp>
      <p:sp>
        <p:nvSpPr>
          <p:cNvPr id="35843" name="Rectangle 6"/>
          <p:cNvSpPr>
            <a:spLocks noGrp="1" noChangeArrowheads="1"/>
          </p:cNvSpPr>
          <p:nvPr>
            <p:ph type="body" idx="4294967295"/>
          </p:nvPr>
        </p:nvSpPr>
        <p:spPr>
          <a:xfrm>
            <a:off x="1094796" y="1711271"/>
            <a:ext cx="7725558" cy="4525963"/>
          </a:xfrm>
        </p:spPr>
        <p:txBody>
          <a:bodyPr/>
          <a:lstStyle/>
          <a:p>
            <a:pPr>
              <a:lnSpc>
                <a:spcPct val="200000"/>
              </a:lnSpc>
              <a:spcBef>
                <a:spcPct val="30000"/>
              </a:spcBef>
              <a:buFont typeface="Arial" charset="0"/>
              <a:buNone/>
            </a:pPr>
            <a:r>
              <a:rPr lang="en-US" altLang="zh-CN" sz="2800" b="1" dirty="0" smtClean="0">
                <a:latin typeface="华文新魏" pitchFamily="2" charset="-122"/>
                <a:ea typeface="华文新魏" pitchFamily="2" charset="-122"/>
                <a:sym typeface="华文新魏" pitchFamily="2" charset="-122"/>
              </a:rPr>
              <a:t>PEP</a:t>
            </a:r>
            <a:r>
              <a:rPr lang="zh-CN" altLang="en-US" sz="2800" b="1" dirty="0" smtClean="0">
                <a:latin typeface="华文新魏" pitchFamily="2" charset="-122"/>
                <a:ea typeface="华文新魏" pitchFamily="2" charset="-122"/>
                <a:sym typeface="华文新魏" pitchFamily="2" charset="-122"/>
              </a:rPr>
              <a:t>是指：</a:t>
            </a:r>
            <a:endParaRPr lang="en-US" altLang="zh-CN" sz="2800" b="1" dirty="0" smtClean="0">
              <a:latin typeface="华文新魏" pitchFamily="2" charset="-122"/>
              <a:ea typeface="华文新魏" pitchFamily="2" charset="-122"/>
              <a:sym typeface="华文新魏" pitchFamily="2" charset="-122"/>
            </a:endParaRPr>
          </a:p>
          <a:p>
            <a:pPr>
              <a:spcBef>
                <a:spcPct val="30000"/>
              </a:spcBef>
            </a:pPr>
            <a:r>
              <a:rPr lang="zh-CN" altLang="en-US" sz="2800" b="1" dirty="0" smtClean="0">
                <a:latin typeface="华文新魏" pitchFamily="2" charset="-122"/>
                <a:ea typeface="华文新魏" pitchFamily="2" charset="-122"/>
                <a:sym typeface="华文新魏" pitchFamily="2" charset="-122"/>
              </a:rPr>
              <a:t>短程治疗</a:t>
            </a:r>
            <a:endParaRPr lang="en-US" altLang="zh-CN" sz="2800" b="1" dirty="0" smtClean="0">
              <a:latin typeface="华文新魏" pitchFamily="2" charset="-122"/>
              <a:ea typeface="华文新魏" pitchFamily="2" charset="-122"/>
              <a:sym typeface="华文新魏" pitchFamily="2" charset="-122"/>
            </a:endParaRPr>
          </a:p>
          <a:p>
            <a:pPr>
              <a:spcBef>
                <a:spcPct val="30000"/>
              </a:spcBef>
            </a:pPr>
            <a:r>
              <a:rPr lang="zh-CN" altLang="en-US" sz="2800" b="1" dirty="0" smtClean="0">
                <a:latin typeface="华文新魏" pitchFamily="2" charset="-122"/>
                <a:ea typeface="华文新魏" pitchFamily="2" charset="-122"/>
                <a:sym typeface="华文新魏" pitchFamily="2" charset="-122"/>
              </a:rPr>
              <a:t>向未感染的医务人员提供</a:t>
            </a:r>
            <a:endParaRPr lang="en-US" altLang="zh-CN" sz="2800" b="1" dirty="0" smtClean="0">
              <a:latin typeface="华文新魏" pitchFamily="2" charset="-122"/>
              <a:ea typeface="华文新魏" pitchFamily="2" charset="-122"/>
              <a:sym typeface="华文新魏" pitchFamily="2" charset="-122"/>
            </a:endParaRPr>
          </a:p>
          <a:p>
            <a:pPr>
              <a:spcBef>
                <a:spcPct val="30000"/>
              </a:spcBef>
            </a:pPr>
            <a:r>
              <a:rPr lang="zh-CN" altLang="en-US" sz="2800" b="1" dirty="0" smtClean="0">
                <a:latin typeface="华文新魏" pitchFamily="2" charset="-122"/>
                <a:ea typeface="华文新魏" pitchFamily="2" charset="-122"/>
                <a:sym typeface="华文新魏" pitchFamily="2" charset="-122"/>
              </a:rPr>
              <a:t>在明显职业暴露后应用</a:t>
            </a:r>
            <a:endParaRPr lang="en-US" altLang="zh-CN" sz="2800" b="1" dirty="0" smtClean="0">
              <a:latin typeface="华文新魏" pitchFamily="2" charset="-122"/>
              <a:ea typeface="华文新魏" pitchFamily="2" charset="-122"/>
              <a:sym typeface="华文新魏" pitchFamily="2" charset="-122"/>
            </a:endParaRPr>
          </a:p>
          <a:p>
            <a:pPr>
              <a:spcBef>
                <a:spcPct val="30000"/>
              </a:spcBef>
            </a:pPr>
            <a:r>
              <a:rPr lang="zh-CN" altLang="en-US" sz="2800" b="1" dirty="0" smtClean="0">
                <a:latin typeface="华文新魏" pitchFamily="2" charset="-122"/>
                <a:ea typeface="华文新魏" pitchFamily="2" charset="-122"/>
                <a:sym typeface="华文新魏" pitchFamily="2" charset="-122"/>
              </a:rPr>
              <a:t>减少医务人员感染的机会</a:t>
            </a:r>
            <a:endParaRPr lang="zh-CN" altLang="en-US" sz="2800" b="1" dirty="0" smtClean="0">
              <a:latin typeface="宋体" pitchFamily="2" charset="-122"/>
              <a:ea typeface="宋体" pitchFamily="2" charset="-122"/>
              <a:sym typeface="华文楷体" pitchFamily="2" charset="-122"/>
            </a:endParaRPr>
          </a:p>
        </p:txBody>
      </p:sp>
      <p:sp>
        <p:nvSpPr>
          <p:cNvPr id="4" name="灯片编号占位符 3"/>
          <p:cNvSpPr>
            <a:spLocks noGrp="1"/>
          </p:cNvSpPr>
          <p:nvPr>
            <p:ph type="sldNum" sz="quarter" idx="11"/>
          </p:nvPr>
        </p:nvSpPr>
        <p:spPr>
          <a:noFill/>
          <a:ln w="9525">
            <a:noFill/>
            <a:miter lim="800000"/>
            <a:headEnd/>
            <a:tailEnd/>
          </a:ln>
        </p:spPr>
        <p:txBody>
          <a:bodyPr vert="horz" wrap="square" lIns="91440" tIns="45720" rIns="91440" bIns="45720" numCol="1" anchor="ctr" anchorCtr="0" compatLnSpc="1">
            <a:prstTxWarp prst="textNoShape">
              <a:avLst/>
            </a:prstTxWarp>
          </a:bodyPr>
          <a:lstStyle/>
          <a:p>
            <a:pPr>
              <a:defRPr/>
            </a:pPr>
            <a:fld id="{26E3095D-D468-48AD-954D-85B58238567D}" type="slidenum">
              <a:rPr lang="zh-CN" altLang="zh-CN">
                <a:solidFill>
                  <a:schemeClr val="tx1"/>
                </a:solidFill>
              </a:rPr>
              <a:pPr>
                <a:defRPr/>
              </a:pPr>
              <a:t>32</a:t>
            </a:fld>
            <a:endParaRPr lang="zh-CN" altLang="zh-CN">
              <a:solidFill>
                <a:schemeClr val="tx1"/>
              </a:solidFill>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2"/>
          <p:cNvSpPr>
            <a:spLocks noGrp="1" noChangeArrowheads="1"/>
          </p:cNvSpPr>
          <p:nvPr>
            <p:ph type="title" idx="4294967295"/>
          </p:nvPr>
        </p:nvSpPr>
        <p:spPr>
          <a:xfrm>
            <a:off x="395288" y="260350"/>
            <a:ext cx="8229600" cy="1143000"/>
          </a:xfrm>
        </p:spPr>
        <p:txBody>
          <a:bodyPr/>
          <a:lstStyle/>
          <a:p>
            <a:pPr eaLnBrk="1" hangingPunct="1"/>
            <a:r>
              <a:rPr lang="zh-CN" altLang="en-US" sz="4000" b="1" smtClean="0">
                <a:latin typeface="华文新魏" pitchFamily="2" charset="-122"/>
                <a:ea typeface="华文新魏" pitchFamily="2" charset="-122"/>
                <a:sym typeface="华文新魏" pitchFamily="2" charset="-122"/>
              </a:rPr>
              <a:t>暴露后预防对减少</a:t>
            </a:r>
            <a:r>
              <a:rPr lang="en-US" altLang="zh-CN" sz="4000" b="1" smtClean="0">
                <a:latin typeface="华文新魏" pitchFamily="2" charset="-122"/>
                <a:ea typeface="华文新魏" pitchFamily="2" charset="-122"/>
                <a:sym typeface="华文新魏" pitchFamily="2" charset="-122"/>
              </a:rPr>
              <a:t>HIV</a:t>
            </a:r>
            <a:r>
              <a:rPr lang="zh-CN" altLang="en-US" sz="4000" b="1" smtClean="0">
                <a:latin typeface="华文新魏" pitchFamily="2" charset="-122"/>
                <a:ea typeface="华文新魏" pitchFamily="2" charset="-122"/>
                <a:sym typeface="华文新魏" pitchFamily="2" charset="-122"/>
              </a:rPr>
              <a:t>感染的效果 </a:t>
            </a:r>
          </a:p>
        </p:txBody>
      </p:sp>
      <p:sp>
        <p:nvSpPr>
          <p:cNvPr id="36868" name="Rectangle 3"/>
          <p:cNvSpPr>
            <a:spLocks noGrp="1" noChangeArrowheads="1"/>
          </p:cNvSpPr>
          <p:nvPr>
            <p:ph type="body" idx="4294967295"/>
          </p:nvPr>
        </p:nvSpPr>
        <p:spPr/>
        <p:txBody>
          <a:bodyPr/>
          <a:lstStyle/>
          <a:p>
            <a:pPr marL="0" indent="363538">
              <a:lnSpc>
                <a:spcPct val="130000"/>
              </a:lnSpc>
              <a:buFont typeface="Arial" charset="0"/>
              <a:buNone/>
            </a:pPr>
            <a:r>
              <a:rPr lang="zh-CN" altLang="en-US" sz="2800" b="1" smtClean="0">
                <a:latin typeface="华文楷体" pitchFamily="2" charset="-122"/>
                <a:ea typeface="华文楷体" pitchFamily="2" charset="-122"/>
                <a:sym typeface="华文楷体" pitchFamily="2" charset="-122"/>
              </a:rPr>
              <a:t>如果正确使用PEP可以减少感染HIV可能性的2/3</a:t>
            </a:r>
          </a:p>
          <a:p>
            <a:pPr marL="0" indent="363538">
              <a:lnSpc>
                <a:spcPct val="130000"/>
              </a:lnSpc>
              <a:buFont typeface="Arial" charset="0"/>
              <a:buNone/>
            </a:pPr>
            <a:r>
              <a:rPr lang="zh-CN" altLang="en-US" sz="2800" b="1" smtClean="0">
                <a:latin typeface="华文楷体" pitchFamily="2" charset="-122"/>
                <a:ea typeface="华文楷体" pitchFamily="2" charset="-122"/>
                <a:sym typeface="华文楷体" pitchFamily="2" charset="-122"/>
              </a:rPr>
              <a:t>这意味着：</a:t>
            </a:r>
            <a:endParaRPr lang="en-US" altLang="zh-CN" sz="2800" b="1" smtClean="0">
              <a:latin typeface="华文楷体" pitchFamily="2" charset="-122"/>
              <a:ea typeface="华文楷体" pitchFamily="2" charset="-122"/>
              <a:sym typeface="华文楷体" pitchFamily="2" charset="-122"/>
            </a:endParaRPr>
          </a:p>
          <a:p>
            <a:pPr marL="400050" lvl="1" indent="363538">
              <a:lnSpc>
                <a:spcPct val="130000"/>
              </a:lnSpc>
            </a:pPr>
            <a:r>
              <a:rPr lang="zh-CN" altLang="en-US" sz="2400" b="1" smtClean="0">
                <a:latin typeface="华文楷体" pitchFamily="2" charset="-122"/>
                <a:ea typeface="华文楷体" pitchFamily="2" charset="-122"/>
                <a:sym typeface="华文楷体" pitchFamily="2" charset="-122"/>
              </a:rPr>
              <a:t>如果采用PEP，感染风险降低为每1000个暴露中仅出现1例HIV感染</a:t>
            </a:r>
            <a:endParaRPr lang="en-US" altLang="zh-CN" sz="2400" b="1" smtClean="0">
              <a:latin typeface="华文楷体" pitchFamily="2" charset="-122"/>
              <a:ea typeface="华文楷体" pitchFamily="2" charset="-122"/>
              <a:sym typeface="华文楷体" pitchFamily="2" charset="-122"/>
            </a:endParaRPr>
          </a:p>
          <a:p>
            <a:pPr marL="400050" lvl="1" indent="363538">
              <a:lnSpc>
                <a:spcPct val="130000"/>
              </a:lnSpc>
            </a:pPr>
            <a:r>
              <a:rPr lang="zh-CN" altLang="en-US" sz="2400" b="1" smtClean="0">
                <a:latin typeface="华文楷体" pitchFamily="2" charset="-122"/>
                <a:ea typeface="华文楷体" pitchFamily="2" charset="-122"/>
                <a:sym typeface="华文楷体" pitchFamily="2" charset="-122"/>
              </a:rPr>
              <a:t>如果没有采用PEP，每1000个暴露中可能出现3例HIV感染</a:t>
            </a:r>
            <a:endParaRPr lang="zh-CN" altLang="en-US" sz="2400" smtClean="0"/>
          </a:p>
        </p:txBody>
      </p:sp>
      <p:sp>
        <p:nvSpPr>
          <p:cNvPr id="5" name="灯片编号占位符 4"/>
          <p:cNvSpPr>
            <a:spLocks noGrp="1"/>
          </p:cNvSpPr>
          <p:nvPr>
            <p:ph type="sldNum" sz="quarter" idx="11"/>
          </p:nvPr>
        </p:nvSpPr>
        <p:spPr>
          <a:noFill/>
          <a:ln w="9525">
            <a:noFill/>
            <a:miter lim="800000"/>
            <a:headEnd/>
            <a:tailEnd/>
          </a:ln>
        </p:spPr>
        <p:txBody>
          <a:bodyPr vert="horz" wrap="square" lIns="91440" tIns="45720" rIns="91440" bIns="45720" numCol="1" anchor="ctr" anchorCtr="0" compatLnSpc="1">
            <a:prstTxWarp prst="textNoShape">
              <a:avLst/>
            </a:prstTxWarp>
          </a:bodyPr>
          <a:lstStyle/>
          <a:p>
            <a:pPr>
              <a:defRPr/>
            </a:pPr>
            <a:fld id="{6D01A207-118F-4DFB-962D-09EAE72AF180}" type="slidenum">
              <a:rPr lang="zh-CN" altLang="zh-CN">
                <a:solidFill>
                  <a:schemeClr val="tx1"/>
                </a:solidFill>
              </a:rPr>
              <a:pPr>
                <a:defRPr/>
              </a:pPr>
              <a:t>33</a:t>
            </a:fld>
            <a:endParaRPr lang="zh-CN" altLang="zh-CN">
              <a:solidFill>
                <a:schemeClr val="tx1"/>
              </a:solidFill>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4"/>
          <p:cNvSpPr>
            <a:spLocks noGrp="1"/>
          </p:cNvSpPr>
          <p:nvPr>
            <p:ph type="sldNum" sz="quarter" idx="11"/>
          </p:nvPr>
        </p:nvSpPr>
        <p:spPr>
          <a:noFill/>
          <a:ln w="9525">
            <a:noFill/>
            <a:miter lim="800000"/>
            <a:headEnd/>
            <a:tailEnd/>
          </a:ln>
        </p:spPr>
        <p:txBody>
          <a:bodyPr vert="horz" wrap="square" lIns="91440" tIns="45720" rIns="91440" bIns="45720" numCol="1" anchor="ctr" anchorCtr="0" compatLnSpc="1">
            <a:prstTxWarp prst="textNoShape">
              <a:avLst/>
            </a:prstTxWarp>
          </a:bodyPr>
          <a:lstStyle/>
          <a:p>
            <a:pPr>
              <a:defRPr/>
            </a:pPr>
            <a:fld id="{228ABD50-F753-4194-8811-94E880251412}" type="slidenum">
              <a:rPr lang="zh-CN" altLang="zh-CN">
                <a:solidFill>
                  <a:schemeClr val="tx1"/>
                </a:solidFill>
              </a:rPr>
              <a:pPr>
                <a:defRPr/>
              </a:pPr>
              <a:t>34</a:t>
            </a:fld>
            <a:endParaRPr lang="zh-CN" altLang="zh-CN">
              <a:solidFill>
                <a:schemeClr val="tx1"/>
              </a:solidFill>
            </a:endParaRPr>
          </a:p>
        </p:txBody>
      </p:sp>
      <p:sp>
        <p:nvSpPr>
          <p:cNvPr id="37892" name="Title 1"/>
          <p:cNvSpPr>
            <a:spLocks noGrp="1" noChangeArrowheads="1"/>
          </p:cNvSpPr>
          <p:nvPr>
            <p:ph type="title" idx="4294967295"/>
          </p:nvPr>
        </p:nvSpPr>
        <p:spPr/>
        <p:txBody>
          <a:bodyPr/>
          <a:lstStyle/>
          <a:p>
            <a:pPr eaLnBrk="1" hangingPunct="1"/>
            <a:r>
              <a:rPr lang="zh-CN" altLang="en-US" sz="4000" b="1" smtClean="0">
                <a:latin typeface="华文新魏" pitchFamily="2" charset="-122"/>
                <a:ea typeface="华文新魏" pitchFamily="2" charset="-122"/>
                <a:sym typeface="华文新魏" pitchFamily="2" charset="-122"/>
              </a:rPr>
              <a:t>暴露后治疗对减少</a:t>
            </a:r>
            <a:r>
              <a:rPr lang="en-US" altLang="zh-CN" sz="4000" b="1" smtClean="0">
                <a:latin typeface="华文新魏" pitchFamily="2" charset="-122"/>
                <a:ea typeface="华文新魏" pitchFamily="2" charset="-122"/>
                <a:sym typeface="华文新魏" pitchFamily="2" charset="-122"/>
              </a:rPr>
              <a:t>HBV</a:t>
            </a:r>
            <a:r>
              <a:rPr lang="zh-CN" altLang="en-US" sz="4000" b="1" smtClean="0">
                <a:latin typeface="华文新魏" pitchFamily="2" charset="-122"/>
                <a:ea typeface="华文新魏" pitchFamily="2" charset="-122"/>
                <a:sym typeface="华文新魏" pitchFamily="2" charset="-122"/>
              </a:rPr>
              <a:t>感染的效果 </a:t>
            </a:r>
            <a:endParaRPr lang="en-US" altLang="zh-CN" sz="4000" b="1" smtClean="0">
              <a:latin typeface="华文新魏" pitchFamily="2" charset="-122"/>
              <a:ea typeface="华文新魏" pitchFamily="2" charset="-122"/>
              <a:sym typeface="华文新魏" pitchFamily="2" charset="-122"/>
            </a:endParaRPr>
          </a:p>
        </p:txBody>
      </p:sp>
      <p:sp>
        <p:nvSpPr>
          <p:cNvPr id="37893" name="Content Placeholder 2"/>
          <p:cNvSpPr>
            <a:spLocks noGrp="1" noChangeArrowheads="1"/>
          </p:cNvSpPr>
          <p:nvPr>
            <p:ph idx="4294967295"/>
          </p:nvPr>
        </p:nvSpPr>
        <p:spPr/>
        <p:txBody>
          <a:bodyPr/>
          <a:lstStyle/>
          <a:p>
            <a:pPr>
              <a:lnSpc>
                <a:spcPct val="140000"/>
              </a:lnSpc>
            </a:pPr>
            <a:r>
              <a:rPr lang="zh-CN" altLang="en-US" sz="2800" b="1" smtClean="0">
                <a:latin typeface="华文楷体" pitchFamily="2" charset="-122"/>
                <a:ea typeface="华文楷体" pitchFamily="2" charset="-122"/>
                <a:sym typeface="华文楷体" pitchFamily="2" charset="-122"/>
              </a:rPr>
              <a:t>发生暴露后的1周内注射乙肝免疫球蛋白，可以对HBV感染起到75%的保护作用</a:t>
            </a:r>
            <a:endParaRPr lang="en-US" altLang="zh-CN" sz="2800" b="1" smtClean="0">
              <a:latin typeface="华文楷体" pitchFamily="2" charset="-122"/>
              <a:ea typeface="华文楷体" pitchFamily="2" charset="-122"/>
              <a:sym typeface="华文楷体" pitchFamily="2" charset="-122"/>
            </a:endParaRPr>
          </a:p>
          <a:p>
            <a:pPr>
              <a:lnSpc>
                <a:spcPct val="140000"/>
              </a:lnSpc>
            </a:pPr>
            <a:r>
              <a:rPr lang="zh-CN" altLang="en-US" sz="2800" b="1" smtClean="0">
                <a:latin typeface="华文楷体" pitchFamily="2" charset="-122"/>
                <a:ea typeface="华文楷体" pitchFamily="2" charset="-122"/>
                <a:sym typeface="华文楷体" pitchFamily="2" charset="-122"/>
              </a:rPr>
              <a:t>如果同时接种乙肝疫苗，保护性增加到约为85-95%</a:t>
            </a:r>
            <a:endParaRPr lang="en-US" altLang="zh-CN" sz="2800" b="1" smtClean="0">
              <a:latin typeface="华文楷体" pitchFamily="2" charset="-122"/>
              <a:ea typeface="华文楷体" pitchFamily="2" charset="-122"/>
              <a:sym typeface="华文楷体" pitchFamily="2" charset="-122"/>
            </a:endParaRPr>
          </a:p>
          <a:p>
            <a:pPr>
              <a:lnSpc>
                <a:spcPct val="140000"/>
              </a:lnSpc>
              <a:buFont typeface="Arial" charset="0"/>
              <a:buNone/>
            </a:pPr>
            <a:r>
              <a:rPr lang="zh-CN" altLang="en-US" sz="2800" b="1" smtClean="0">
                <a:latin typeface="华文楷体" pitchFamily="2" charset="-122"/>
                <a:ea typeface="华文楷体" pitchFamily="2" charset="-122"/>
                <a:sym typeface="华文楷体" pitchFamily="2" charset="-122"/>
              </a:rPr>
              <a:t>注意：作为暴露前的预防，医务工作者均应接受乙肝免疫</a:t>
            </a:r>
            <a:endParaRPr lang="zh-CN" altLang="en-US" smtClean="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bwMode="auto">
      <p:bgPr>
        <a:solidFill>
          <a:srgbClr val="CCECFF"/>
        </a:solidFill>
        <a:effectLst/>
      </p:bgPr>
    </p:bg>
    <p:spTree>
      <p:nvGrpSpPr>
        <p:cNvPr id="1" name=""/>
        <p:cNvGrpSpPr/>
        <p:nvPr/>
      </p:nvGrpSpPr>
      <p:grpSpPr>
        <a:xfrm>
          <a:off x="0" y="0"/>
          <a:ext cx="0" cy="0"/>
          <a:chOff x="0" y="0"/>
          <a:chExt cx="0" cy="0"/>
        </a:xfrm>
      </p:grpSpPr>
      <p:sp>
        <p:nvSpPr>
          <p:cNvPr id="38914" name="Rectangle 2"/>
          <p:cNvSpPr>
            <a:spLocks noGrp="1" noChangeArrowheads="1"/>
          </p:cNvSpPr>
          <p:nvPr>
            <p:ph type="title" idx="4294967295"/>
          </p:nvPr>
        </p:nvSpPr>
        <p:spPr>
          <a:xfrm>
            <a:off x="539750" y="2858991"/>
            <a:ext cx="7772400" cy="1362075"/>
          </a:xfrm>
        </p:spPr>
        <p:txBody>
          <a:bodyPr anchor="t"/>
          <a:lstStyle/>
          <a:p>
            <a:pPr marL="484188" indent="-484188" algn="l" eaLnBrk="1" hangingPunct="1"/>
            <a:r>
              <a:rPr lang="zh-CN" altLang="en-US" sz="4000" b="1" dirty="0" smtClean="0">
                <a:latin typeface="华文楷体" pitchFamily="2" charset="-122"/>
                <a:ea typeface="华文楷体" pitchFamily="2" charset="-122"/>
                <a:sym typeface="华文楷体" pitchFamily="2" charset="-122"/>
              </a:rPr>
              <a:t>  五、职业暴露后需要采取什么预防措施 ?</a:t>
            </a:r>
          </a:p>
        </p:txBody>
      </p:sp>
      <p:sp>
        <p:nvSpPr>
          <p:cNvPr id="38915" name="Text Placeholder 6"/>
          <p:cNvSpPr>
            <a:spLocks noGrp="1" noChangeArrowheads="1"/>
          </p:cNvSpPr>
          <p:nvPr>
            <p:ph type="body" idx="4294967295"/>
          </p:nvPr>
        </p:nvSpPr>
        <p:spPr>
          <a:xfrm>
            <a:off x="615918" y="1204773"/>
            <a:ext cx="7772400" cy="1000125"/>
          </a:xfrm>
        </p:spPr>
        <p:txBody>
          <a:bodyPr anchor="b"/>
          <a:lstStyle/>
          <a:p>
            <a:pPr marL="0" indent="0" algn="just">
              <a:buFont typeface="Arial" charset="0"/>
              <a:buNone/>
            </a:pPr>
            <a:r>
              <a:rPr lang="zh-CN" altLang="en-US" sz="4000" b="1" dirty="0" smtClean="0">
                <a:solidFill>
                  <a:schemeClr val="hlink"/>
                </a:solidFill>
                <a:latin typeface="华文新魏" pitchFamily="2" charset="-122"/>
                <a:ea typeface="华文新魏" pitchFamily="2" charset="-122"/>
                <a:sym typeface="华文新魏" pitchFamily="2" charset="-122"/>
              </a:rPr>
              <a:t>讲座</a:t>
            </a:r>
          </a:p>
        </p:txBody>
      </p:sp>
      <p:sp>
        <p:nvSpPr>
          <p:cNvPr id="4" name="灯片编号占位符 3"/>
          <p:cNvSpPr>
            <a:spLocks noGrp="1"/>
          </p:cNvSpPr>
          <p:nvPr>
            <p:ph type="sldNum" sz="quarter" idx="11"/>
          </p:nvPr>
        </p:nvSpPr>
        <p:spPr>
          <a:noFill/>
          <a:ln w="9525">
            <a:noFill/>
            <a:miter lim="800000"/>
            <a:headEnd/>
            <a:tailEnd/>
          </a:ln>
        </p:spPr>
        <p:txBody>
          <a:bodyPr vert="horz" wrap="square" lIns="91440" tIns="45720" rIns="91440" bIns="45720" numCol="1" anchor="ctr" anchorCtr="0" compatLnSpc="1">
            <a:prstTxWarp prst="textNoShape">
              <a:avLst/>
            </a:prstTxWarp>
          </a:bodyPr>
          <a:lstStyle/>
          <a:p>
            <a:pPr>
              <a:defRPr/>
            </a:pPr>
            <a:fld id="{87E3F8CA-DB71-4AB3-BF8D-EFEB1D0E4746}" type="slidenum">
              <a:rPr lang="zh-CN" altLang="zh-CN">
                <a:solidFill>
                  <a:schemeClr val="tx1"/>
                </a:solidFill>
              </a:rPr>
              <a:pPr>
                <a:defRPr/>
              </a:pPr>
              <a:t>35</a:t>
            </a:fld>
            <a:endParaRPr lang="zh-CN" altLang="zh-CN">
              <a:solidFill>
                <a:schemeClr val="tx1"/>
              </a:solidFill>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4"/>
          <p:cNvSpPr>
            <a:spLocks noGrp="1"/>
          </p:cNvSpPr>
          <p:nvPr>
            <p:ph type="sldNum" sz="quarter" idx="11"/>
          </p:nvPr>
        </p:nvSpPr>
        <p:spPr>
          <a:noFill/>
          <a:ln w="9525">
            <a:noFill/>
            <a:miter lim="800000"/>
            <a:headEnd/>
            <a:tailEnd/>
          </a:ln>
        </p:spPr>
        <p:txBody>
          <a:bodyPr vert="horz" wrap="square" lIns="91440" tIns="45720" rIns="91440" bIns="45720" numCol="1" anchor="ctr" anchorCtr="0" compatLnSpc="1">
            <a:prstTxWarp prst="textNoShape">
              <a:avLst/>
            </a:prstTxWarp>
          </a:bodyPr>
          <a:lstStyle/>
          <a:p>
            <a:pPr>
              <a:defRPr/>
            </a:pPr>
            <a:fld id="{E4D2B425-4B3D-4222-A84E-4F8FCC8F0AC3}" type="slidenum">
              <a:rPr lang="zh-CN" altLang="zh-CN">
                <a:solidFill>
                  <a:schemeClr val="tx1"/>
                </a:solidFill>
              </a:rPr>
              <a:pPr>
                <a:defRPr/>
              </a:pPr>
              <a:t>36</a:t>
            </a:fld>
            <a:endParaRPr lang="zh-CN" altLang="zh-CN">
              <a:solidFill>
                <a:schemeClr val="tx1"/>
              </a:solidFill>
            </a:endParaRPr>
          </a:p>
        </p:txBody>
      </p:sp>
      <p:sp>
        <p:nvSpPr>
          <p:cNvPr id="39940" name="Rectangle 2"/>
          <p:cNvSpPr>
            <a:spLocks noGrp="1" noChangeArrowheads="1"/>
          </p:cNvSpPr>
          <p:nvPr>
            <p:ph type="title" idx="4294967295"/>
          </p:nvPr>
        </p:nvSpPr>
        <p:spPr>
          <a:xfrm>
            <a:off x="0" y="274638"/>
            <a:ext cx="9144000" cy="1143000"/>
          </a:xfrm>
        </p:spPr>
        <p:txBody>
          <a:bodyPr/>
          <a:lstStyle/>
          <a:p>
            <a:pPr eaLnBrk="1" hangingPunct="1"/>
            <a:r>
              <a:rPr lang="zh-CN" altLang="en-US" b="1" smtClean="0">
                <a:solidFill>
                  <a:schemeClr val="hlink"/>
                </a:solidFill>
                <a:latin typeface="华文新魏" pitchFamily="2" charset="-122"/>
                <a:ea typeface="华文新魏" pitchFamily="2" charset="-122"/>
                <a:sym typeface="华文楷体" pitchFamily="2" charset="-122"/>
              </a:rPr>
              <a:t>职业暴露后的处理</a:t>
            </a:r>
            <a:r>
              <a:rPr lang="zh-CN" altLang="en-US" b="1" smtClean="0">
                <a:latin typeface="华文楷体" pitchFamily="2" charset="-122"/>
                <a:ea typeface="华文新魏" pitchFamily="2" charset="-122"/>
                <a:sym typeface="华文楷体" pitchFamily="2" charset="-122"/>
              </a:rPr>
              <a:t> </a:t>
            </a:r>
          </a:p>
        </p:txBody>
      </p:sp>
      <p:sp>
        <p:nvSpPr>
          <p:cNvPr id="39941" name="Rectangle 3"/>
          <p:cNvSpPr>
            <a:spLocks noGrp="1" noChangeArrowheads="1"/>
          </p:cNvSpPr>
          <p:nvPr>
            <p:ph type="body" idx="4294967295"/>
          </p:nvPr>
        </p:nvSpPr>
        <p:spPr>
          <a:xfrm>
            <a:off x="428625" y="1428750"/>
            <a:ext cx="8229600" cy="4852988"/>
          </a:xfrm>
        </p:spPr>
        <p:txBody>
          <a:bodyPr/>
          <a:lstStyle/>
          <a:p>
            <a:pPr marL="261938" indent="-261938">
              <a:lnSpc>
                <a:spcPct val="150000"/>
              </a:lnSpc>
            </a:pPr>
            <a:r>
              <a:rPr lang="zh-CN" altLang="en-US" sz="2800" b="1" smtClean="0">
                <a:latin typeface="华文楷体" pitchFamily="2" charset="-122"/>
                <a:ea typeface="华文楷体" pitchFamily="2" charset="-122"/>
                <a:sym typeface="华文楷体" pitchFamily="2" charset="-122"/>
              </a:rPr>
              <a:t>发生职业暴露后，医务人员应立即采取措施</a:t>
            </a:r>
          </a:p>
          <a:p>
            <a:pPr marL="261938" indent="-261938">
              <a:lnSpc>
                <a:spcPct val="150000"/>
              </a:lnSpc>
            </a:pPr>
            <a:r>
              <a:rPr lang="zh-CN" altLang="en-US" sz="2800" b="1" smtClean="0">
                <a:latin typeface="华文楷体" pitchFamily="2" charset="-122"/>
                <a:ea typeface="华文楷体" pitchFamily="2" charset="-122"/>
                <a:sym typeface="华文楷体" pitchFamily="2" charset="-122"/>
              </a:rPr>
              <a:t>每个医疗卫生机构都应建立PEP程序并严格遵守</a:t>
            </a:r>
          </a:p>
          <a:p>
            <a:pPr marL="261938" indent="-261938">
              <a:lnSpc>
                <a:spcPct val="150000"/>
              </a:lnSpc>
            </a:pPr>
            <a:r>
              <a:rPr lang="zh-CN" altLang="en-US" sz="2800" b="1" smtClean="0">
                <a:latin typeface="华文楷体" pitchFamily="2" charset="-122"/>
                <a:ea typeface="华文楷体" pitchFamily="2" charset="-122"/>
                <a:sym typeface="华文楷体" pitchFamily="2" charset="-122"/>
              </a:rPr>
              <a:t>所有医务人员都应该接受PEP程序有关的培训</a:t>
            </a:r>
          </a:p>
          <a:p>
            <a:pPr marL="261938" indent="-261938">
              <a:lnSpc>
                <a:spcPct val="150000"/>
              </a:lnSpc>
            </a:pPr>
            <a:r>
              <a:rPr lang="zh-CN" altLang="en-US" sz="2800" b="1" smtClean="0">
                <a:latin typeface="华文楷体" pitchFamily="2" charset="-122"/>
                <a:ea typeface="华文楷体" pitchFamily="2" charset="-122"/>
                <a:sym typeface="华文楷体" pitchFamily="2" charset="-122"/>
              </a:rPr>
              <a:t>所有医疗卫生机构应该有</a:t>
            </a:r>
            <a:r>
              <a:rPr lang="en-US" altLang="zh-CN" sz="2800" b="1" smtClean="0">
                <a:latin typeface="华文楷体" pitchFamily="2" charset="-122"/>
                <a:ea typeface="华文楷体" pitchFamily="2" charset="-122"/>
                <a:sym typeface="华文楷体" pitchFamily="2" charset="-122"/>
              </a:rPr>
              <a:t>PEP</a:t>
            </a:r>
            <a:r>
              <a:rPr lang="zh-CN" altLang="en-US" sz="2800" b="1" smtClean="0">
                <a:latin typeface="华文楷体" pitchFamily="2" charset="-122"/>
                <a:ea typeface="华文楷体" pitchFamily="2" charset="-122"/>
                <a:sym typeface="华文楷体" pitchFamily="2" charset="-122"/>
              </a:rPr>
              <a:t>协调员，并在暴露发生后的2小时内与当地疾病预防控制中心联系以获得</a:t>
            </a:r>
            <a:r>
              <a:rPr lang="en-US" altLang="zh-CN" sz="2800" b="1" smtClean="0">
                <a:latin typeface="华文楷体" pitchFamily="2" charset="-122"/>
                <a:ea typeface="华文楷体" pitchFamily="2" charset="-122"/>
                <a:sym typeface="华文楷体" pitchFamily="2" charset="-122"/>
              </a:rPr>
              <a:t>HIV </a:t>
            </a:r>
            <a:r>
              <a:rPr lang="zh-CN" altLang="en-US" sz="2800" b="1" smtClean="0">
                <a:latin typeface="华文楷体" pitchFamily="2" charset="-122"/>
                <a:ea typeface="华文楷体" pitchFamily="2" charset="-122"/>
                <a:sym typeface="华文楷体" pitchFamily="2" charset="-122"/>
              </a:rPr>
              <a:t>PEP服务包。</a:t>
            </a:r>
            <a:endParaRPr lang="zh-CN" altLang="en-US" b="1" smtClean="0">
              <a:latin typeface="华文楷体" pitchFamily="2" charset="-122"/>
              <a:ea typeface="华文楷体" pitchFamily="2" charset="-122"/>
              <a:sym typeface="华文楷体" pitchFamily="2"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2"/>
          <p:cNvSpPr>
            <a:spLocks noGrp="1" noChangeArrowheads="1"/>
          </p:cNvSpPr>
          <p:nvPr>
            <p:ph type="title" idx="4294967295"/>
          </p:nvPr>
        </p:nvSpPr>
        <p:spPr>
          <a:xfrm>
            <a:off x="457200" y="228600"/>
            <a:ext cx="8229600" cy="1096963"/>
          </a:xfrm>
        </p:spPr>
        <p:txBody>
          <a:bodyPr/>
          <a:lstStyle/>
          <a:p>
            <a:pPr eaLnBrk="1" hangingPunct="1"/>
            <a:r>
              <a:rPr lang="zh-CN" altLang="en-US" sz="4000" b="1" smtClean="0">
                <a:latin typeface="华文新魏" pitchFamily="2" charset="-122"/>
                <a:ea typeface="华文新魏" pitchFamily="2" charset="-122"/>
                <a:sym typeface="华文新魏" pitchFamily="2" charset="-122"/>
              </a:rPr>
              <a:t>职业暴露后需要采取的措施 </a:t>
            </a:r>
            <a:endParaRPr lang="en-US" altLang="zh-CN" sz="4000" b="1" smtClean="0">
              <a:latin typeface="华文新魏" pitchFamily="2" charset="-122"/>
              <a:ea typeface="华文新魏" pitchFamily="2" charset="-122"/>
              <a:sym typeface="华文新魏" pitchFamily="2" charset="-122"/>
            </a:endParaRPr>
          </a:p>
        </p:txBody>
      </p:sp>
      <p:sp>
        <p:nvSpPr>
          <p:cNvPr id="40964" name="Rectangle 3"/>
          <p:cNvSpPr>
            <a:spLocks noGrp="1" noChangeArrowheads="1"/>
          </p:cNvSpPr>
          <p:nvPr>
            <p:ph type="body" idx="4294967295"/>
          </p:nvPr>
        </p:nvSpPr>
        <p:spPr>
          <a:xfrm>
            <a:off x="611188" y="1341438"/>
            <a:ext cx="7991475" cy="5000625"/>
          </a:xfrm>
        </p:spPr>
        <p:txBody>
          <a:bodyPr/>
          <a:lstStyle/>
          <a:p>
            <a:pPr marL="444500" indent="-444500">
              <a:lnSpc>
                <a:spcPct val="110000"/>
              </a:lnSpc>
              <a:buFont typeface="Arial" charset="0"/>
              <a:buNone/>
            </a:pPr>
            <a:r>
              <a:rPr lang="zh-CN" altLang="en-US" sz="2800" smtClean="0">
                <a:ea typeface="宋体" pitchFamily="2" charset="-122"/>
              </a:rPr>
              <a:t>1. </a:t>
            </a:r>
            <a:r>
              <a:rPr lang="zh-CN" altLang="en-US" sz="2400" b="1" smtClean="0">
                <a:latin typeface="华文楷体" pitchFamily="2" charset="-122"/>
                <a:ea typeface="华文楷体" pitchFamily="2" charset="-122"/>
                <a:sym typeface="华文楷体" pitchFamily="2" charset="-122"/>
              </a:rPr>
              <a:t>暴露部位的初步处理</a:t>
            </a:r>
          </a:p>
          <a:p>
            <a:pPr marL="444500" indent="-444500">
              <a:lnSpc>
                <a:spcPct val="110000"/>
              </a:lnSpc>
              <a:buFont typeface="Arial" charset="0"/>
              <a:buNone/>
            </a:pPr>
            <a:r>
              <a:rPr lang="zh-CN" altLang="en-US" sz="2400" b="1" smtClean="0">
                <a:latin typeface="华文楷体" pitchFamily="2" charset="-122"/>
                <a:ea typeface="华文楷体" pitchFamily="2" charset="-122"/>
                <a:sym typeface="华文楷体" pitchFamily="2" charset="-122"/>
              </a:rPr>
              <a:t>2.对暴露源的评估</a:t>
            </a:r>
          </a:p>
          <a:p>
            <a:pPr marL="844550" lvl="1" indent="-444500">
              <a:lnSpc>
                <a:spcPct val="110000"/>
              </a:lnSpc>
              <a:buFont typeface="Arial" charset="0"/>
              <a:buNone/>
            </a:pPr>
            <a:r>
              <a:rPr lang="en-US" altLang="zh-CN" sz="2000" b="1" smtClean="0">
                <a:latin typeface="华文楷体" pitchFamily="2" charset="-122"/>
                <a:ea typeface="华文楷体" pitchFamily="2" charset="-122"/>
                <a:sym typeface="华文楷体" pitchFamily="2" charset="-122"/>
              </a:rPr>
              <a:t>a. </a:t>
            </a:r>
            <a:r>
              <a:rPr lang="zh-CN" altLang="en-US" sz="2000" b="1" smtClean="0">
                <a:latin typeface="华文楷体" pitchFamily="2" charset="-122"/>
                <a:ea typeface="华文楷体" pitchFamily="2" charset="-122"/>
                <a:sym typeface="华文楷体" pitchFamily="2" charset="-122"/>
              </a:rPr>
              <a:t>什么样的暴露，何时发生的暴露？</a:t>
            </a:r>
          </a:p>
          <a:p>
            <a:pPr marL="844550" lvl="1" indent="-444500">
              <a:lnSpc>
                <a:spcPct val="110000"/>
              </a:lnSpc>
              <a:buFont typeface="Arial" charset="0"/>
              <a:buNone/>
            </a:pPr>
            <a:r>
              <a:rPr lang="en-US" altLang="zh-CN" sz="2000" b="1" smtClean="0">
                <a:latin typeface="华文楷体" pitchFamily="2" charset="-122"/>
                <a:ea typeface="华文楷体" pitchFamily="2" charset="-122"/>
                <a:sym typeface="华文楷体" pitchFamily="2" charset="-122"/>
              </a:rPr>
              <a:t>b. </a:t>
            </a:r>
            <a:r>
              <a:rPr lang="zh-CN" altLang="en-US" sz="2000" b="1" smtClean="0">
                <a:latin typeface="华文楷体" pitchFamily="2" charset="-122"/>
                <a:ea typeface="华文楷体" pitchFamily="2" charset="-122"/>
                <a:sym typeface="华文楷体" pitchFamily="2" charset="-122"/>
              </a:rPr>
              <a:t>暴露源是否为HIV/HBV感染？</a:t>
            </a:r>
          </a:p>
          <a:p>
            <a:pPr marL="444500" indent="-444500">
              <a:lnSpc>
                <a:spcPct val="110000"/>
              </a:lnSpc>
              <a:buFont typeface="Arial" charset="0"/>
              <a:buNone/>
            </a:pPr>
            <a:r>
              <a:rPr lang="zh-CN" altLang="en-US" sz="2400" b="1" smtClean="0">
                <a:latin typeface="华文楷体" pitchFamily="2" charset="-122"/>
                <a:ea typeface="华文楷体" pitchFamily="2" charset="-122"/>
                <a:sym typeface="华文楷体" pitchFamily="2" charset="-122"/>
              </a:rPr>
              <a:t>3.对医务人员的评估</a:t>
            </a:r>
          </a:p>
          <a:p>
            <a:pPr marL="844550" lvl="1" indent="-444500">
              <a:lnSpc>
                <a:spcPct val="110000"/>
              </a:lnSpc>
              <a:buFont typeface="Arial" charset="0"/>
              <a:buNone/>
            </a:pPr>
            <a:r>
              <a:rPr lang="en-US" altLang="zh-CN" sz="2000" b="1" smtClean="0">
                <a:latin typeface="华文楷体" pitchFamily="2" charset="-122"/>
                <a:ea typeface="华文楷体" pitchFamily="2" charset="-122"/>
                <a:sym typeface="华文楷体" pitchFamily="2" charset="-122"/>
              </a:rPr>
              <a:t>a.</a:t>
            </a:r>
            <a:r>
              <a:rPr lang="zh-CN" altLang="en-US" sz="2000" b="1" smtClean="0">
                <a:latin typeface="华文楷体" pitchFamily="2" charset="-122"/>
                <a:ea typeface="华文楷体" pitchFamily="2" charset="-122"/>
                <a:sym typeface="华文楷体" pitchFamily="2" charset="-122"/>
              </a:rPr>
              <a:t>是否为HIV感染或HBsAg阳性？</a:t>
            </a:r>
          </a:p>
          <a:p>
            <a:pPr marL="844550" lvl="1" indent="-444500">
              <a:lnSpc>
                <a:spcPct val="110000"/>
              </a:lnSpc>
              <a:buFont typeface="Arial" charset="0"/>
              <a:buNone/>
            </a:pPr>
            <a:r>
              <a:rPr lang="en-US" altLang="zh-CN" sz="2000" b="1" smtClean="0">
                <a:latin typeface="华文楷体" pitchFamily="2" charset="-122"/>
                <a:ea typeface="华文楷体" pitchFamily="2" charset="-122"/>
                <a:sym typeface="华文楷体" pitchFamily="2" charset="-122"/>
              </a:rPr>
              <a:t>b.</a:t>
            </a:r>
            <a:r>
              <a:rPr lang="zh-CN" altLang="en-US" sz="2000" b="1" smtClean="0">
                <a:latin typeface="华文楷体" pitchFamily="2" charset="-122"/>
                <a:ea typeface="华文楷体" pitchFamily="2" charset="-122"/>
                <a:sym typeface="华文楷体" pitchFamily="2" charset="-122"/>
              </a:rPr>
              <a:t>是否接种过乙肝疫苗？如已接种疫苗的反应是否充分？</a:t>
            </a:r>
            <a:endParaRPr lang="en-US" altLang="zh-CN" sz="2000" b="1" smtClean="0">
              <a:latin typeface="华文楷体" pitchFamily="2" charset="-122"/>
              <a:ea typeface="华文楷体" pitchFamily="2" charset="-122"/>
              <a:sym typeface="华文楷体" pitchFamily="2" charset="-122"/>
            </a:endParaRPr>
          </a:p>
          <a:p>
            <a:pPr marL="844550" lvl="1" indent="-444500">
              <a:lnSpc>
                <a:spcPct val="110000"/>
              </a:lnSpc>
              <a:buFont typeface="Arial" charset="0"/>
              <a:buNone/>
            </a:pPr>
            <a:r>
              <a:rPr lang="en-US" altLang="zh-CN" sz="2000" b="1" smtClean="0">
                <a:latin typeface="华文楷体" pitchFamily="2" charset="-122"/>
                <a:ea typeface="华文楷体" pitchFamily="2" charset="-122"/>
                <a:sym typeface="华文楷体" pitchFamily="2" charset="-122"/>
              </a:rPr>
              <a:t>c.</a:t>
            </a:r>
            <a:r>
              <a:rPr lang="zh-CN" altLang="en-US" sz="2000" b="1" smtClean="0">
                <a:latin typeface="华文楷体" pitchFamily="2" charset="-122"/>
                <a:ea typeface="华文楷体" pitchFamily="2" charset="-122"/>
                <a:sym typeface="华文楷体" pitchFamily="2" charset="-122"/>
              </a:rPr>
              <a:t>识别其他医疗情况</a:t>
            </a:r>
          </a:p>
          <a:p>
            <a:pPr marL="444500" indent="-444500">
              <a:lnSpc>
                <a:spcPct val="110000"/>
              </a:lnSpc>
              <a:buFont typeface="Arial" charset="0"/>
              <a:buNone/>
            </a:pPr>
            <a:r>
              <a:rPr lang="zh-CN" altLang="en-US" sz="2400" b="1" smtClean="0">
                <a:latin typeface="华文楷体" pitchFamily="2" charset="-122"/>
                <a:ea typeface="华文楷体" pitchFamily="2" charset="-122"/>
                <a:sym typeface="华文楷体" pitchFamily="2" charset="-122"/>
              </a:rPr>
              <a:t>4.决定是否有必要采用预防HIV或HBV的PEP</a:t>
            </a:r>
          </a:p>
          <a:p>
            <a:pPr marL="444500" indent="-444500">
              <a:lnSpc>
                <a:spcPct val="110000"/>
              </a:lnSpc>
              <a:buFont typeface="Arial" charset="0"/>
              <a:buNone/>
            </a:pPr>
            <a:r>
              <a:rPr lang="zh-CN" altLang="en-US" sz="2400" b="1" smtClean="0">
                <a:latin typeface="华文楷体" pitchFamily="2" charset="-122"/>
                <a:ea typeface="华文楷体" pitchFamily="2" charset="-122"/>
                <a:sym typeface="华文楷体" pitchFamily="2" charset="-122"/>
              </a:rPr>
              <a:t>5.为医务人员提供随访和咨询</a:t>
            </a:r>
          </a:p>
          <a:p>
            <a:pPr marL="444500" indent="-444500">
              <a:lnSpc>
                <a:spcPct val="110000"/>
              </a:lnSpc>
              <a:buFont typeface="Arial" charset="0"/>
              <a:buNone/>
            </a:pPr>
            <a:r>
              <a:rPr lang="zh-CN" altLang="en-US" sz="2400" b="1" smtClean="0">
                <a:latin typeface="华文楷体" pitchFamily="2" charset="-122"/>
                <a:ea typeface="华文楷体" pitchFamily="2" charset="-122"/>
                <a:sym typeface="华文楷体" pitchFamily="2" charset="-122"/>
              </a:rPr>
              <a:t>6.事件报告</a:t>
            </a:r>
          </a:p>
        </p:txBody>
      </p:sp>
      <p:sp>
        <p:nvSpPr>
          <p:cNvPr id="5" name="灯片编号占位符 4"/>
          <p:cNvSpPr>
            <a:spLocks noGrp="1"/>
          </p:cNvSpPr>
          <p:nvPr>
            <p:ph type="sldNum" sz="quarter" idx="11"/>
          </p:nvPr>
        </p:nvSpPr>
        <p:spPr>
          <a:noFill/>
          <a:ln w="9525">
            <a:noFill/>
            <a:miter lim="800000"/>
            <a:headEnd/>
            <a:tailEnd/>
          </a:ln>
        </p:spPr>
        <p:txBody>
          <a:bodyPr vert="horz" wrap="square" lIns="91440" tIns="45720" rIns="91440" bIns="45720" numCol="1" anchor="ctr" anchorCtr="0" compatLnSpc="1">
            <a:prstTxWarp prst="textNoShape">
              <a:avLst/>
            </a:prstTxWarp>
          </a:bodyPr>
          <a:lstStyle/>
          <a:p>
            <a:pPr>
              <a:defRPr/>
            </a:pPr>
            <a:fld id="{263DBA08-1C5E-4C63-B94C-C2C141C5F3E1}" type="slidenum">
              <a:rPr lang="zh-CN" altLang="zh-CN">
                <a:solidFill>
                  <a:schemeClr val="tx1"/>
                </a:solidFill>
              </a:rPr>
              <a:pPr>
                <a:defRPr/>
              </a:pPr>
              <a:t>37</a:t>
            </a:fld>
            <a:endParaRPr lang="zh-CN" altLang="zh-CN">
              <a:solidFill>
                <a:schemeClr val="tx1"/>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2"/>
          <p:cNvSpPr>
            <a:spLocks noGrp="1" noChangeArrowheads="1"/>
          </p:cNvSpPr>
          <p:nvPr>
            <p:ph type="title" idx="4294967295"/>
          </p:nvPr>
        </p:nvSpPr>
        <p:spPr>
          <a:xfrm>
            <a:off x="457200" y="503238"/>
            <a:ext cx="8229600" cy="563562"/>
          </a:xfrm>
        </p:spPr>
        <p:txBody>
          <a:bodyPr/>
          <a:lstStyle/>
          <a:p>
            <a:pPr eaLnBrk="1" hangingPunct="1"/>
            <a:r>
              <a:rPr lang="zh-CN" altLang="en-US" sz="4000" b="1" dirty="0" smtClean="0">
                <a:latin typeface="华文新魏" pitchFamily="2" charset="-122"/>
                <a:ea typeface="华文新魏" pitchFamily="2" charset="-122"/>
                <a:sym typeface="华文新魏" pitchFamily="2" charset="-122"/>
              </a:rPr>
              <a:t>一、暴露部位的初步处理 </a:t>
            </a:r>
            <a:endParaRPr lang="en-US" altLang="zh-CN" sz="4000" b="1" dirty="0" smtClean="0">
              <a:latin typeface="华文新魏" pitchFamily="2" charset="-122"/>
              <a:ea typeface="华文新魏" pitchFamily="2" charset="-122"/>
              <a:sym typeface="华文新魏" pitchFamily="2" charset="-122"/>
            </a:endParaRPr>
          </a:p>
        </p:txBody>
      </p:sp>
      <p:sp>
        <p:nvSpPr>
          <p:cNvPr id="41988" name="Rectangle 3"/>
          <p:cNvSpPr>
            <a:spLocks noGrp="1" noChangeArrowheads="1"/>
          </p:cNvSpPr>
          <p:nvPr>
            <p:ph type="body" idx="4294967295"/>
          </p:nvPr>
        </p:nvSpPr>
        <p:spPr>
          <a:xfrm>
            <a:off x="755650" y="1447800"/>
            <a:ext cx="7931150" cy="4683125"/>
          </a:xfrm>
        </p:spPr>
        <p:txBody>
          <a:bodyPr/>
          <a:lstStyle/>
          <a:p>
            <a:pPr>
              <a:lnSpc>
                <a:spcPct val="120000"/>
              </a:lnSpc>
              <a:buFont typeface="Arial" charset="0"/>
              <a:buNone/>
            </a:pPr>
            <a:r>
              <a:rPr lang="zh-CN" altLang="en-US" sz="2800" b="1" smtClean="0">
                <a:latin typeface="华文楷体" pitchFamily="2" charset="-122"/>
                <a:ea typeface="华文楷体" pitchFamily="2" charset="-122"/>
                <a:sym typeface="华文楷体" pitchFamily="2" charset="-122"/>
              </a:rPr>
              <a:t>皮肤伤口：</a:t>
            </a:r>
          </a:p>
          <a:p>
            <a:pPr>
              <a:lnSpc>
                <a:spcPct val="120000"/>
              </a:lnSpc>
            </a:pPr>
            <a:r>
              <a:rPr lang="zh-CN" altLang="en-US" sz="2800" b="1" smtClean="0">
                <a:latin typeface="华文楷体" pitchFamily="2" charset="-122"/>
                <a:ea typeface="华文楷体" pitchFamily="2" charset="-122"/>
                <a:sym typeface="华文楷体" pitchFamily="2" charset="-122"/>
              </a:rPr>
              <a:t>用肥皂和流动水清洗3分钟</a:t>
            </a:r>
          </a:p>
          <a:p>
            <a:pPr>
              <a:lnSpc>
                <a:spcPct val="120000"/>
              </a:lnSpc>
            </a:pPr>
            <a:r>
              <a:rPr lang="zh-CN" altLang="en-US" sz="2800" b="1" smtClean="0">
                <a:latin typeface="华文楷体" pitchFamily="2" charset="-122"/>
                <a:ea typeface="华文楷体" pitchFamily="2" charset="-122"/>
                <a:sym typeface="华文楷体" pitchFamily="2" charset="-122"/>
              </a:rPr>
              <a:t>使用碘液消毒伤口</a:t>
            </a:r>
          </a:p>
          <a:p>
            <a:pPr>
              <a:lnSpc>
                <a:spcPct val="120000"/>
              </a:lnSpc>
            </a:pPr>
            <a:r>
              <a:rPr lang="zh-CN" altLang="en-US" sz="2800" b="1" smtClean="0">
                <a:latin typeface="华文楷体" pitchFamily="2" charset="-122"/>
                <a:ea typeface="华文楷体" pitchFamily="2" charset="-122"/>
                <a:sym typeface="华文楷体" pitchFamily="2" charset="-122"/>
              </a:rPr>
              <a:t>不要用力挤压伤口</a:t>
            </a:r>
          </a:p>
          <a:p>
            <a:pPr>
              <a:lnSpc>
                <a:spcPct val="120000"/>
              </a:lnSpc>
              <a:buFont typeface="Arial" charset="0"/>
              <a:buNone/>
            </a:pPr>
            <a:r>
              <a:rPr lang="zh-CN" altLang="en-US" sz="2800" b="1" smtClean="0">
                <a:latin typeface="华文楷体" pitchFamily="2" charset="-122"/>
                <a:ea typeface="华文楷体" pitchFamily="2" charset="-122"/>
                <a:sym typeface="华文楷体" pitchFamily="2" charset="-122"/>
              </a:rPr>
              <a:t>粘膜暴露：</a:t>
            </a:r>
          </a:p>
          <a:p>
            <a:pPr>
              <a:lnSpc>
                <a:spcPct val="120000"/>
              </a:lnSpc>
            </a:pPr>
            <a:r>
              <a:rPr lang="zh-CN" altLang="en-US" sz="2800" b="1" smtClean="0">
                <a:latin typeface="华文楷体" pitchFamily="2" charset="-122"/>
                <a:ea typeface="华文楷体" pitchFamily="2" charset="-122"/>
                <a:sym typeface="华文楷体" pitchFamily="2" charset="-122"/>
              </a:rPr>
              <a:t>用流动水冲洗10分钟</a:t>
            </a:r>
          </a:p>
          <a:p>
            <a:pPr>
              <a:lnSpc>
                <a:spcPct val="120000"/>
              </a:lnSpc>
            </a:pPr>
            <a:r>
              <a:rPr lang="zh-CN" altLang="en-US" sz="2800" b="1" smtClean="0">
                <a:latin typeface="华文楷体" pitchFamily="2" charset="-122"/>
                <a:ea typeface="华文楷体" pitchFamily="2" charset="-122"/>
                <a:sym typeface="华文楷体" pitchFamily="2" charset="-122"/>
              </a:rPr>
              <a:t>不要使用任何滴眼液或眼科治疗药物</a:t>
            </a:r>
          </a:p>
        </p:txBody>
      </p:sp>
      <p:sp>
        <p:nvSpPr>
          <p:cNvPr id="5" name="灯片编号占位符 4"/>
          <p:cNvSpPr>
            <a:spLocks noGrp="1"/>
          </p:cNvSpPr>
          <p:nvPr>
            <p:ph type="sldNum" sz="quarter" idx="11"/>
          </p:nvPr>
        </p:nvSpPr>
        <p:spPr>
          <a:noFill/>
          <a:ln w="9525">
            <a:noFill/>
            <a:miter lim="800000"/>
            <a:headEnd/>
            <a:tailEnd/>
          </a:ln>
        </p:spPr>
        <p:txBody>
          <a:bodyPr vert="horz" wrap="square" lIns="91440" tIns="45720" rIns="91440" bIns="45720" numCol="1" anchor="ctr" anchorCtr="0" compatLnSpc="1">
            <a:prstTxWarp prst="textNoShape">
              <a:avLst/>
            </a:prstTxWarp>
          </a:bodyPr>
          <a:lstStyle/>
          <a:p>
            <a:pPr>
              <a:defRPr/>
            </a:pPr>
            <a:fld id="{B02574C8-93A7-401F-9C59-B32F3ECB8B2E}" type="slidenum">
              <a:rPr lang="zh-CN" altLang="zh-CN">
                <a:solidFill>
                  <a:schemeClr val="tx1"/>
                </a:solidFill>
              </a:rPr>
              <a:pPr>
                <a:defRPr/>
              </a:pPr>
              <a:t>38</a:t>
            </a:fld>
            <a:endParaRPr lang="zh-CN" altLang="zh-CN">
              <a:solidFill>
                <a:schemeClr val="tx1"/>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idx="4294967295"/>
          </p:nvPr>
        </p:nvSpPr>
        <p:spPr>
          <a:xfrm>
            <a:off x="428625" y="214313"/>
            <a:ext cx="8229600" cy="868362"/>
          </a:xfrm>
        </p:spPr>
        <p:txBody>
          <a:bodyPr/>
          <a:lstStyle/>
          <a:p>
            <a:pPr>
              <a:lnSpc>
                <a:spcPct val="90000"/>
              </a:lnSpc>
            </a:pPr>
            <a:r>
              <a:rPr lang="zh-CN" altLang="en-US" sz="4000" b="1" dirty="0" smtClean="0">
                <a:latin typeface="华文新魏" pitchFamily="2" charset="-122"/>
                <a:ea typeface="华文新魏" pitchFamily="2" charset="-122"/>
                <a:sym typeface="华文新魏" pitchFamily="2" charset="-122"/>
              </a:rPr>
              <a:t>二、什么是暴露？（</a:t>
            </a:r>
            <a:r>
              <a:rPr lang="en-US" altLang="zh-CN" sz="4000" b="1" dirty="0" smtClean="0">
                <a:latin typeface="华文新魏" pitchFamily="2" charset="-122"/>
                <a:ea typeface="华文新魏" pitchFamily="2" charset="-122"/>
                <a:sym typeface="华文新魏" pitchFamily="2" charset="-122"/>
              </a:rPr>
              <a:t>1</a:t>
            </a:r>
            <a:r>
              <a:rPr lang="zh-CN" altLang="en-US" sz="4000" b="1" dirty="0" smtClean="0">
                <a:latin typeface="华文新魏" pitchFamily="2" charset="-122"/>
                <a:ea typeface="华文新魏" pitchFamily="2" charset="-122"/>
                <a:sym typeface="华文新魏" pitchFamily="2" charset="-122"/>
              </a:rPr>
              <a:t>）</a:t>
            </a:r>
            <a:endParaRPr lang="en-US" altLang="zh-CN" sz="4000" dirty="0" smtClean="0"/>
          </a:p>
        </p:txBody>
      </p:sp>
      <p:sp>
        <p:nvSpPr>
          <p:cNvPr id="43011" name="Rectangle 3"/>
          <p:cNvSpPr>
            <a:spLocks noGrp="1" noChangeArrowheads="1"/>
          </p:cNvSpPr>
          <p:nvPr>
            <p:ph type="body" idx="4294967295"/>
          </p:nvPr>
        </p:nvSpPr>
        <p:spPr>
          <a:xfrm>
            <a:off x="395288" y="981075"/>
            <a:ext cx="8353425" cy="5329238"/>
          </a:xfrm>
        </p:spPr>
        <p:txBody>
          <a:bodyPr/>
          <a:lstStyle/>
          <a:p>
            <a:pPr marL="261938" indent="-261938">
              <a:lnSpc>
                <a:spcPct val="70000"/>
              </a:lnSpc>
            </a:pPr>
            <a:r>
              <a:rPr lang="zh-CN" altLang="en-US" sz="2800" b="1" smtClean="0">
                <a:latin typeface="华文楷体" pitchFamily="2" charset="-122"/>
                <a:ea typeface="华文楷体" pitchFamily="2" charset="-122"/>
                <a:sym typeface="华文楷体" pitchFamily="2" charset="-122"/>
              </a:rPr>
              <a:t>体液或组织的类型及数量</a:t>
            </a:r>
          </a:p>
          <a:p>
            <a:pPr marL="661988" lvl="1" indent="-261938">
              <a:lnSpc>
                <a:spcPct val="70000"/>
              </a:lnSpc>
            </a:pPr>
            <a:r>
              <a:rPr lang="zh-CN" altLang="en-US" sz="2400" b="1" smtClean="0">
                <a:latin typeface="华文楷体" pitchFamily="2" charset="-122"/>
                <a:ea typeface="华文楷体" pitchFamily="2" charset="-122"/>
                <a:sym typeface="华文楷体" pitchFamily="2" charset="-122"/>
              </a:rPr>
              <a:t>血液</a:t>
            </a:r>
          </a:p>
          <a:p>
            <a:pPr marL="661988" lvl="1" indent="-261938">
              <a:lnSpc>
                <a:spcPct val="70000"/>
              </a:lnSpc>
            </a:pPr>
            <a:r>
              <a:rPr lang="zh-CN" altLang="en-US" sz="2400" b="1" smtClean="0">
                <a:latin typeface="华文楷体" pitchFamily="2" charset="-122"/>
                <a:ea typeface="华文楷体" pitchFamily="2" charset="-122"/>
                <a:sym typeface="华文楷体" pitchFamily="2" charset="-122"/>
              </a:rPr>
              <a:t>可见血液的液体</a:t>
            </a:r>
          </a:p>
          <a:p>
            <a:pPr marL="661988" lvl="1" indent="-261938">
              <a:lnSpc>
                <a:spcPct val="70000"/>
              </a:lnSpc>
            </a:pPr>
            <a:r>
              <a:rPr lang="zh-CN" altLang="en-US" sz="2400" b="1" smtClean="0">
                <a:latin typeface="华文楷体" pitchFamily="2" charset="-122"/>
                <a:ea typeface="华文楷体" pitchFamily="2" charset="-122"/>
                <a:sym typeface="华文楷体" pitchFamily="2" charset="-122"/>
              </a:rPr>
              <a:t>其他感染性液体或组织</a:t>
            </a:r>
          </a:p>
          <a:p>
            <a:pPr marL="261938" indent="-261938">
              <a:lnSpc>
                <a:spcPct val="70000"/>
              </a:lnSpc>
            </a:pPr>
            <a:r>
              <a:rPr lang="zh-CN" altLang="en-US" sz="2800" b="1" smtClean="0">
                <a:latin typeface="华文楷体" pitchFamily="2" charset="-122"/>
                <a:ea typeface="华文楷体" pitchFamily="2" charset="-122"/>
                <a:sym typeface="华文楷体" pitchFamily="2" charset="-122"/>
              </a:rPr>
              <a:t>暴露的类型和严重程度</a:t>
            </a:r>
          </a:p>
          <a:p>
            <a:pPr marL="661988" lvl="1" indent="-261938">
              <a:lnSpc>
                <a:spcPct val="70000"/>
              </a:lnSpc>
            </a:pPr>
            <a:r>
              <a:rPr lang="zh-CN" altLang="en-US" sz="2400" b="1" smtClean="0">
                <a:latin typeface="华文楷体" pitchFamily="2" charset="-122"/>
                <a:ea typeface="华文楷体" pitchFamily="2" charset="-122"/>
                <a:sym typeface="华文楷体" pitchFamily="2" charset="-122"/>
              </a:rPr>
              <a:t>经皮暴露</a:t>
            </a:r>
          </a:p>
          <a:p>
            <a:pPr marL="1062038" lvl="2" indent="-261938">
              <a:lnSpc>
                <a:spcPct val="70000"/>
              </a:lnSpc>
            </a:pPr>
            <a:r>
              <a:rPr lang="zh-CN" altLang="en-US" sz="2000" b="1" smtClean="0">
                <a:latin typeface="华文楷体" pitchFamily="2" charset="-122"/>
                <a:ea typeface="华文楷体" pitchFamily="2" charset="-122"/>
                <a:sym typeface="华文楷体" pitchFamily="2" charset="-122"/>
              </a:rPr>
              <a:t>受伤的深度</a:t>
            </a:r>
          </a:p>
          <a:p>
            <a:pPr marL="1062038" lvl="2" indent="-261938">
              <a:lnSpc>
                <a:spcPct val="70000"/>
              </a:lnSpc>
            </a:pPr>
            <a:r>
              <a:rPr lang="zh-CN" altLang="en-US" sz="2000" b="1" smtClean="0">
                <a:latin typeface="华文楷体" pitchFamily="2" charset="-122"/>
                <a:ea typeface="华文楷体" pitchFamily="2" charset="-122"/>
                <a:sym typeface="华文楷体" pitchFamily="2" charset="-122"/>
              </a:rPr>
              <a:t>致伤的器械（大口径空心针、缝合针、手术刀）</a:t>
            </a:r>
          </a:p>
          <a:p>
            <a:pPr marL="1062038" lvl="2" indent="-261938">
              <a:lnSpc>
                <a:spcPct val="70000"/>
              </a:lnSpc>
            </a:pPr>
            <a:r>
              <a:rPr lang="zh-CN" altLang="en-US" sz="2000" b="1" smtClean="0">
                <a:latin typeface="华文楷体" pitchFamily="2" charset="-122"/>
                <a:ea typeface="华文楷体" pitchFamily="2" charset="-122"/>
                <a:sym typeface="华文楷体" pitchFamily="2" charset="-122"/>
              </a:rPr>
              <a:t>器械上可见血迹否</a:t>
            </a:r>
          </a:p>
          <a:p>
            <a:pPr marL="1062038" lvl="2" indent="-261938">
              <a:lnSpc>
                <a:spcPct val="70000"/>
              </a:lnSpc>
            </a:pPr>
            <a:r>
              <a:rPr lang="zh-CN" altLang="en-US" sz="2000" b="1" smtClean="0">
                <a:latin typeface="华文楷体" pitchFamily="2" charset="-122"/>
                <a:ea typeface="华文楷体" pitchFamily="2" charset="-122"/>
                <a:sym typeface="华文楷体" pitchFamily="2" charset="-122"/>
              </a:rPr>
              <a:t>针在动脉或静脉中使用过</a:t>
            </a:r>
          </a:p>
          <a:p>
            <a:pPr marL="661988" lvl="1" indent="-261938">
              <a:lnSpc>
                <a:spcPct val="70000"/>
              </a:lnSpc>
            </a:pPr>
            <a:r>
              <a:rPr lang="zh-CN" altLang="en-US" sz="2400" b="1" smtClean="0">
                <a:latin typeface="华文楷体" pitchFamily="2" charset="-122"/>
                <a:ea typeface="华文楷体" pitchFamily="2" charset="-122"/>
                <a:sym typeface="华文楷体" pitchFamily="2" charset="-122"/>
              </a:rPr>
              <a:t>粘膜暴露</a:t>
            </a:r>
          </a:p>
          <a:p>
            <a:pPr marL="661988" lvl="1" indent="-261938">
              <a:lnSpc>
                <a:spcPct val="70000"/>
              </a:lnSpc>
            </a:pPr>
            <a:r>
              <a:rPr lang="zh-CN" altLang="en-US" sz="2400" b="1" smtClean="0">
                <a:latin typeface="华文楷体" pitchFamily="2" charset="-122"/>
                <a:ea typeface="华文楷体" pitchFamily="2" charset="-122"/>
                <a:sym typeface="华文楷体" pitchFamily="2" charset="-122"/>
              </a:rPr>
              <a:t>不完整皮肤暴露</a:t>
            </a:r>
          </a:p>
          <a:p>
            <a:pPr marL="661988" lvl="1" indent="-261938">
              <a:lnSpc>
                <a:spcPct val="70000"/>
              </a:lnSpc>
            </a:pPr>
            <a:r>
              <a:rPr lang="zh-CN" altLang="en-US" sz="2400" b="1" smtClean="0">
                <a:latin typeface="华文楷体" pitchFamily="2" charset="-122"/>
                <a:ea typeface="华文楷体" pitchFamily="2" charset="-122"/>
                <a:sym typeface="华文楷体" pitchFamily="2" charset="-122"/>
              </a:rPr>
              <a:t>完整皮肤暴露（无危险）</a:t>
            </a:r>
          </a:p>
          <a:p>
            <a:pPr marL="261938" indent="-261938">
              <a:lnSpc>
                <a:spcPct val="70000"/>
              </a:lnSpc>
              <a:buFont typeface="Arial" charset="0"/>
              <a:buNone/>
            </a:pPr>
            <a:endParaRPr lang="zh-CN" altLang="en-US" sz="2400" b="1" smtClean="0">
              <a:latin typeface="华文楷体" pitchFamily="2" charset="-122"/>
              <a:ea typeface="华文楷体" pitchFamily="2" charset="-122"/>
              <a:sym typeface="华文楷体" pitchFamily="2" charset="-122"/>
            </a:endParaRPr>
          </a:p>
          <a:p>
            <a:pPr marL="261938" indent="-261938">
              <a:lnSpc>
                <a:spcPct val="70000"/>
              </a:lnSpc>
              <a:buFont typeface="Arial" charset="0"/>
              <a:buNone/>
            </a:pPr>
            <a:r>
              <a:rPr lang="zh-CN" altLang="en-US" sz="2400" b="1" smtClean="0">
                <a:latin typeface="华文楷体" pitchFamily="2" charset="-122"/>
                <a:ea typeface="华文楷体" pitchFamily="2" charset="-122"/>
                <a:sym typeface="华文楷体" pitchFamily="2" charset="-122"/>
              </a:rPr>
              <a:t>     对于无明显暴露史的医务人员，应再次评估并确认其无需接受PEP 措施。</a:t>
            </a:r>
            <a:endParaRPr lang="zh-CN" altLang="en-US" smtClean="0"/>
          </a:p>
        </p:txBody>
      </p:sp>
      <p:sp>
        <p:nvSpPr>
          <p:cNvPr id="4" name="灯片编号占位符 3"/>
          <p:cNvSpPr>
            <a:spLocks noGrp="1"/>
          </p:cNvSpPr>
          <p:nvPr>
            <p:ph type="sldNum" sz="quarter" idx="11"/>
          </p:nvPr>
        </p:nvSpPr>
        <p:spPr>
          <a:noFill/>
          <a:ln w="9525">
            <a:noFill/>
            <a:miter lim="800000"/>
            <a:headEnd/>
            <a:tailEnd/>
          </a:ln>
        </p:spPr>
        <p:txBody>
          <a:bodyPr vert="horz" wrap="square" lIns="91440" tIns="45720" rIns="91440" bIns="45720" numCol="1" anchor="ctr" anchorCtr="0" compatLnSpc="1">
            <a:prstTxWarp prst="textNoShape">
              <a:avLst/>
            </a:prstTxWarp>
          </a:bodyPr>
          <a:lstStyle/>
          <a:p>
            <a:pPr>
              <a:defRPr/>
            </a:pPr>
            <a:fld id="{3A86CF2F-83F8-4D69-9417-B790582847BE}" type="slidenum">
              <a:rPr lang="zh-CN" altLang="zh-CN">
                <a:solidFill>
                  <a:schemeClr val="tx1"/>
                </a:solidFill>
              </a:rPr>
              <a:pPr>
                <a:defRPr/>
              </a:pPr>
              <a:t>39</a:t>
            </a:fld>
            <a:endParaRPr lang="zh-CN" altLang="zh-CN">
              <a:solidFill>
                <a:schemeClr val="tx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bwMode="auto">
      <p:bgPr>
        <a:solidFill>
          <a:srgbClr val="CCECFF"/>
        </a:solidFill>
        <a:effectLst/>
      </p:bgPr>
    </p:bg>
    <p:spTree>
      <p:nvGrpSpPr>
        <p:cNvPr id="1" name=""/>
        <p:cNvGrpSpPr/>
        <p:nvPr/>
      </p:nvGrpSpPr>
      <p:grpSpPr>
        <a:xfrm>
          <a:off x="0" y="0"/>
          <a:ext cx="0" cy="0"/>
          <a:chOff x="0" y="0"/>
          <a:chExt cx="0" cy="0"/>
        </a:xfrm>
      </p:grpSpPr>
      <p:sp>
        <p:nvSpPr>
          <p:cNvPr id="4" name="灯片编号占位符 4"/>
          <p:cNvSpPr>
            <a:spLocks noGrp="1"/>
          </p:cNvSpPr>
          <p:nvPr>
            <p:ph type="sldNum" sz="quarter" idx="11"/>
          </p:nvPr>
        </p:nvSpPr>
        <p:spPr>
          <a:noFill/>
          <a:ln w="9525">
            <a:noFill/>
            <a:miter lim="800000"/>
            <a:headEnd/>
            <a:tailEnd/>
          </a:ln>
        </p:spPr>
        <p:txBody>
          <a:bodyPr vert="horz" wrap="square" lIns="91440" tIns="45720" rIns="91440" bIns="45720" numCol="1" anchor="ctr" anchorCtr="0" compatLnSpc="1">
            <a:prstTxWarp prst="textNoShape">
              <a:avLst/>
            </a:prstTxWarp>
          </a:bodyPr>
          <a:lstStyle/>
          <a:p>
            <a:pPr>
              <a:defRPr/>
            </a:pPr>
            <a:fld id="{863675E1-BFE1-4812-91D7-AE063739C904}" type="slidenum">
              <a:rPr lang="zh-CN" altLang="zh-CN">
                <a:solidFill>
                  <a:schemeClr val="tx1"/>
                </a:solidFill>
              </a:rPr>
              <a:pPr>
                <a:defRPr/>
              </a:pPr>
              <a:t>4</a:t>
            </a:fld>
            <a:endParaRPr lang="zh-CN" altLang="zh-CN">
              <a:solidFill>
                <a:schemeClr val="tx1"/>
              </a:solidFill>
            </a:endParaRPr>
          </a:p>
        </p:txBody>
      </p:sp>
      <p:sp>
        <p:nvSpPr>
          <p:cNvPr id="8195" name="Title 5"/>
          <p:cNvSpPr>
            <a:spLocks noGrp="1" noChangeArrowheads="1"/>
          </p:cNvSpPr>
          <p:nvPr>
            <p:ph type="title" idx="4294967295"/>
          </p:nvPr>
        </p:nvSpPr>
        <p:spPr>
          <a:xfrm>
            <a:off x="785813" y="2428875"/>
            <a:ext cx="7772400" cy="1362075"/>
          </a:xfrm>
        </p:spPr>
        <p:txBody>
          <a:bodyPr anchor="t"/>
          <a:lstStyle/>
          <a:p>
            <a:pPr eaLnBrk="1" hangingPunct="1"/>
            <a:r>
              <a:rPr lang="zh-CN" altLang="en-US" b="1" smtClean="0">
                <a:latin typeface="黑体" pitchFamily="2" charset="-122"/>
                <a:ea typeface="黑体" pitchFamily="2" charset="-122"/>
                <a:sym typeface="华文楷体" pitchFamily="2" charset="-122"/>
              </a:rPr>
              <a:t>工作环境的安全性</a:t>
            </a:r>
            <a:endParaRPr lang="zh-CN" altLang="en-US" b="1" smtClean="0">
              <a:latin typeface="华文楷体" pitchFamily="2" charset="-122"/>
              <a:ea typeface="黑体" pitchFamily="2" charset="-122"/>
              <a:sym typeface="华文楷体" pitchFamily="2" charset="-122"/>
            </a:endParaRPr>
          </a:p>
        </p:txBody>
      </p:sp>
      <p:sp>
        <p:nvSpPr>
          <p:cNvPr id="8196" name="Rectangle 2"/>
          <p:cNvSpPr>
            <a:spLocks noGrp="1" noChangeArrowheads="1"/>
          </p:cNvSpPr>
          <p:nvPr>
            <p:ph type="body" idx="4294967295"/>
          </p:nvPr>
        </p:nvSpPr>
        <p:spPr>
          <a:xfrm>
            <a:off x="642938" y="857250"/>
            <a:ext cx="7772400" cy="1071563"/>
          </a:xfrm>
        </p:spPr>
        <p:txBody>
          <a:bodyPr anchor="b"/>
          <a:lstStyle/>
          <a:p>
            <a:pPr marL="0" indent="0" algn="ctr" eaLnBrk="1" hangingPunct="1">
              <a:buFont typeface="Wingdings" pitchFamily="2" charset="2"/>
              <a:buNone/>
            </a:pPr>
            <a:r>
              <a:rPr lang="zh-CN" altLang="en-US" sz="4000" b="1" smtClean="0">
                <a:solidFill>
                  <a:schemeClr val="hlink"/>
                </a:solidFill>
                <a:latin typeface="华文新魏" pitchFamily="2" charset="-122"/>
                <a:ea typeface="华文新魏" pitchFamily="2" charset="-122"/>
                <a:sym typeface="华文新魏" pitchFamily="2" charset="-122"/>
              </a:rPr>
              <a:t>第一部分</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2"/>
          <p:cNvSpPr>
            <a:spLocks noGrp="1" noChangeArrowheads="1"/>
          </p:cNvSpPr>
          <p:nvPr>
            <p:ph type="title" idx="4294967295"/>
          </p:nvPr>
        </p:nvSpPr>
        <p:spPr>
          <a:xfrm>
            <a:off x="228600" y="274638"/>
            <a:ext cx="8763000" cy="706437"/>
          </a:xfrm>
        </p:spPr>
        <p:txBody>
          <a:bodyPr/>
          <a:lstStyle/>
          <a:p>
            <a:pPr eaLnBrk="1" hangingPunct="1"/>
            <a:r>
              <a:rPr lang="zh-CN" altLang="en-US" sz="3600" b="1" dirty="0" smtClean="0">
                <a:latin typeface="华文新魏" pitchFamily="2" charset="-122"/>
                <a:ea typeface="华文新魏" pitchFamily="2" charset="-122"/>
                <a:sym typeface="华文新魏" pitchFamily="2" charset="-122"/>
              </a:rPr>
              <a:t>二、何时发生的职业暴露？（</a:t>
            </a:r>
            <a:r>
              <a:rPr lang="en-US" altLang="zh-CN" sz="3600" b="1" dirty="0" smtClean="0">
                <a:latin typeface="华文新魏" pitchFamily="2" charset="-122"/>
                <a:ea typeface="华文新魏" pitchFamily="2" charset="-122"/>
                <a:sym typeface="华文新魏" pitchFamily="2" charset="-122"/>
              </a:rPr>
              <a:t>2</a:t>
            </a:r>
            <a:r>
              <a:rPr lang="zh-CN" altLang="en-US" sz="3600" b="1" dirty="0" smtClean="0">
                <a:latin typeface="华文新魏" pitchFamily="2" charset="-122"/>
                <a:ea typeface="华文新魏" pitchFamily="2" charset="-122"/>
                <a:sym typeface="华文新魏" pitchFamily="2" charset="-122"/>
              </a:rPr>
              <a:t>）</a:t>
            </a:r>
            <a:endParaRPr lang="zh-CN" altLang="zh-CN" sz="3600" b="1" dirty="0" smtClean="0">
              <a:latin typeface="华文新魏" pitchFamily="2" charset="-122"/>
              <a:ea typeface="华文新魏" pitchFamily="2" charset="-122"/>
              <a:sym typeface="华文新魏" pitchFamily="2" charset="-122"/>
            </a:endParaRPr>
          </a:p>
        </p:txBody>
      </p:sp>
      <p:sp>
        <p:nvSpPr>
          <p:cNvPr id="44036" name="Rectangle 3"/>
          <p:cNvSpPr>
            <a:spLocks noGrp="1" noChangeArrowheads="1"/>
          </p:cNvSpPr>
          <p:nvPr>
            <p:ph type="body" idx="4294967295"/>
          </p:nvPr>
        </p:nvSpPr>
        <p:spPr>
          <a:xfrm>
            <a:off x="250825" y="1125538"/>
            <a:ext cx="8462963" cy="2879725"/>
          </a:xfrm>
        </p:spPr>
        <p:txBody>
          <a:bodyPr/>
          <a:lstStyle/>
          <a:p>
            <a:pPr marL="261938" indent="-261938">
              <a:lnSpc>
                <a:spcPct val="130000"/>
              </a:lnSpc>
            </a:pPr>
            <a:r>
              <a:rPr lang="zh-CN" altLang="en-US" sz="2800" b="1" smtClean="0">
                <a:latin typeface="华文楷体" pitchFamily="2" charset="-122"/>
                <a:ea typeface="华文楷体" pitchFamily="2" charset="-122"/>
                <a:sym typeface="华文楷体" pitchFamily="2" charset="-122"/>
              </a:rPr>
              <a:t>发生职业暴露距目前的时间</a:t>
            </a:r>
          </a:p>
          <a:p>
            <a:pPr marL="261938" indent="-261938">
              <a:lnSpc>
                <a:spcPct val="130000"/>
              </a:lnSpc>
            </a:pPr>
            <a:r>
              <a:rPr lang="zh-CN" altLang="en-US" sz="2800" b="1" smtClean="0">
                <a:latin typeface="华文楷体" pitchFamily="2" charset="-122"/>
                <a:ea typeface="华文楷体" pitchFamily="2" charset="-122"/>
                <a:sym typeface="华文楷体" pitchFamily="2" charset="-122"/>
              </a:rPr>
              <a:t>发生职业暴露后应尽快采用PEP，最好不要超过24小时以取得最好效果</a:t>
            </a:r>
          </a:p>
          <a:p>
            <a:pPr marL="261938" indent="-261938">
              <a:lnSpc>
                <a:spcPct val="130000"/>
              </a:lnSpc>
            </a:pPr>
            <a:r>
              <a:rPr lang="zh-CN" altLang="en-US" sz="2800" b="1" smtClean="0">
                <a:latin typeface="华文楷体" pitchFamily="2" charset="-122"/>
                <a:ea typeface="华文楷体" pitchFamily="2" charset="-122"/>
                <a:sym typeface="华文楷体" pitchFamily="2" charset="-122"/>
              </a:rPr>
              <a:t>等待检测结果或做文字记录的时侯也不要贻误采用PEP </a:t>
            </a:r>
          </a:p>
        </p:txBody>
      </p:sp>
      <p:sp>
        <p:nvSpPr>
          <p:cNvPr id="44037" name="Text Box 4"/>
          <p:cNvSpPr>
            <a:spLocks noChangeArrowheads="1"/>
          </p:cNvSpPr>
          <p:nvPr/>
        </p:nvSpPr>
        <p:spPr bwMode="auto">
          <a:xfrm>
            <a:off x="755650" y="4508500"/>
            <a:ext cx="7788275" cy="1077913"/>
          </a:xfrm>
          <a:prstGeom prst="rect">
            <a:avLst/>
          </a:prstGeom>
          <a:solidFill>
            <a:schemeClr val="bg2"/>
          </a:solidFill>
          <a:ln w="38100">
            <a:solidFill>
              <a:srgbClr val="FF0000"/>
            </a:solidFill>
            <a:miter lim="800000"/>
            <a:headEnd/>
            <a:tailEnd/>
          </a:ln>
        </p:spPr>
        <p:txBody>
          <a:bodyPr>
            <a:spAutoFit/>
          </a:bodyPr>
          <a:lstStyle/>
          <a:p>
            <a:pPr algn="ctr"/>
            <a:r>
              <a:rPr lang="en-US" altLang="zh-CN" sz="3200" b="1">
                <a:solidFill>
                  <a:srgbClr val="000000"/>
                </a:solidFill>
                <a:latin typeface="华文新魏" pitchFamily="2" charset="-122"/>
                <a:ea typeface="华文新魏" pitchFamily="2" charset="-122"/>
                <a:sym typeface="华文楷体" pitchFamily="2" charset="-122"/>
              </a:rPr>
              <a:t>HIV</a:t>
            </a:r>
            <a:r>
              <a:rPr lang="zh-CN" altLang="en-US" sz="3200" b="1">
                <a:solidFill>
                  <a:srgbClr val="000000"/>
                </a:solidFill>
                <a:latin typeface="华文新魏" pitchFamily="2" charset="-122"/>
                <a:ea typeface="华文新魏" pitchFamily="2" charset="-122"/>
                <a:sym typeface="华文楷体" pitchFamily="2" charset="-122"/>
              </a:rPr>
              <a:t>的</a:t>
            </a:r>
            <a:r>
              <a:rPr lang="en-US" altLang="zh-CN" sz="3200" b="1">
                <a:solidFill>
                  <a:srgbClr val="000000"/>
                </a:solidFill>
                <a:latin typeface="华文新魏" pitchFamily="2" charset="-122"/>
                <a:ea typeface="华文新魏" pitchFamily="2" charset="-122"/>
                <a:sym typeface="华文楷体" pitchFamily="2" charset="-122"/>
              </a:rPr>
              <a:t>PEP</a:t>
            </a:r>
            <a:r>
              <a:rPr lang="zh-CN" altLang="en-US" sz="3200" b="1">
                <a:solidFill>
                  <a:srgbClr val="000000"/>
                </a:solidFill>
                <a:latin typeface="华文新魏" pitchFamily="2" charset="-122"/>
                <a:ea typeface="华文新魏" pitchFamily="2" charset="-122"/>
                <a:sym typeface="华文楷体" pitchFamily="2" charset="-122"/>
              </a:rPr>
              <a:t>治疗应在暴露后</a:t>
            </a:r>
            <a:r>
              <a:rPr lang="en-US" altLang="zh-CN" sz="3200" b="1">
                <a:solidFill>
                  <a:srgbClr val="FF0000"/>
                </a:solidFill>
                <a:latin typeface="华文新魏" pitchFamily="2" charset="-122"/>
                <a:ea typeface="华文新魏" pitchFamily="2" charset="-122"/>
                <a:sym typeface="华文楷体" pitchFamily="2" charset="-122"/>
              </a:rPr>
              <a:t>2</a:t>
            </a:r>
            <a:r>
              <a:rPr lang="zh-CN" altLang="en-US" sz="3200" b="1">
                <a:solidFill>
                  <a:srgbClr val="FF0000"/>
                </a:solidFill>
                <a:latin typeface="华文新魏" pitchFamily="2" charset="-122"/>
                <a:ea typeface="华文新魏" pitchFamily="2" charset="-122"/>
                <a:sym typeface="华文楷体" pitchFamily="2" charset="-122"/>
              </a:rPr>
              <a:t>小时</a:t>
            </a:r>
            <a:r>
              <a:rPr lang="zh-CN" altLang="en-US" sz="3200" b="1">
                <a:solidFill>
                  <a:srgbClr val="000000"/>
                </a:solidFill>
                <a:latin typeface="华文新魏" pitchFamily="2" charset="-122"/>
                <a:ea typeface="华文新魏" pitchFamily="2" charset="-122"/>
                <a:sym typeface="华文楷体" pitchFamily="2" charset="-122"/>
              </a:rPr>
              <a:t>内开始</a:t>
            </a:r>
          </a:p>
          <a:p>
            <a:pPr algn="ctr"/>
            <a:r>
              <a:rPr lang="en-US" altLang="zh-CN" sz="3200" b="1">
                <a:solidFill>
                  <a:srgbClr val="000000"/>
                </a:solidFill>
                <a:latin typeface="华文新魏" pitchFamily="2" charset="-122"/>
                <a:ea typeface="华文新魏" pitchFamily="2" charset="-122"/>
                <a:sym typeface="华文楷体" pitchFamily="2" charset="-122"/>
              </a:rPr>
              <a:t>HBV</a:t>
            </a:r>
            <a:r>
              <a:rPr lang="zh-CN" altLang="en-US" sz="3200" b="1">
                <a:solidFill>
                  <a:srgbClr val="000000"/>
                </a:solidFill>
                <a:latin typeface="华文新魏" pitchFamily="2" charset="-122"/>
                <a:ea typeface="华文新魏" pitchFamily="2" charset="-122"/>
                <a:sym typeface="华文楷体" pitchFamily="2" charset="-122"/>
              </a:rPr>
              <a:t>的</a:t>
            </a:r>
            <a:r>
              <a:rPr lang="en-US" altLang="zh-CN" sz="3200" b="1">
                <a:solidFill>
                  <a:srgbClr val="000000"/>
                </a:solidFill>
                <a:latin typeface="华文新魏" pitchFamily="2" charset="-122"/>
                <a:ea typeface="华文新魏" pitchFamily="2" charset="-122"/>
                <a:sym typeface="华文楷体" pitchFamily="2" charset="-122"/>
              </a:rPr>
              <a:t>PEP</a:t>
            </a:r>
            <a:r>
              <a:rPr lang="zh-CN" altLang="en-US" sz="3200" b="1">
                <a:solidFill>
                  <a:srgbClr val="000000"/>
                </a:solidFill>
                <a:latin typeface="华文新魏" pitchFamily="2" charset="-122"/>
                <a:ea typeface="华文新魏" pitchFamily="2" charset="-122"/>
                <a:sym typeface="华文楷体" pitchFamily="2" charset="-122"/>
              </a:rPr>
              <a:t>治疗应在暴露后</a:t>
            </a:r>
            <a:r>
              <a:rPr lang="en-US" altLang="zh-CN" sz="3200" b="1">
                <a:solidFill>
                  <a:srgbClr val="FF0000"/>
                </a:solidFill>
                <a:latin typeface="华文新魏" pitchFamily="2" charset="-122"/>
                <a:ea typeface="华文新魏" pitchFamily="2" charset="-122"/>
                <a:sym typeface="华文楷体" pitchFamily="2" charset="-122"/>
              </a:rPr>
              <a:t>24</a:t>
            </a:r>
            <a:r>
              <a:rPr lang="zh-CN" altLang="en-US" sz="3200" b="1">
                <a:solidFill>
                  <a:srgbClr val="FF0000"/>
                </a:solidFill>
                <a:latin typeface="华文新魏" pitchFamily="2" charset="-122"/>
                <a:ea typeface="华文新魏" pitchFamily="2" charset="-122"/>
                <a:sym typeface="华文楷体" pitchFamily="2" charset="-122"/>
              </a:rPr>
              <a:t>小时</a:t>
            </a:r>
            <a:r>
              <a:rPr lang="zh-CN" altLang="en-US" sz="3200" b="1">
                <a:solidFill>
                  <a:srgbClr val="000000"/>
                </a:solidFill>
                <a:latin typeface="华文新魏" pitchFamily="2" charset="-122"/>
                <a:ea typeface="华文新魏" pitchFamily="2" charset="-122"/>
                <a:sym typeface="华文楷体" pitchFamily="2" charset="-122"/>
              </a:rPr>
              <a:t>内开始 </a:t>
            </a:r>
          </a:p>
        </p:txBody>
      </p:sp>
      <p:sp>
        <p:nvSpPr>
          <p:cNvPr id="44038" name="Slide Number Placeholder 4"/>
          <p:cNvSpPr>
            <a:spLocks noGrp="1" noChangeArrowheads="1"/>
          </p:cNvSpPr>
          <p:nvPr/>
        </p:nvSpPr>
        <p:spPr bwMode="auto">
          <a:xfrm>
            <a:off x="755650" y="5084763"/>
            <a:ext cx="7788275" cy="984250"/>
          </a:xfrm>
          <a:prstGeom prst="rect">
            <a:avLst/>
          </a:prstGeom>
          <a:noFill/>
          <a:ln w="9525">
            <a:noFill/>
            <a:miter lim="800000"/>
            <a:headEnd/>
            <a:tailEnd/>
          </a:ln>
        </p:spPr>
        <p:txBody>
          <a:bodyPr/>
          <a:lstStyle/>
          <a:p>
            <a:endParaRPr lang="zh-CN" altLang="zh-CN">
              <a:sym typeface="Calibri" pitchFamily="34" charset="0"/>
            </a:endParaRPr>
          </a:p>
        </p:txBody>
      </p:sp>
      <p:sp>
        <p:nvSpPr>
          <p:cNvPr id="7" name="灯片编号占位符 6"/>
          <p:cNvSpPr>
            <a:spLocks noGrp="1"/>
          </p:cNvSpPr>
          <p:nvPr>
            <p:ph type="sldNum" sz="quarter" idx="11"/>
          </p:nvPr>
        </p:nvSpPr>
        <p:spPr>
          <a:noFill/>
          <a:ln w="9525">
            <a:noFill/>
            <a:miter lim="800000"/>
            <a:headEnd/>
            <a:tailEnd/>
          </a:ln>
        </p:spPr>
        <p:txBody>
          <a:bodyPr vert="horz" wrap="square" lIns="91440" tIns="45720" rIns="91440" bIns="45720" numCol="1" anchor="ctr" anchorCtr="0" compatLnSpc="1">
            <a:prstTxWarp prst="textNoShape">
              <a:avLst/>
            </a:prstTxWarp>
          </a:bodyPr>
          <a:lstStyle/>
          <a:p>
            <a:pPr>
              <a:defRPr/>
            </a:pPr>
            <a:fld id="{5712747E-DD16-46EF-B2C9-14E47746C772}" type="slidenum">
              <a:rPr lang="zh-CN" altLang="zh-CN">
                <a:solidFill>
                  <a:schemeClr val="tx1"/>
                </a:solidFill>
              </a:rPr>
              <a:pPr>
                <a:defRPr/>
              </a:pPr>
              <a:t>40</a:t>
            </a:fld>
            <a:endParaRPr lang="zh-CN" altLang="zh-CN">
              <a:solidFill>
                <a:schemeClr val="tx1"/>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idx="4294967295"/>
          </p:nvPr>
        </p:nvSpPr>
        <p:spPr>
          <a:xfrm>
            <a:off x="457200" y="274638"/>
            <a:ext cx="8229600" cy="725487"/>
          </a:xfrm>
        </p:spPr>
        <p:txBody>
          <a:bodyPr/>
          <a:lstStyle/>
          <a:p>
            <a:pPr eaLnBrk="1" hangingPunct="1"/>
            <a:r>
              <a:rPr lang="zh-CN" altLang="en-US" sz="3200" b="1" dirty="0" smtClean="0">
                <a:solidFill>
                  <a:schemeClr val="hlink"/>
                </a:solidFill>
                <a:latin typeface="华文新魏" pitchFamily="2" charset="-122"/>
                <a:ea typeface="华文新魏" pitchFamily="2" charset="-122"/>
                <a:sym typeface="华文楷体" pitchFamily="2" charset="-122"/>
              </a:rPr>
              <a:t>二、判断暴露源是否为HIV/HBV感染？（</a:t>
            </a:r>
            <a:r>
              <a:rPr lang="en-US" altLang="zh-CN" sz="3200" b="1" dirty="0" smtClean="0">
                <a:solidFill>
                  <a:schemeClr val="hlink"/>
                </a:solidFill>
                <a:latin typeface="华文新魏" pitchFamily="2" charset="-122"/>
                <a:ea typeface="华文新魏" pitchFamily="2" charset="-122"/>
                <a:sym typeface="华文楷体" pitchFamily="2" charset="-122"/>
              </a:rPr>
              <a:t>3</a:t>
            </a:r>
            <a:r>
              <a:rPr lang="zh-CN" altLang="en-US" sz="3200" b="1" dirty="0" smtClean="0">
                <a:solidFill>
                  <a:schemeClr val="hlink"/>
                </a:solidFill>
                <a:latin typeface="华文新魏" pitchFamily="2" charset="-122"/>
                <a:ea typeface="华文新魏" pitchFamily="2" charset="-122"/>
                <a:sym typeface="华文楷体" pitchFamily="2" charset="-122"/>
              </a:rPr>
              <a:t>）</a:t>
            </a:r>
            <a:endParaRPr lang="zh-CN" altLang="zh-CN" sz="3200" b="1" dirty="0" smtClean="0">
              <a:latin typeface="华文新魏" pitchFamily="2" charset="-122"/>
              <a:ea typeface="华文新魏" pitchFamily="2" charset="-122"/>
              <a:sym typeface="华文新魏" pitchFamily="2" charset="-122"/>
            </a:endParaRPr>
          </a:p>
        </p:txBody>
      </p:sp>
      <p:sp>
        <p:nvSpPr>
          <p:cNvPr id="45059" name="Rectangle 3"/>
          <p:cNvSpPr>
            <a:spLocks noGrp="1" noChangeArrowheads="1"/>
          </p:cNvSpPr>
          <p:nvPr>
            <p:ph sz="half" idx="4294967295"/>
          </p:nvPr>
        </p:nvSpPr>
        <p:spPr>
          <a:xfrm>
            <a:off x="684213" y="2420938"/>
            <a:ext cx="3173412" cy="2865437"/>
          </a:xfrm>
          <a:ln w="19050">
            <a:solidFill>
              <a:srgbClr val="00B050"/>
            </a:solidFill>
          </a:ln>
        </p:spPr>
        <p:txBody>
          <a:bodyPr/>
          <a:lstStyle/>
          <a:p>
            <a:pPr marL="261938" indent="-261938">
              <a:buFont typeface="Arial" charset="0"/>
              <a:buNone/>
            </a:pPr>
            <a:r>
              <a:rPr lang="zh-CN" altLang="en-US" sz="2000" b="1" smtClean="0">
                <a:solidFill>
                  <a:srgbClr val="00B050"/>
                </a:solidFill>
                <a:latin typeface="华文楷体" pitchFamily="2" charset="-122"/>
                <a:ea typeface="华文楷体" pitchFamily="2" charset="-122"/>
                <a:sym typeface="华文楷体" pitchFamily="2" charset="-122"/>
              </a:rPr>
              <a:t>若感染源HIV阴性</a:t>
            </a:r>
          </a:p>
          <a:p>
            <a:pPr marL="261938" indent="-261938">
              <a:buFont typeface="Arial" charset="0"/>
              <a:buNone/>
            </a:pPr>
            <a:r>
              <a:rPr lang="zh-CN" altLang="en-US" sz="2000" b="1" smtClean="0">
                <a:latin typeface="华文楷体" pitchFamily="2" charset="-122"/>
                <a:ea typeface="华文楷体" pitchFamily="2" charset="-122"/>
                <a:sym typeface="华文楷体" pitchFamily="2" charset="-122"/>
              </a:rPr>
              <a:t>医疗卫生人员无需：</a:t>
            </a:r>
          </a:p>
          <a:p>
            <a:pPr marL="261938" indent="-261938"/>
            <a:r>
              <a:rPr lang="zh-CN" altLang="en-US" sz="2000" b="1" smtClean="0">
                <a:latin typeface="华文楷体" pitchFamily="2" charset="-122"/>
                <a:ea typeface="华文楷体" pitchFamily="2" charset="-122"/>
                <a:sym typeface="华文楷体" pitchFamily="2" charset="-122"/>
              </a:rPr>
              <a:t>接受基线HIV检测</a:t>
            </a:r>
          </a:p>
          <a:p>
            <a:pPr marL="261938" indent="-261938"/>
            <a:r>
              <a:rPr lang="zh-CN" altLang="en-US" sz="2000" b="1" smtClean="0">
                <a:latin typeface="华文楷体" pitchFamily="2" charset="-122"/>
                <a:ea typeface="华文楷体" pitchFamily="2" charset="-122"/>
                <a:sym typeface="华文楷体" pitchFamily="2" charset="-122"/>
              </a:rPr>
              <a:t>采用PEP　或</a:t>
            </a:r>
          </a:p>
          <a:p>
            <a:pPr marL="261938" indent="-261938"/>
            <a:r>
              <a:rPr lang="zh-CN" altLang="en-US" sz="2000" b="1" smtClean="0">
                <a:latin typeface="华文楷体" pitchFamily="2" charset="-122"/>
                <a:ea typeface="华文楷体" pitchFamily="2" charset="-122"/>
                <a:sym typeface="华文楷体" pitchFamily="2" charset="-122"/>
              </a:rPr>
              <a:t>进一步随访</a:t>
            </a:r>
          </a:p>
          <a:p>
            <a:pPr marL="261938" indent="-261938">
              <a:buFont typeface="Arial" charset="0"/>
              <a:buNone/>
            </a:pPr>
            <a:r>
              <a:rPr lang="zh-CN" altLang="en-US" sz="2000" b="1" smtClean="0">
                <a:latin typeface="华文楷体" pitchFamily="2" charset="-122"/>
                <a:ea typeface="华文楷体" pitchFamily="2" charset="-122"/>
                <a:sym typeface="华文楷体" pitchFamily="2" charset="-122"/>
              </a:rPr>
              <a:t> </a:t>
            </a:r>
          </a:p>
          <a:p>
            <a:pPr marL="261938" indent="-261938">
              <a:buFont typeface="Arial" charset="0"/>
              <a:buNone/>
            </a:pPr>
            <a:r>
              <a:rPr lang="zh-CN" altLang="en-US" sz="2000" b="1" smtClean="0">
                <a:latin typeface="华文楷体" pitchFamily="2" charset="-122"/>
                <a:ea typeface="华文楷体" pitchFamily="2" charset="-122"/>
                <a:sym typeface="华文楷体" pitchFamily="2" charset="-122"/>
              </a:rPr>
              <a:t>应完成暴露情况报告</a:t>
            </a:r>
          </a:p>
          <a:p>
            <a:pPr marL="261938" indent="-261938">
              <a:buFont typeface="Arial" charset="0"/>
              <a:buNone/>
            </a:pPr>
            <a:endParaRPr lang="zh-CN" altLang="en-US" sz="2000" smtClean="0"/>
          </a:p>
        </p:txBody>
      </p:sp>
      <p:sp>
        <p:nvSpPr>
          <p:cNvPr id="57348" name="Content Placeholder 10"/>
          <p:cNvSpPr>
            <a:spLocks noGrp="1" noChangeArrowheads="1"/>
          </p:cNvSpPr>
          <p:nvPr>
            <p:ph sz="half" idx="4294967295"/>
          </p:nvPr>
        </p:nvSpPr>
        <p:spPr>
          <a:xfrm>
            <a:off x="4284663" y="2349500"/>
            <a:ext cx="4281487" cy="2951163"/>
          </a:xfrm>
          <a:solidFill>
            <a:schemeClr val="accent1">
              <a:lumMod val="20000"/>
              <a:lumOff val="80000"/>
            </a:schemeClr>
          </a:solidFill>
          <a:ln w="19050">
            <a:solidFill>
              <a:srgbClr val="FF0000"/>
            </a:solidFill>
          </a:ln>
        </p:spPr>
        <p:txBody>
          <a:bodyPr/>
          <a:lstStyle/>
          <a:p>
            <a:pPr marL="261938" indent="-261938">
              <a:buFont typeface="Arial" pitchFamily="34" charset="0"/>
              <a:buNone/>
              <a:defRPr/>
            </a:pPr>
            <a:r>
              <a:rPr lang="zh-CN" altLang="en-US" sz="2000" b="1" dirty="0" smtClean="0">
                <a:solidFill>
                  <a:srgbClr val="FF0000"/>
                </a:solidFill>
                <a:latin typeface="华文楷体" pitchFamily="2" charset="-122"/>
                <a:ea typeface="华文楷体" pitchFamily="2" charset="-122"/>
                <a:sym typeface="华文楷体" pitchFamily="2" charset="-122"/>
              </a:rPr>
              <a:t>若感染源HIV阳性</a:t>
            </a:r>
            <a:endParaRPr lang="zh-CN" altLang="en-US" sz="2000" b="1" dirty="0" smtClean="0">
              <a:latin typeface="华文楷体" pitchFamily="2" charset="-122"/>
              <a:ea typeface="华文楷体" pitchFamily="2" charset="-122"/>
              <a:sym typeface="华文楷体" pitchFamily="2" charset="-122"/>
            </a:endParaRPr>
          </a:p>
          <a:p>
            <a:pPr marL="261938" indent="-261938">
              <a:buFont typeface="Arial" pitchFamily="34" charset="0"/>
              <a:buNone/>
              <a:defRPr/>
            </a:pPr>
            <a:r>
              <a:rPr lang="zh-CN" altLang="en-US" sz="2000" b="1" dirty="0" smtClean="0">
                <a:latin typeface="华文楷体" pitchFamily="2" charset="-122"/>
                <a:ea typeface="华文楷体" pitchFamily="2" charset="-122"/>
                <a:sym typeface="华文楷体" pitchFamily="2" charset="-122"/>
              </a:rPr>
              <a:t>应对感染源评估：</a:t>
            </a:r>
          </a:p>
          <a:p>
            <a:pPr marL="261938" indent="-261938">
              <a:buFont typeface="Arial" pitchFamily="34" charset="0"/>
              <a:buChar char="•"/>
              <a:defRPr/>
            </a:pPr>
            <a:r>
              <a:rPr lang="zh-CN" altLang="en-US" sz="2000" b="1" dirty="0" smtClean="0">
                <a:latin typeface="华文楷体" pitchFamily="2" charset="-122"/>
                <a:ea typeface="华文楷体" pitchFamily="2" charset="-122"/>
                <a:sym typeface="华文楷体" pitchFamily="2" charset="-122"/>
              </a:rPr>
              <a:t>HIV疾病分期</a:t>
            </a:r>
          </a:p>
          <a:p>
            <a:pPr marL="261938" indent="-261938">
              <a:buFont typeface="Arial" pitchFamily="34" charset="0"/>
              <a:buChar char="•"/>
              <a:defRPr/>
            </a:pPr>
            <a:r>
              <a:rPr lang="zh-CN" altLang="en-US" sz="2000" b="1" dirty="0" smtClean="0">
                <a:latin typeface="华文楷体" pitchFamily="2" charset="-122"/>
                <a:ea typeface="华文楷体" pitchFamily="2" charset="-122"/>
                <a:sym typeface="华文楷体" pitchFamily="2" charset="-122"/>
              </a:rPr>
              <a:t>CD4细胞计数</a:t>
            </a:r>
          </a:p>
          <a:p>
            <a:pPr marL="261938" indent="-261938">
              <a:buFont typeface="Arial" pitchFamily="34" charset="0"/>
              <a:buChar char="•"/>
              <a:defRPr/>
            </a:pPr>
            <a:r>
              <a:rPr lang="zh-CN" altLang="en-US" sz="2000" b="1" dirty="0" smtClean="0">
                <a:latin typeface="华文楷体" pitchFamily="2" charset="-122"/>
                <a:ea typeface="华文楷体" pitchFamily="2" charset="-122"/>
                <a:sym typeface="华文楷体" pitchFamily="2" charset="-122"/>
              </a:rPr>
              <a:t>最近或既往接受ART治疗情况</a:t>
            </a:r>
          </a:p>
          <a:p>
            <a:pPr marL="261938" indent="-261938">
              <a:buFont typeface="Arial" pitchFamily="34" charset="0"/>
              <a:buChar char="•"/>
              <a:defRPr/>
            </a:pPr>
            <a:r>
              <a:rPr lang="zh-CN" altLang="en-US" sz="2000" b="1" dirty="0" smtClean="0">
                <a:latin typeface="华文楷体" pitchFamily="2" charset="-122"/>
                <a:ea typeface="华文楷体" pitchFamily="2" charset="-122"/>
                <a:sym typeface="华文楷体" pitchFamily="2" charset="-122"/>
              </a:rPr>
              <a:t>病毒载量/ARV耐药性 </a:t>
            </a:r>
          </a:p>
          <a:p>
            <a:pPr marL="0" indent="0">
              <a:buFont typeface="Arial" charset="0"/>
              <a:buNone/>
              <a:defRPr/>
            </a:pPr>
            <a:r>
              <a:rPr lang="zh-CN" altLang="en-US" sz="2000" b="1" dirty="0" smtClean="0">
                <a:latin typeface="华文楷体" pitchFamily="2" charset="-122"/>
                <a:ea typeface="华文楷体" pitchFamily="2" charset="-122"/>
                <a:sym typeface="华文楷体" pitchFamily="2" charset="-122"/>
              </a:rPr>
              <a:t>上述信息用于决定对医务人员采用哪种最正确的PEP</a:t>
            </a:r>
          </a:p>
          <a:p>
            <a:pPr marL="261938" indent="-261938">
              <a:buFont typeface="Arial" pitchFamily="34" charset="0"/>
              <a:buChar char="•"/>
              <a:defRPr/>
            </a:pPr>
            <a:endParaRPr lang="zh-CN" altLang="en-US" sz="2000" b="1" dirty="0" smtClean="0"/>
          </a:p>
          <a:p>
            <a:pPr marL="261938" indent="-261938">
              <a:buFont typeface="Arial" pitchFamily="34" charset="0"/>
              <a:buChar char="•"/>
              <a:defRPr/>
            </a:pPr>
            <a:endParaRPr lang="zh-CN" altLang="en-US" sz="2000" b="1" dirty="0" smtClean="0"/>
          </a:p>
        </p:txBody>
      </p:sp>
      <p:sp>
        <p:nvSpPr>
          <p:cNvPr id="45061" name="TextBox 11"/>
          <p:cNvSpPr>
            <a:spLocks noChangeArrowheads="1"/>
          </p:cNvSpPr>
          <p:nvPr/>
        </p:nvSpPr>
        <p:spPr bwMode="auto">
          <a:xfrm>
            <a:off x="395288" y="1125538"/>
            <a:ext cx="8215312" cy="809625"/>
          </a:xfrm>
          <a:prstGeom prst="rect">
            <a:avLst/>
          </a:prstGeom>
          <a:noFill/>
          <a:ln w="9525">
            <a:noFill/>
            <a:miter lim="800000"/>
            <a:headEnd/>
            <a:tailEnd/>
          </a:ln>
        </p:spPr>
        <p:txBody>
          <a:bodyPr>
            <a:spAutoFit/>
          </a:bodyPr>
          <a:lstStyle/>
          <a:p>
            <a:pPr marL="261938" indent="-261938">
              <a:lnSpc>
                <a:spcPct val="120000"/>
              </a:lnSpc>
              <a:buFont typeface="Arial" charset="0"/>
              <a:buChar char="•"/>
            </a:pPr>
            <a:r>
              <a:rPr lang="zh-CN" altLang="en-US" sz="2000" b="1">
                <a:solidFill>
                  <a:srgbClr val="000000"/>
                </a:solidFill>
                <a:latin typeface="华文楷体" pitchFamily="2" charset="-122"/>
                <a:ea typeface="华文新魏" pitchFamily="2" charset="-122"/>
                <a:sym typeface="华文楷体" pitchFamily="2" charset="-122"/>
              </a:rPr>
              <a:t>通过</a:t>
            </a:r>
            <a:r>
              <a:rPr lang="en-US" altLang="zh-CN" sz="2000" b="1">
                <a:solidFill>
                  <a:srgbClr val="000000"/>
                </a:solidFill>
                <a:latin typeface="华文楷体" pitchFamily="2" charset="-122"/>
                <a:ea typeface="华文新魏" pitchFamily="2" charset="-122"/>
                <a:sym typeface="华文楷体" pitchFamily="2" charset="-122"/>
              </a:rPr>
              <a:t>HIV</a:t>
            </a:r>
            <a:r>
              <a:rPr lang="zh-CN" altLang="en-US" sz="2000" b="1">
                <a:solidFill>
                  <a:srgbClr val="000000"/>
                </a:solidFill>
                <a:latin typeface="华文楷体" pitchFamily="2" charset="-122"/>
                <a:ea typeface="华文新魏" pitchFamily="2" charset="-122"/>
                <a:sym typeface="华文楷体" pitchFamily="2" charset="-122"/>
              </a:rPr>
              <a:t>抗体快速检验判断是否为</a:t>
            </a:r>
            <a:r>
              <a:rPr lang="en-US" altLang="zh-CN" sz="2000" b="1">
                <a:solidFill>
                  <a:srgbClr val="000000"/>
                </a:solidFill>
                <a:latin typeface="华文楷体" pitchFamily="2" charset="-122"/>
                <a:ea typeface="华文新魏" pitchFamily="2" charset="-122"/>
                <a:sym typeface="华文楷体" pitchFamily="2" charset="-122"/>
              </a:rPr>
              <a:t>HIV</a:t>
            </a:r>
            <a:r>
              <a:rPr lang="zh-CN" altLang="en-US" sz="2000" b="1">
                <a:solidFill>
                  <a:srgbClr val="000000"/>
                </a:solidFill>
                <a:latin typeface="华文楷体" pitchFamily="2" charset="-122"/>
                <a:ea typeface="华文新魏" pitchFamily="2" charset="-122"/>
                <a:sym typeface="华文楷体" pitchFamily="2" charset="-122"/>
              </a:rPr>
              <a:t>感染</a:t>
            </a:r>
          </a:p>
          <a:p>
            <a:pPr marL="261938" indent="-261938">
              <a:lnSpc>
                <a:spcPct val="120000"/>
              </a:lnSpc>
              <a:buFont typeface="Arial" charset="0"/>
              <a:buChar char="•"/>
            </a:pPr>
            <a:r>
              <a:rPr lang="zh-CN" altLang="en-US" sz="2000" b="1">
                <a:solidFill>
                  <a:srgbClr val="000000"/>
                </a:solidFill>
                <a:latin typeface="华文楷体" pitchFamily="2" charset="-122"/>
                <a:ea typeface="华文新魏" pitchFamily="2" charset="-122"/>
                <a:sym typeface="华文楷体" pitchFamily="2" charset="-122"/>
              </a:rPr>
              <a:t>通过</a:t>
            </a:r>
            <a:r>
              <a:rPr lang="en-US" altLang="zh-CN" sz="2000" b="1">
                <a:solidFill>
                  <a:srgbClr val="000000"/>
                </a:solidFill>
                <a:latin typeface="华文楷体" pitchFamily="2" charset="-122"/>
                <a:ea typeface="华文新魏" pitchFamily="2" charset="-122"/>
                <a:sym typeface="华文楷体" pitchFamily="2" charset="-122"/>
              </a:rPr>
              <a:t>HBsAg</a:t>
            </a:r>
            <a:r>
              <a:rPr lang="zh-CN" altLang="en-US" sz="2000" b="1">
                <a:solidFill>
                  <a:srgbClr val="000000"/>
                </a:solidFill>
                <a:latin typeface="华文楷体" pitchFamily="2" charset="-122"/>
                <a:ea typeface="华文新魏" pitchFamily="2" charset="-122"/>
                <a:sym typeface="华文楷体" pitchFamily="2" charset="-122"/>
              </a:rPr>
              <a:t>检验判断是否为</a:t>
            </a:r>
            <a:r>
              <a:rPr lang="en-US" altLang="zh-CN" sz="2000" b="1">
                <a:solidFill>
                  <a:srgbClr val="000000"/>
                </a:solidFill>
                <a:latin typeface="华文楷体" pitchFamily="2" charset="-122"/>
                <a:ea typeface="华文新魏" pitchFamily="2" charset="-122"/>
                <a:sym typeface="华文楷体" pitchFamily="2" charset="-122"/>
              </a:rPr>
              <a:t>HBV</a:t>
            </a:r>
            <a:r>
              <a:rPr lang="zh-CN" altLang="en-US" sz="2000" b="1">
                <a:solidFill>
                  <a:srgbClr val="000000"/>
                </a:solidFill>
                <a:latin typeface="华文楷体" pitchFamily="2" charset="-122"/>
                <a:ea typeface="华文新魏" pitchFamily="2" charset="-122"/>
                <a:sym typeface="华文楷体" pitchFamily="2" charset="-122"/>
              </a:rPr>
              <a:t>感染</a:t>
            </a:r>
          </a:p>
        </p:txBody>
      </p:sp>
      <p:sp>
        <p:nvSpPr>
          <p:cNvPr id="45062" name="Rectangle 9"/>
          <p:cNvSpPr>
            <a:spLocks noChangeArrowheads="1"/>
          </p:cNvSpPr>
          <p:nvPr/>
        </p:nvSpPr>
        <p:spPr bwMode="auto">
          <a:xfrm>
            <a:off x="684213" y="5661025"/>
            <a:ext cx="7429500" cy="641350"/>
          </a:xfrm>
          <a:prstGeom prst="rect">
            <a:avLst/>
          </a:prstGeom>
          <a:noFill/>
          <a:ln w="9525">
            <a:noFill/>
            <a:miter lim="800000"/>
            <a:headEnd/>
            <a:tailEnd/>
          </a:ln>
        </p:spPr>
        <p:txBody>
          <a:bodyPr>
            <a:spAutoFit/>
          </a:bodyPr>
          <a:lstStyle/>
          <a:p>
            <a:r>
              <a:rPr lang="zh-CN" altLang="en-US" b="1">
                <a:solidFill>
                  <a:srgbClr val="000000"/>
                </a:solidFill>
                <a:latin typeface="华文楷体" pitchFamily="2" charset="-122"/>
                <a:ea typeface="华文楷体" pitchFamily="2" charset="-122"/>
                <a:sym typeface="华文楷体" pitchFamily="2" charset="-122"/>
              </a:rPr>
              <a:t>注意：医务人员必须获得知情选择、保护个人隐私以及感染源</a:t>
            </a:r>
            <a:endParaRPr lang="en-US" altLang="zh-CN" b="1">
              <a:solidFill>
                <a:srgbClr val="000000"/>
              </a:solidFill>
              <a:latin typeface="华文楷体" pitchFamily="2" charset="-122"/>
              <a:ea typeface="华文楷体" pitchFamily="2" charset="-122"/>
              <a:sym typeface="华文楷体" pitchFamily="2" charset="-122"/>
            </a:endParaRPr>
          </a:p>
          <a:p>
            <a:r>
              <a:rPr lang="zh-CN" altLang="en-US" b="1">
                <a:solidFill>
                  <a:srgbClr val="000000"/>
                </a:solidFill>
                <a:latin typeface="华文楷体" pitchFamily="2" charset="-122"/>
                <a:ea typeface="华文楷体" pitchFamily="2" charset="-122"/>
                <a:sym typeface="华文楷体" pitchFamily="2" charset="-122"/>
              </a:rPr>
              <a:t>拒绝接受检测的法律权利</a:t>
            </a:r>
            <a:endParaRPr lang="zh-CN" altLang="en-US">
              <a:sym typeface="Calibri" pitchFamily="34" charset="0"/>
            </a:endParaRPr>
          </a:p>
        </p:txBody>
      </p:sp>
      <p:sp>
        <p:nvSpPr>
          <p:cNvPr id="8" name="灯片编号占位符 7"/>
          <p:cNvSpPr>
            <a:spLocks noGrp="1"/>
          </p:cNvSpPr>
          <p:nvPr>
            <p:ph type="sldNum" sz="quarter" idx="11"/>
          </p:nvPr>
        </p:nvSpPr>
        <p:spPr>
          <a:noFill/>
          <a:ln w="9525">
            <a:noFill/>
            <a:miter lim="800000"/>
            <a:headEnd/>
            <a:tailEnd/>
          </a:ln>
        </p:spPr>
        <p:txBody>
          <a:bodyPr vert="horz" wrap="square" lIns="91440" tIns="45720" rIns="91440" bIns="45720" numCol="1" anchor="ctr" anchorCtr="0" compatLnSpc="1">
            <a:prstTxWarp prst="textNoShape">
              <a:avLst/>
            </a:prstTxWarp>
          </a:bodyPr>
          <a:lstStyle/>
          <a:p>
            <a:pPr>
              <a:defRPr/>
            </a:pPr>
            <a:fld id="{37B29E0A-8E0B-43CE-986D-40E9F95B5F01}" type="slidenum">
              <a:rPr lang="zh-CN" altLang="zh-CN">
                <a:solidFill>
                  <a:schemeClr val="tx1"/>
                </a:solidFill>
              </a:rPr>
              <a:pPr>
                <a:defRPr/>
              </a:pPr>
              <a:t>41</a:t>
            </a:fld>
            <a:endParaRPr lang="zh-CN" altLang="zh-CN">
              <a:solidFill>
                <a:schemeClr val="tx1"/>
              </a:solidFill>
            </a:endParaRP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idx="4294967295"/>
          </p:nvPr>
        </p:nvSpPr>
        <p:spPr>
          <a:xfrm>
            <a:off x="0" y="274638"/>
            <a:ext cx="9144000" cy="1011237"/>
          </a:xfrm>
        </p:spPr>
        <p:txBody>
          <a:bodyPr/>
          <a:lstStyle/>
          <a:p>
            <a:pPr eaLnBrk="1" hangingPunct="1"/>
            <a:r>
              <a:rPr lang="zh-CN" altLang="en-US" sz="3600" b="1" dirty="0" smtClean="0">
                <a:latin typeface="华文新魏" pitchFamily="2" charset="-122"/>
                <a:ea typeface="华文新魏" pitchFamily="2" charset="-122"/>
                <a:sym typeface="华文新魏" pitchFamily="2" charset="-122"/>
              </a:rPr>
              <a:t>三、医务人员是否</a:t>
            </a:r>
            <a:r>
              <a:rPr lang="en-US" altLang="zh-CN" sz="3600" dirty="0" smtClean="0"/>
              <a:t>HIV/HBV</a:t>
            </a:r>
            <a:r>
              <a:rPr lang="zh-CN" altLang="en-US" sz="3600" b="1" dirty="0" smtClean="0">
                <a:latin typeface="华文新魏" pitchFamily="2" charset="-122"/>
                <a:ea typeface="华文新魏" pitchFamily="2" charset="-122"/>
              </a:rPr>
              <a:t>感染？</a:t>
            </a:r>
            <a:endParaRPr lang="zh-CN" altLang="en-US" sz="3600" b="1" dirty="0" smtClean="0">
              <a:latin typeface="华文新魏" pitchFamily="2" charset="-122"/>
              <a:ea typeface="华文新魏" pitchFamily="2" charset="-122"/>
              <a:sym typeface="华文新魏" pitchFamily="2" charset="-122"/>
            </a:endParaRPr>
          </a:p>
        </p:txBody>
      </p:sp>
      <p:sp>
        <p:nvSpPr>
          <p:cNvPr id="46083" name="Rectangle 3"/>
          <p:cNvSpPr>
            <a:spLocks noGrp="1" noChangeArrowheads="1"/>
          </p:cNvSpPr>
          <p:nvPr>
            <p:ph type="body" idx="4294967295"/>
          </p:nvPr>
        </p:nvSpPr>
        <p:spPr>
          <a:xfrm>
            <a:off x="468313" y="1357313"/>
            <a:ext cx="8207375" cy="5167312"/>
          </a:xfrm>
        </p:spPr>
        <p:txBody>
          <a:bodyPr/>
          <a:lstStyle/>
          <a:p>
            <a:pPr marL="261938" indent="-261938">
              <a:buFont typeface="Arial" charset="0"/>
              <a:buNone/>
            </a:pPr>
            <a:r>
              <a:rPr lang="zh-CN" altLang="en-US" sz="2800" b="1" dirty="0" smtClean="0">
                <a:solidFill>
                  <a:schemeClr val="hlink"/>
                </a:solidFill>
                <a:latin typeface="华文新魏" pitchFamily="2" charset="-122"/>
                <a:ea typeface="华文新魏" pitchFamily="2" charset="-122"/>
                <a:sym typeface="华文楷体" pitchFamily="2" charset="-122"/>
              </a:rPr>
              <a:t>（</a:t>
            </a:r>
            <a:r>
              <a:rPr lang="en-US" altLang="zh-CN" sz="2800" b="1" dirty="0" smtClean="0">
                <a:solidFill>
                  <a:schemeClr val="hlink"/>
                </a:solidFill>
                <a:latin typeface="华文新魏" pitchFamily="2" charset="-122"/>
                <a:ea typeface="华文新魏" pitchFamily="2" charset="-122"/>
                <a:sym typeface="华文楷体" pitchFamily="2" charset="-122"/>
              </a:rPr>
              <a:t>1</a:t>
            </a:r>
            <a:r>
              <a:rPr lang="zh-CN" altLang="en-US" sz="2800" b="1" dirty="0" smtClean="0">
                <a:solidFill>
                  <a:schemeClr val="hlink"/>
                </a:solidFill>
                <a:latin typeface="华文新魏" pitchFamily="2" charset="-122"/>
                <a:ea typeface="华文新魏" pitchFamily="2" charset="-122"/>
                <a:sym typeface="华文楷体" pitchFamily="2" charset="-122"/>
              </a:rPr>
              <a:t>）对医务人员进行基线HIV及HBsAg检测</a:t>
            </a:r>
          </a:p>
          <a:p>
            <a:pPr marL="661988" lvl="1" indent="-261938"/>
            <a:r>
              <a:rPr lang="zh-CN" altLang="en-US" sz="2400" b="1" dirty="0" smtClean="0">
                <a:latin typeface="华文楷体" pitchFamily="2" charset="-122"/>
                <a:ea typeface="华文新魏" pitchFamily="2" charset="-122"/>
                <a:sym typeface="华文楷体" pitchFamily="2" charset="-122"/>
              </a:rPr>
              <a:t>检测必须在保密情况下进行</a:t>
            </a:r>
          </a:p>
          <a:p>
            <a:pPr marL="661988" lvl="1" indent="-261938"/>
            <a:r>
              <a:rPr lang="zh-CN" altLang="en-US" sz="2400" b="1" dirty="0" smtClean="0">
                <a:latin typeface="华文楷体" pitchFamily="2" charset="-122"/>
                <a:ea typeface="华文新魏" pitchFamily="2" charset="-122"/>
                <a:sym typeface="华文楷体" pitchFamily="2" charset="-122"/>
              </a:rPr>
              <a:t>如果医务人员倾向于在VCT室接受HIV检测，应该尊重其选择</a:t>
            </a:r>
          </a:p>
          <a:p>
            <a:pPr marL="661988" lvl="1" indent="-261938"/>
            <a:r>
              <a:rPr lang="zh-CN" altLang="en-US" sz="2400" b="1" dirty="0" smtClean="0">
                <a:latin typeface="华文楷体" pitchFamily="2" charset="-122"/>
                <a:ea typeface="华文新魏" pitchFamily="2" charset="-122"/>
                <a:sym typeface="华文楷体" pitchFamily="2" charset="-122"/>
              </a:rPr>
              <a:t>若非特殊情况，应在等待检测结果过程中即启动PEP治疗。</a:t>
            </a:r>
            <a:endParaRPr lang="zh-CN" altLang="en-US" sz="1000" dirty="0" smtClean="0">
              <a:latin typeface="华文楷体" pitchFamily="2" charset="-122"/>
              <a:ea typeface="华文新魏" pitchFamily="2" charset="-122"/>
              <a:sym typeface="华文楷体" pitchFamily="2" charset="-122"/>
            </a:endParaRPr>
          </a:p>
          <a:p>
            <a:pPr marL="261938" indent="-261938">
              <a:buFont typeface="Arial" charset="0"/>
              <a:buNone/>
            </a:pPr>
            <a:r>
              <a:rPr lang="zh-CN" altLang="en-US" sz="2800" b="1" dirty="0" smtClean="0">
                <a:solidFill>
                  <a:schemeClr val="hlink"/>
                </a:solidFill>
                <a:latin typeface="华文新魏" pitchFamily="2" charset="-122"/>
                <a:ea typeface="华文新魏" pitchFamily="2" charset="-122"/>
                <a:sym typeface="华文楷体" pitchFamily="2" charset="-122"/>
              </a:rPr>
              <a:t>（</a:t>
            </a:r>
            <a:r>
              <a:rPr lang="en-US" altLang="zh-CN" sz="2800" b="1" dirty="0" smtClean="0">
                <a:solidFill>
                  <a:schemeClr val="hlink"/>
                </a:solidFill>
                <a:latin typeface="华文新魏" pitchFamily="2" charset="-122"/>
                <a:ea typeface="华文新魏" pitchFamily="2" charset="-122"/>
                <a:sym typeface="华文楷体" pitchFamily="2" charset="-122"/>
              </a:rPr>
              <a:t>2</a:t>
            </a:r>
            <a:r>
              <a:rPr lang="zh-CN" altLang="en-US" sz="2800" b="1" dirty="0" smtClean="0">
                <a:solidFill>
                  <a:schemeClr val="hlink"/>
                </a:solidFill>
                <a:latin typeface="华文新魏" pitchFamily="2" charset="-122"/>
                <a:ea typeface="华文新魏" pitchFamily="2" charset="-122"/>
                <a:sym typeface="华文楷体" pitchFamily="2" charset="-122"/>
              </a:rPr>
              <a:t>）评估暴露医务人员乙肝疫苗接种和免疫应答状态</a:t>
            </a:r>
          </a:p>
          <a:p>
            <a:pPr marL="661988" lvl="1" indent="-261938"/>
            <a:r>
              <a:rPr lang="zh-CN" altLang="en-US" sz="2400" b="1" dirty="0" smtClean="0">
                <a:latin typeface="华文楷体" pitchFamily="2" charset="-122"/>
                <a:ea typeface="华文新魏" pitchFamily="2" charset="-122"/>
                <a:sym typeface="华文楷体" pitchFamily="2" charset="-122"/>
              </a:rPr>
              <a:t>若抗HBs</a:t>
            </a:r>
            <a:r>
              <a:rPr lang="zh-CN" altLang="en-US" b="1" dirty="0" smtClean="0">
                <a:ea typeface="宋体" pitchFamily="2" charset="-122"/>
                <a:sym typeface="华文楷体" pitchFamily="2" charset="-122"/>
              </a:rPr>
              <a:t>≥</a:t>
            </a:r>
            <a:r>
              <a:rPr lang="zh-CN" altLang="en-US" sz="2400" b="1" dirty="0" smtClean="0">
                <a:latin typeface="华文楷体" pitchFamily="2" charset="-122"/>
                <a:ea typeface="华文新魏" pitchFamily="2" charset="-122"/>
                <a:sym typeface="华文楷体" pitchFamily="2" charset="-122"/>
              </a:rPr>
              <a:t>10mIU/ml，说明疫苗免疫应答充分。</a:t>
            </a:r>
          </a:p>
          <a:p>
            <a:pPr marL="261938" indent="-261938">
              <a:buFont typeface="Arial" charset="0"/>
              <a:buNone/>
            </a:pPr>
            <a:endParaRPr lang="zh-CN" altLang="en-US" sz="2800" b="1" dirty="0" smtClean="0">
              <a:latin typeface="华文楷体" pitchFamily="2" charset="-122"/>
              <a:ea typeface="华文新魏" pitchFamily="2" charset="-122"/>
              <a:sym typeface="华文楷体" pitchFamily="2" charset="-122"/>
            </a:endParaRPr>
          </a:p>
          <a:p>
            <a:pPr marL="261938" indent="-261938">
              <a:spcBef>
                <a:spcPts val="600"/>
              </a:spcBef>
              <a:buFont typeface="Arial" charset="0"/>
              <a:buNone/>
            </a:pPr>
            <a:r>
              <a:rPr lang="zh-CN" altLang="en-US" sz="2800" b="1" dirty="0" smtClean="0">
                <a:solidFill>
                  <a:srgbClr val="FF0000"/>
                </a:solidFill>
                <a:latin typeface="华文新魏" pitchFamily="2" charset="-122"/>
                <a:ea typeface="华文新魏" pitchFamily="2" charset="-122"/>
                <a:sym typeface="华文楷体" pitchFamily="2" charset="-122"/>
              </a:rPr>
              <a:t>（</a:t>
            </a:r>
            <a:r>
              <a:rPr lang="en-US" altLang="zh-CN" sz="2800" b="1" dirty="0" smtClean="0">
                <a:solidFill>
                  <a:srgbClr val="FF0000"/>
                </a:solidFill>
                <a:latin typeface="华文新魏" pitchFamily="2" charset="-122"/>
                <a:ea typeface="华文新魏" pitchFamily="2" charset="-122"/>
                <a:sym typeface="华文楷体" pitchFamily="2" charset="-122"/>
              </a:rPr>
              <a:t>3</a:t>
            </a:r>
            <a:r>
              <a:rPr lang="zh-CN" altLang="en-US" sz="2800" b="1" dirty="0" smtClean="0">
                <a:solidFill>
                  <a:srgbClr val="FF0000"/>
                </a:solidFill>
                <a:latin typeface="华文新魏" pitchFamily="2" charset="-122"/>
                <a:ea typeface="华文新魏" pitchFamily="2" charset="-122"/>
                <a:sym typeface="华文楷体" pitchFamily="2" charset="-122"/>
              </a:rPr>
              <a:t>）了解医务人员服用的药物或潜在的医疗情况</a:t>
            </a:r>
            <a:r>
              <a:rPr lang="zh-CN" altLang="en-US" sz="2800" b="1" dirty="0" smtClean="0">
                <a:solidFill>
                  <a:srgbClr val="FF0000"/>
                </a:solidFill>
                <a:latin typeface="华文楷体" pitchFamily="2" charset="-122"/>
                <a:ea typeface="华文新魏" pitchFamily="2" charset="-122"/>
                <a:sym typeface="华文楷体" pitchFamily="2" charset="-122"/>
              </a:rPr>
              <a:t> </a:t>
            </a:r>
          </a:p>
        </p:txBody>
      </p:sp>
      <p:sp>
        <p:nvSpPr>
          <p:cNvPr id="4" name="灯片编号占位符 3"/>
          <p:cNvSpPr>
            <a:spLocks noGrp="1"/>
          </p:cNvSpPr>
          <p:nvPr>
            <p:ph type="sldNum" sz="quarter" idx="11"/>
          </p:nvPr>
        </p:nvSpPr>
        <p:spPr>
          <a:noFill/>
          <a:ln w="9525">
            <a:noFill/>
            <a:miter lim="800000"/>
            <a:headEnd/>
            <a:tailEnd/>
          </a:ln>
        </p:spPr>
        <p:txBody>
          <a:bodyPr vert="horz" wrap="square" lIns="91440" tIns="45720" rIns="91440" bIns="45720" numCol="1" anchor="ctr" anchorCtr="0" compatLnSpc="1">
            <a:prstTxWarp prst="textNoShape">
              <a:avLst/>
            </a:prstTxWarp>
          </a:bodyPr>
          <a:lstStyle/>
          <a:p>
            <a:pPr>
              <a:defRPr/>
            </a:pPr>
            <a:fld id="{D046239E-2DB4-4C46-9549-4C37A4333F52}" type="slidenum">
              <a:rPr lang="zh-CN" altLang="zh-CN">
                <a:solidFill>
                  <a:schemeClr val="tx1"/>
                </a:solidFill>
              </a:rPr>
              <a:pPr>
                <a:defRPr/>
              </a:pPr>
              <a:t>42</a:t>
            </a:fld>
            <a:endParaRPr lang="zh-CN" altLang="zh-CN">
              <a:solidFill>
                <a:schemeClr val="tx1"/>
              </a:solidFill>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灯片编号占位符 4"/>
          <p:cNvSpPr>
            <a:spLocks noGrp="1"/>
          </p:cNvSpPr>
          <p:nvPr>
            <p:ph type="sldNum" sz="quarter" idx="11"/>
          </p:nvPr>
        </p:nvSpPr>
        <p:spPr>
          <a:noFill/>
          <a:ln w="9525">
            <a:noFill/>
            <a:miter lim="800000"/>
            <a:headEnd/>
            <a:tailEnd/>
          </a:ln>
        </p:spPr>
        <p:txBody>
          <a:bodyPr vert="horz" wrap="square" lIns="91440" tIns="45720" rIns="91440" bIns="45720" numCol="1" anchor="ctr" anchorCtr="0" compatLnSpc="1">
            <a:prstTxWarp prst="textNoShape">
              <a:avLst/>
            </a:prstTxWarp>
          </a:bodyPr>
          <a:lstStyle/>
          <a:p>
            <a:pPr>
              <a:defRPr/>
            </a:pPr>
            <a:fld id="{0FBEB56F-0A76-4409-AFDD-66FC7E9E651A}" type="slidenum">
              <a:rPr lang="zh-CN" altLang="zh-CN">
                <a:solidFill>
                  <a:schemeClr val="tx1"/>
                </a:solidFill>
              </a:rPr>
              <a:pPr>
                <a:defRPr/>
              </a:pPr>
              <a:t>43</a:t>
            </a:fld>
            <a:endParaRPr lang="zh-CN" altLang="zh-CN" dirty="0">
              <a:solidFill>
                <a:schemeClr val="tx1"/>
              </a:solidFill>
            </a:endParaRPr>
          </a:p>
        </p:txBody>
      </p:sp>
      <p:sp>
        <p:nvSpPr>
          <p:cNvPr id="47108" name="Rectangle 2"/>
          <p:cNvSpPr>
            <a:spLocks noGrp="1" noChangeArrowheads="1"/>
          </p:cNvSpPr>
          <p:nvPr>
            <p:ph type="title" idx="4294967295"/>
          </p:nvPr>
        </p:nvSpPr>
        <p:spPr>
          <a:xfrm>
            <a:off x="0" y="285750"/>
            <a:ext cx="9144000" cy="714375"/>
          </a:xfrm>
        </p:spPr>
        <p:txBody>
          <a:bodyPr/>
          <a:lstStyle/>
          <a:p>
            <a:pPr eaLnBrk="1" hangingPunct="1"/>
            <a:r>
              <a:rPr lang="zh-CN" altLang="en-US" sz="4000" b="1" dirty="0" smtClean="0">
                <a:solidFill>
                  <a:srgbClr val="FF5050"/>
                </a:solidFill>
                <a:latin typeface="华文新魏" pitchFamily="2" charset="-122"/>
                <a:ea typeface="华文新魏" pitchFamily="2" charset="-122"/>
                <a:sym typeface="华文新魏" pitchFamily="2" charset="-122"/>
              </a:rPr>
              <a:t>四、决定是否采用预防治疗（</a:t>
            </a:r>
            <a:r>
              <a:rPr lang="en-US" altLang="zh-CN" sz="4000" b="1" dirty="0" smtClean="0">
                <a:solidFill>
                  <a:srgbClr val="FF5050"/>
                </a:solidFill>
                <a:latin typeface="华文新魏" pitchFamily="2" charset="-122"/>
                <a:ea typeface="华文新魏" pitchFamily="2" charset="-122"/>
                <a:sym typeface="华文新魏" pitchFamily="2" charset="-122"/>
              </a:rPr>
              <a:t>1</a:t>
            </a:r>
            <a:r>
              <a:rPr lang="zh-CN" altLang="en-US" sz="4000" b="1" dirty="0" smtClean="0">
                <a:solidFill>
                  <a:srgbClr val="FF5050"/>
                </a:solidFill>
                <a:latin typeface="华文新魏" pitchFamily="2" charset="-122"/>
                <a:ea typeface="华文新魏" pitchFamily="2" charset="-122"/>
                <a:sym typeface="华文新魏" pitchFamily="2" charset="-122"/>
              </a:rPr>
              <a:t>）</a:t>
            </a:r>
            <a:endParaRPr lang="zh-CN" altLang="en-US" sz="4000" b="1" dirty="0" smtClean="0">
              <a:latin typeface="华文新魏" pitchFamily="2" charset="-122"/>
              <a:ea typeface="华文新魏" pitchFamily="2" charset="-122"/>
              <a:sym typeface="华文新魏" pitchFamily="2" charset="-122"/>
            </a:endParaRPr>
          </a:p>
        </p:txBody>
      </p:sp>
      <p:graphicFrame>
        <p:nvGraphicFramePr>
          <p:cNvPr id="59395" name="Group 40"/>
          <p:cNvGraphicFramePr>
            <a:graphicFrameLocks noGrp="1"/>
          </p:cNvGraphicFramePr>
          <p:nvPr/>
        </p:nvGraphicFramePr>
        <p:xfrm>
          <a:off x="468313" y="1773238"/>
          <a:ext cx="8229600" cy="3525838"/>
        </p:xfrm>
        <a:graphic>
          <a:graphicData uri="http://schemas.openxmlformats.org/drawingml/2006/table">
            <a:tbl>
              <a:tblPr/>
              <a:tblGrid>
                <a:gridCol w="2743200"/>
                <a:gridCol w="2743200"/>
                <a:gridCol w="2743200"/>
              </a:tblGrid>
              <a:tr h="1150938">
                <a:tc>
                  <a:txBody>
                    <a:bodyPr/>
                    <a:lstStyle/>
                    <a:p>
                      <a:pPr marL="0" marR="0" lvl="0" indent="0" algn="ctr" defTabSz="0" rtl="0" eaLnBrk="1" fontAlgn="base" latinLnBrk="0" hangingPunct="1">
                        <a:lnSpc>
                          <a:spcPct val="100000"/>
                        </a:lnSpc>
                        <a:spcBef>
                          <a:spcPct val="20000"/>
                        </a:spcBef>
                        <a:spcAft>
                          <a:spcPct val="0"/>
                        </a:spcAft>
                        <a:buClrTx/>
                        <a:buSzTx/>
                        <a:buFont typeface="Wingdings" pitchFamily="2" charset="2"/>
                        <a:buNone/>
                        <a:tabLst/>
                      </a:pPr>
                      <a:endParaRPr kumimoji="0" lang="zh-CN" altLang="zh-CN" sz="2000" b="1" i="0" u="none" strike="noStrike" cap="none" normalizeH="0" baseline="0" dirty="0" smtClean="0">
                        <a:ln>
                          <a:noFill/>
                        </a:ln>
                        <a:solidFill>
                          <a:schemeClr val="tx1"/>
                        </a:solidFill>
                        <a:effectLst/>
                        <a:latin typeface="华文楷体" pitchFamily="2" charset="-122"/>
                        <a:ea typeface="华文楷体" pitchFamily="2" charset="-122"/>
                        <a:sym typeface="华文楷体" pitchFamily="2" charset="-122"/>
                      </a:endParaRPr>
                    </a:p>
                  </a:txBody>
                  <a:tcPr marL="90000" marR="90000" marT="46800" marB="46800" anchor="ctr" anchorCtr="1" horzOverflow="overflow">
                    <a:lnL w="12700" cap="flat" cmpd="sng" algn="ctr">
                      <a:solidFill>
                        <a:schemeClr val="tx1"/>
                      </a:solidFill>
                      <a:prstDash val="solid"/>
                      <a:bevel/>
                      <a:headEnd type="none" w="med" len="med"/>
                      <a:tailEnd type="none" w="med" len="med"/>
                    </a:lnL>
                    <a:lnR w="12700" cap="flat" cmpd="sng" algn="ctr">
                      <a:solidFill>
                        <a:schemeClr val="hlink"/>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hlink"/>
                      </a:solidFill>
                      <a:prstDash val="solid"/>
                      <a:bevel/>
                      <a:headEnd type="none" w="med" len="med"/>
                      <a:tailEnd type="none" w="med" len="med"/>
                    </a:lnB>
                    <a:lnTlToBr>
                      <a:noFill/>
                    </a:lnTlToBr>
                    <a:lnBlToTr>
                      <a:noFill/>
                    </a:lnBlToTr>
                    <a:noFill/>
                  </a:tcPr>
                </a:tc>
                <a:tc>
                  <a:txBody>
                    <a:bodyPr/>
                    <a:lstStyle/>
                    <a:p>
                      <a:pPr marL="0" marR="0" lvl="0" indent="0" algn="l" defTabSz="0" rtl="0" eaLnBrk="0" fontAlgn="base" latinLnBrk="0" hangingPunct="0">
                        <a:lnSpc>
                          <a:spcPct val="100000"/>
                        </a:lnSpc>
                        <a:spcBef>
                          <a:spcPct val="20000"/>
                        </a:spcBef>
                        <a:spcAft>
                          <a:spcPct val="0"/>
                        </a:spcAft>
                        <a:buClrTx/>
                        <a:buSzTx/>
                        <a:buFont typeface="Arial" pitchFamily="34" charset="0"/>
                        <a:buNone/>
                        <a:tabLst/>
                      </a:pPr>
                      <a:r>
                        <a:rPr kumimoji="0" lang="zh-CN" altLang="en-US" sz="2000" b="1"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rPr>
                        <a:t>暴露源</a:t>
                      </a:r>
                    </a:p>
                    <a:p>
                      <a:pPr marL="0" marR="0" lvl="0" indent="0" algn="l" defTabSz="0" rtl="0" eaLnBrk="0" fontAlgn="base" latinLnBrk="0" hangingPunct="0">
                        <a:lnSpc>
                          <a:spcPct val="100000"/>
                        </a:lnSpc>
                        <a:spcBef>
                          <a:spcPct val="20000"/>
                        </a:spcBef>
                        <a:spcAft>
                          <a:spcPct val="0"/>
                        </a:spcAft>
                        <a:buClrTx/>
                        <a:buSzTx/>
                        <a:buFont typeface="Arial" pitchFamily="34" charset="0"/>
                        <a:buNone/>
                        <a:tabLst/>
                      </a:pPr>
                      <a:r>
                        <a:rPr kumimoji="0" lang="zh-CN" altLang="en-US" sz="2000" b="1"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rPr>
                        <a:t>HIV阴性 </a:t>
                      </a:r>
                    </a:p>
                  </a:txBody>
                  <a:tcPr marL="90000" marR="90000" marT="46800" marB="46800" anchor="ctr" anchorCtr="1" horzOverflow="overflow">
                    <a:lnL w="12700" cap="flat" cmpd="sng" algn="ctr">
                      <a:solidFill>
                        <a:schemeClr val="hlink"/>
                      </a:solidFill>
                      <a:prstDash val="solid"/>
                      <a:bevel/>
                      <a:headEnd type="none" w="med" len="med"/>
                      <a:tailEnd type="none" w="med" len="med"/>
                    </a:lnL>
                    <a:lnR w="12700" cap="flat" cmpd="sng" algn="ctr">
                      <a:solidFill>
                        <a:schemeClr val="hlink"/>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hlink"/>
                      </a:solidFill>
                      <a:prstDash val="solid"/>
                      <a:bevel/>
                      <a:headEnd type="none" w="med" len="med"/>
                      <a:tailEnd type="none" w="med" len="med"/>
                    </a:lnB>
                    <a:lnTlToBr>
                      <a:noFill/>
                    </a:lnTlToBr>
                    <a:lnBlToTr>
                      <a:noFill/>
                    </a:lnBlToTr>
                    <a:noFill/>
                  </a:tcPr>
                </a:tc>
                <a:tc>
                  <a:txBody>
                    <a:bodyPr/>
                    <a:lstStyle/>
                    <a:p>
                      <a:pPr marL="0" marR="0" lvl="0" indent="0" algn="l" defTabSz="0" rtl="0" eaLnBrk="0" fontAlgn="base" latinLnBrk="0" hangingPunct="0">
                        <a:lnSpc>
                          <a:spcPct val="100000"/>
                        </a:lnSpc>
                        <a:spcBef>
                          <a:spcPct val="20000"/>
                        </a:spcBef>
                        <a:spcAft>
                          <a:spcPct val="0"/>
                        </a:spcAft>
                        <a:buClrTx/>
                        <a:buSzTx/>
                        <a:buFont typeface="Arial" pitchFamily="34" charset="0"/>
                        <a:buNone/>
                        <a:tabLst/>
                      </a:pPr>
                      <a:r>
                        <a:rPr kumimoji="0" lang="zh-CN" altLang="en-US" sz="2000" b="1" i="0" u="none" strike="noStrike" cap="none" normalizeH="0" baseline="0" dirty="0" smtClean="0">
                          <a:ln>
                            <a:noFill/>
                          </a:ln>
                          <a:solidFill>
                            <a:schemeClr val="tx1"/>
                          </a:solidFill>
                          <a:effectLst/>
                          <a:latin typeface="华文楷体" pitchFamily="2" charset="-122"/>
                          <a:ea typeface="华文楷体" pitchFamily="2" charset="-122"/>
                          <a:sym typeface="华文楷体" pitchFamily="2" charset="-122"/>
                        </a:rPr>
                        <a:t>暴露源</a:t>
                      </a:r>
                    </a:p>
                    <a:p>
                      <a:pPr marL="0" marR="0" lvl="0" indent="0" algn="l" defTabSz="0" rtl="0" eaLnBrk="0" fontAlgn="base" latinLnBrk="0" hangingPunct="0">
                        <a:lnSpc>
                          <a:spcPct val="100000"/>
                        </a:lnSpc>
                        <a:spcBef>
                          <a:spcPct val="20000"/>
                        </a:spcBef>
                        <a:spcAft>
                          <a:spcPct val="0"/>
                        </a:spcAft>
                        <a:buClrTx/>
                        <a:buSzTx/>
                        <a:buFont typeface="Arial" pitchFamily="34" charset="0"/>
                        <a:buNone/>
                        <a:tabLst/>
                      </a:pPr>
                      <a:r>
                        <a:rPr kumimoji="0" lang="zh-CN" altLang="en-US" sz="2000" b="1" i="0" u="none" strike="noStrike" cap="none" normalizeH="0" baseline="0" dirty="0" smtClean="0">
                          <a:ln>
                            <a:noFill/>
                          </a:ln>
                          <a:solidFill>
                            <a:schemeClr val="tx1"/>
                          </a:solidFill>
                          <a:effectLst/>
                          <a:latin typeface="华文楷体" pitchFamily="2" charset="-122"/>
                          <a:ea typeface="华文楷体" pitchFamily="2" charset="-122"/>
                          <a:sym typeface="华文楷体" pitchFamily="2" charset="-122"/>
                        </a:rPr>
                        <a:t>HIV阳性 </a:t>
                      </a:r>
                    </a:p>
                  </a:txBody>
                  <a:tcPr marL="90000" marR="90000" marT="46800" marB="46800" anchor="ctr" anchorCtr="1" horzOverflow="overflow">
                    <a:lnL w="12700" cap="flat" cmpd="sng" algn="ctr">
                      <a:solidFill>
                        <a:schemeClr val="hlink"/>
                      </a:solidFill>
                      <a:prstDash val="solid"/>
                      <a:bevel/>
                      <a:headEnd type="none" w="med" len="med"/>
                      <a:tailEnd type="none" w="med" len="med"/>
                    </a:lnL>
                    <a:lnR w="12700" cap="flat" cmpd="sng" algn="ctr">
                      <a:solidFill>
                        <a:schemeClr val="hlink"/>
                      </a:solidFill>
                      <a:prstDash val="solid"/>
                      <a:bevel/>
                      <a:headEnd type="none" w="med" len="med"/>
                      <a:tailEnd type="none" w="med" len="med"/>
                    </a:lnR>
                    <a:lnT w="12700" cap="flat" cmpd="sng" algn="ctr">
                      <a:solidFill>
                        <a:schemeClr val="tx1"/>
                      </a:solidFill>
                      <a:prstDash val="solid"/>
                      <a:bevel/>
                      <a:headEnd type="none" w="med" len="med"/>
                      <a:tailEnd type="none" w="med" len="med"/>
                    </a:lnT>
                    <a:lnB w="12700" cap="flat" cmpd="sng" algn="ctr">
                      <a:solidFill>
                        <a:schemeClr val="hlink"/>
                      </a:solidFill>
                      <a:prstDash val="solid"/>
                      <a:bevel/>
                      <a:headEnd type="none" w="med" len="med"/>
                      <a:tailEnd type="none" w="med" len="med"/>
                    </a:lnB>
                    <a:lnTlToBr>
                      <a:noFill/>
                    </a:lnTlToBr>
                    <a:lnBlToTr>
                      <a:noFill/>
                    </a:lnBlToTr>
                    <a:noFill/>
                  </a:tcPr>
                </a:tc>
              </a:tr>
              <a:tr h="1187450">
                <a:tc>
                  <a:txBody>
                    <a:bodyPr/>
                    <a:lstStyle/>
                    <a:p>
                      <a:pPr marL="0" marR="0" lvl="0" indent="0" algn="l" defTabSz="0" rtl="0" eaLnBrk="0" fontAlgn="base" latinLnBrk="0" hangingPunct="0">
                        <a:lnSpc>
                          <a:spcPct val="100000"/>
                        </a:lnSpc>
                        <a:spcBef>
                          <a:spcPct val="20000"/>
                        </a:spcBef>
                        <a:spcAft>
                          <a:spcPct val="0"/>
                        </a:spcAft>
                        <a:buClrTx/>
                        <a:buSzTx/>
                        <a:buFont typeface="Arial" pitchFamily="34" charset="0"/>
                        <a:buNone/>
                        <a:tabLst/>
                      </a:pPr>
                      <a:r>
                        <a:rPr kumimoji="0" lang="zh-CN" altLang="en-US" sz="2000" b="1"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rPr>
                        <a:t>医务人员</a:t>
                      </a:r>
                    </a:p>
                    <a:p>
                      <a:pPr marL="0" marR="0" lvl="0" indent="0" algn="l" defTabSz="0" rtl="0" eaLnBrk="0" fontAlgn="base" latinLnBrk="0" hangingPunct="0">
                        <a:lnSpc>
                          <a:spcPct val="100000"/>
                        </a:lnSpc>
                        <a:spcBef>
                          <a:spcPct val="20000"/>
                        </a:spcBef>
                        <a:spcAft>
                          <a:spcPct val="0"/>
                        </a:spcAft>
                        <a:buClrTx/>
                        <a:buSzTx/>
                        <a:buFont typeface="Arial" pitchFamily="34" charset="0"/>
                        <a:buNone/>
                        <a:tabLst/>
                      </a:pPr>
                      <a:r>
                        <a:rPr kumimoji="0" lang="zh-CN" altLang="en-US" sz="2000" b="1"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rPr>
                        <a:t>HIV阴性</a:t>
                      </a:r>
                      <a:r>
                        <a:rPr kumimoji="0" lang="zh-CN" altLang="en-US" sz="2000" b="0"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rPr>
                        <a:t> </a:t>
                      </a:r>
                    </a:p>
                  </a:txBody>
                  <a:tcPr marL="90000" marR="90000" marT="46800" marB="46800" anchor="ctr" anchorCtr="1" horzOverflow="overflow">
                    <a:lnL w="12700" cap="flat" cmpd="sng" algn="ctr">
                      <a:solidFill>
                        <a:schemeClr val="tx1"/>
                      </a:solidFill>
                      <a:prstDash val="solid"/>
                      <a:bevel/>
                      <a:headEnd type="none" w="med" len="med"/>
                      <a:tailEnd type="none" w="med" len="med"/>
                    </a:lnL>
                    <a:lnR w="12700" cap="flat" cmpd="sng" algn="ctr">
                      <a:solidFill>
                        <a:schemeClr val="hlink"/>
                      </a:solidFill>
                      <a:prstDash val="solid"/>
                      <a:bevel/>
                      <a:headEnd type="none" w="med" len="med"/>
                      <a:tailEnd type="none" w="med" len="med"/>
                    </a:lnR>
                    <a:lnT w="12700" cap="flat" cmpd="sng" algn="ctr">
                      <a:solidFill>
                        <a:schemeClr val="hlink"/>
                      </a:solidFill>
                      <a:prstDash val="solid"/>
                      <a:bevel/>
                      <a:headEnd type="none" w="med" len="med"/>
                      <a:tailEnd type="none" w="med" len="med"/>
                    </a:lnT>
                    <a:lnB w="12700" cap="flat" cmpd="sng" algn="ctr">
                      <a:solidFill>
                        <a:schemeClr val="hlink"/>
                      </a:solidFill>
                      <a:prstDash val="solid"/>
                      <a:bevel/>
                      <a:headEnd type="none" w="med" len="med"/>
                      <a:tailEnd type="none" w="med" len="med"/>
                    </a:lnB>
                    <a:lnTlToBr>
                      <a:noFill/>
                    </a:lnTlToBr>
                    <a:lnBlToTr>
                      <a:noFill/>
                    </a:lnBlToTr>
                    <a:noFill/>
                  </a:tcPr>
                </a:tc>
                <a:tc>
                  <a:txBody>
                    <a:bodyPr/>
                    <a:lstStyle/>
                    <a:p>
                      <a:pPr marL="0" marR="0" lvl="0" indent="0" algn="l" defTabSz="0" rtl="0" eaLnBrk="0" fontAlgn="base" latinLnBrk="0" hangingPunct="0">
                        <a:lnSpc>
                          <a:spcPct val="100000"/>
                        </a:lnSpc>
                        <a:spcBef>
                          <a:spcPct val="20000"/>
                        </a:spcBef>
                        <a:spcAft>
                          <a:spcPct val="0"/>
                        </a:spcAft>
                        <a:buClrTx/>
                        <a:buSzTx/>
                        <a:buFont typeface="Arial" pitchFamily="34" charset="0"/>
                        <a:buNone/>
                        <a:tabLst/>
                      </a:pPr>
                      <a:r>
                        <a:rPr kumimoji="0" lang="zh-CN" altLang="en-US" sz="2000" b="1"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rPr>
                        <a:t>不采用PEP</a:t>
                      </a:r>
                      <a:endParaRPr kumimoji="0" lang="zh-CN" altLang="en-US" sz="2800" b="0" i="0" u="none" strike="noStrike" cap="none" normalizeH="0" baseline="0" smtClean="0">
                        <a:ln>
                          <a:noFill/>
                        </a:ln>
                        <a:solidFill>
                          <a:schemeClr val="tx1"/>
                        </a:solidFill>
                        <a:effectLst/>
                        <a:latin typeface="Calibri" pitchFamily="34" charset="0"/>
                        <a:ea typeface="MS PGothic" pitchFamily="34" charset="-128"/>
                        <a:sym typeface="Calibri" pitchFamily="34" charset="0"/>
                      </a:endParaRPr>
                    </a:p>
                  </a:txBody>
                  <a:tcPr marL="90000" marR="90000" marT="46800" marB="46800" anchor="ctr" anchorCtr="1" horzOverflow="overflow">
                    <a:lnL w="12700" cap="flat" cmpd="sng" algn="ctr">
                      <a:solidFill>
                        <a:schemeClr val="hlink"/>
                      </a:solidFill>
                      <a:prstDash val="solid"/>
                      <a:bevel/>
                      <a:headEnd type="none" w="med" len="med"/>
                      <a:tailEnd type="none" w="med" len="med"/>
                    </a:lnL>
                    <a:lnR w="12700" cap="flat" cmpd="sng" algn="ctr">
                      <a:solidFill>
                        <a:schemeClr val="hlink"/>
                      </a:solidFill>
                      <a:prstDash val="solid"/>
                      <a:bevel/>
                      <a:headEnd type="none" w="med" len="med"/>
                      <a:tailEnd type="none" w="med" len="med"/>
                    </a:lnR>
                    <a:lnT w="12700" cap="flat" cmpd="sng" algn="ctr">
                      <a:solidFill>
                        <a:schemeClr val="hlink"/>
                      </a:solidFill>
                      <a:prstDash val="solid"/>
                      <a:bevel/>
                      <a:headEnd type="none" w="med" len="med"/>
                      <a:tailEnd type="none" w="med" len="med"/>
                    </a:lnT>
                    <a:lnB w="12700" cap="flat" cmpd="sng" algn="ctr">
                      <a:solidFill>
                        <a:schemeClr val="hlink"/>
                      </a:solidFill>
                      <a:prstDash val="solid"/>
                      <a:bevel/>
                      <a:headEnd type="none" w="med" len="med"/>
                      <a:tailEnd type="none" w="med" len="med"/>
                    </a:lnB>
                    <a:lnTlToBr>
                      <a:noFill/>
                    </a:lnTlToBr>
                    <a:lnBlToTr>
                      <a:noFill/>
                    </a:lnBlToTr>
                    <a:solidFill>
                      <a:srgbClr val="00CC00"/>
                    </a:solidFill>
                  </a:tcPr>
                </a:tc>
                <a:tc>
                  <a:txBody>
                    <a:bodyPr/>
                    <a:lstStyle/>
                    <a:p>
                      <a:pPr marL="0" marR="0" lvl="0" indent="0" algn="l" defTabSz="0" rtl="0" eaLnBrk="0" fontAlgn="base" latinLnBrk="0" hangingPunct="0">
                        <a:lnSpc>
                          <a:spcPct val="100000"/>
                        </a:lnSpc>
                        <a:spcBef>
                          <a:spcPct val="20000"/>
                        </a:spcBef>
                        <a:spcAft>
                          <a:spcPct val="0"/>
                        </a:spcAft>
                        <a:buClrTx/>
                        <a:buSzTx/>
                        <a:buFont typeface="Arial" pitchFamily="34" charset="0"/>
                        <a:buNone/>
                        <a:tabLst/>
                      </a:pPr>
                      <a:r>
                        <a:rPr kumimoji="0" lang="zh-CN" altLang="en-US" sz="2000" b="1"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rPr>
                        <a:t>采用PEP</a:t>
                      </a:r>
                      <a:endParaRPr kumimoji="0" lang="zh-CN" altLang="en-US" sz="2800" b="0" i="0" u="none" strike="noStrike" cap="none" normalizeH="0" baseline="0" smtClean="0">
                        <a:ln>
                          <a:noFill/>
                        </a:ln>
                        <a:solidFill>
                          <a:schemeClr val="tx1"/>
                        </a:solidFill>
                        <a:effectLst/>
                        <a:latin typeface="Calibri" pitchFamily="34" charset="0"/>
                        <a:ea typeface="MS PGothic" pitchFamily="34" charset="-128"/>
                        <a:sym typeface="Calibri" pitchFamily="34" charset="0"/>
                      </a:endParaRPr>
                    </a:p>
                  </a:txBody>
                  <a:tcPr marL="90000" marR="90000" marT="46800" marB="46800" anchor="ctr" anchorCtr="1" horzOverflow="overflow">
                    <a:lnL w="12700" cap="flat" cmpd="sng" algn="ctr">
                      <a:solidFill>
                        <a:schemeClr val="hlink"/>
                      </a:solidFill>
                      <a:prstDash val="solid"/>
                      <a:bevel/>
                      <a:headEnd type="none" w="med" len="med"/>
                      <a:tailEnd type="none" w="med" len="med"/>
                    </a:lnL>
                    <a:lnR w="12700" cap="flat" cmpd="sng" algn="ctr">
                      <a:solidFill>
                        <a:schemeClr val="hlink"/>
                      </a:solidFill>
                      <a:prstDash val="solid"/>
                      <a:bevel/>
                      <a:headEnd type="none" w="med" len="med"/>
                      <a:tailEnd type="none" w="med" len="med"/>
                    </a:lnR>
                    <a:lnT w="12700" cap="flat" cmpd="sng" algn="ctr">
                      <a:solidFill>
                        <a:schemeClr val="hlink"/>
                      </a:solidFill>
                      <a:prstDash val="solid"/>
                      <a:bevel/>
                      <a:headEnd type="none" w="med" len="med"/>
                      <a:tailEnd type="none" w="med" len="med"/>
                    </a:lnT>
                    <a:lnB w="12700" cap="flat" cmpd="sng" algn="ctr">
                      <a:solidFill>
                        <a:schemeClr val="hlink"/>
                      </a:solidFill>
                      <a:prstDash val="solid"/>
                      <a:bevel/>
                      <a:headEnd type="none" w="med" len="med"/>
                      <a:tailEnd type="none" w="med" len="med"/>
                    </a:lnB>
                    <a:lnTlToBr>
                      <a:noFill/>
                    </a:lnTlToBr>
                    <a:lnBlToTr>
                      <a:noFill/>
                    </a:lnBlToTr>
                    <a:solidFill>
                      <a:srgbClr val="FF0000"/>
                    </a:solidFill>
                  </a:tcPr>
                </a:tc>
              </a:tr>
              <a:tr h="1187450">
                <a:tc>
                  <a:txBody>
                    <a:bodyPr/>
                    <a:lstStyle/>
                    <a:p>
                      <a:pPr marL="0" marR="0" lvl="0" indent="0" algn="l" defTabSz="0" rtl="0" eaLnBrk="0" fontAlgn="base" latinLnBrk="0" hangingPunct="0">
                        <a:lnSpc>
                          <a:spcPct val="100000"/>
                        </a:lnSpc>
                        <a:spcBef>
                          <a:spcPct val="20000"/>
                        </a:spcBef>
                        <a:spcAft>
                          <a:spcPct val="0"/>
                        </a:spcAft>
                        <a:buClrTx/>
                        <a:buSzTx/>
                        <a:buFont typeface="Arial" pitchFamily="34" charset="0"/>
                        <a:buNone/>
                        <a:tabLst/>
                      </a:pPr>
                      <a:r>
                        <a:rPr kumimoji="0" lang="zh-CN" altLang="en-US" sz="2000" b="1"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rPr>
                        <a:t>医务人员</a:t>
                      </a:r>
                    </a:p>
                    <a:p>
                      <a:pPr marL="0" marR="0" lvl="0" indent="0" algn="l" defTabSz="0" rtl="0" eaLnBrk="0" fontAlgn="base" latinLnBrk="0" hangingPunct="0">
                        <a:lnSpc>
                          <a:spcPct val="100000"/>
                        </a:lnSpc>
                        <a:spcBef>
                          <a:spcPct val="20000"/>
                        </a:spcBef>
                        <a:spcAft>
                          <a:spcPct val="0"/>
                        </a:spcAft>
                        <a:buClrTx/>
                        <a:buSzTx/>
                        <a:buFont typeface="Arial" pitchFamily="34" charset="0"/>
                        <a:buNone/>
                        <a:tabLst/>
                      </a:pPr>
                      <a:r>
                        <a:rPr kumimoji="0" lang="zh-CN" altLang="en-US" sz="2000" b="1"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rPr>
                        <a:t>HIV阳性</a:t>
                      </a:r>
                      <a:r>
                        <a:rPr kumimoji="0" lang="zh-CN" altLang="en-US" sz="2000" b="0"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rPr>
                        <a:t> </a:t>
                      </a:r>
                    </a:p>
                  </a:txBody>
                  <a:tcPr marL="90000" marR="90000" marT="46800" marB="46800" anchor="ctr" anchorCtr="1" horzOverflow="overflow">
                    <a:lnL w="12700" cap="flat" cmpd="sng" algn="ctr">
                      <a:solidFill>
                        <a:schemeClr val="tx1"/>
                      </a:solidFill>
                      <a:prstDash val="solid"/>
                      <a:bevel/>
                      <a:headEnd type="none" w="med" len="med"/>
                      <a:tailEnd type="none" w="med" len="med"/>
                    </a:lnL>
                    <a:lnR w="12700" cap="flat" cmpd="sng" algn="ctr">
                      <a:solidFill>
                        <a:schemeClr val="hlink"/>
                      </a:solidFill>
                      <a:prstDash val="solid"/>
                      <a:bevel/>
                      <a:headEnd type="none" w="med" len="med"/>
                      <a:tailEnd type="none" w="med" len="med"/>
                    </a:lnR>
                    <a:lnT w="12700" cap="flat" cmpd="sng" algn="ctr">
                      <a:solidFill>
                        <a:schemeClr val="hlink"/>
                      </a:solidFill>
                      <a:prstDash val="solid"/>
                      <a:bevel/>
                      <a:headEnd type="none" w="med" len="med"/>
                      <a:tailEnd type="none" w="med" len="med"/>
                    </a:lnT>
                    <a:lnB w="12700" cap="flat" cmpd="sng" algn="ctr">
                      <a:solidFill>
                        <a:schemeClr val="hlink"/>
                      </a:solidFill>
                      <a:prstDash val="solid"/>
                      <a:bevel/>
                      <a:headEnd type="none" w="med" len="med"/>
                      <a:tailEnd type="none" w="med" len="med"/>
                    </a:lnB>
                    <a:lnTlToBr>
                      <a:noFill/>
                    </a:lnTlToBr>
                    <a:lnBlToTr>
                      <a:noFill/>
                    </a:lnBlToTr>
                    <a:noFill/>
                  </a:tcPr>
                </a:tc>
                <a:tc>
                  <a:txBody>
                    <a:bodyPr/>
                    <a:lstStyle/>
                    <a:p>
                      <a:pPr marL="0" marR="0" lvl="0" indent="0" algn="l" defTabSz="0" rtl="0" eaLnBrk="0" fontAlgn="base" latinLnBrk="0" hangingPunct="0">
                        <a:lnSpc>
                          <a:spcPct val="100000"/>
                        </a:lnSpc>
                        <a:spcBef>
                          <a:spcPct val="20000"/>
                        </a:spcBef>
                        <a:spcAft>
                          <a:spcPct val="0"/>
                        </a:spcAft>
                        <a:buClrTx/>
                        <a:buSzTx/>
                        <a:buFont typeface="Arial" pitchFamily="34" charset="0"/>
                        <a:buNone/>
                        <a:tabLst/>
                      </a:pPr>
                      <a:r>
                        <a:rPr kumimoji="0" lang="zh-CN" altLang="en-US" sz="2000" b="1"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rPr>
                        <a:t>不采用PEP</a:t>
                      </a:r>
                    </a:p>
                    <a:p>
                      <a:pPr marL="0" marR="0" lvl="0" indent="0" algn="l" defTabSz="0" rtl="0" eaLnBrk="0" fontAlgn="base" latinLnBrk="0" hangingPunct="0">
                        <a:lnSpc>
                          <a:spcPct val="100000"/>
                        </a:lnSpc>
                        <a:spcBef>
                          <a:spcPct val="20000"/>
                        </a:spcBef>
                        <a:spcAft>
                          <a:spcPct val="0"/>
                        </a:spcAft>
                        <a:buClrTx/>
                        <a:buSzTx/>
                        <a:buFont typeface="Arial" pitchFamily="34" charset="0"/>
                        <a:buNone/>
                        <a:tabLst/>
                      </a:pPr>
                      <a:r>
                        <a:rPr kumimoji="0" lang="zh-CN" altLang="en-US" sz="2000" b="1"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rPr>
                        <a:t>将医疗保健人员转诊接受ART治疗 </a:t>
                      </a:r>
                    </a:p>
                  </a:txBody>
                  <a:tcPr marL="90000" marR="90000" marT="46800" marB="46800" anchor="ctr" anchorCtr="1" horzOverflow="overflow">
                    <a:lnL w="12700" cap="flat" cmpd="sng" algn="ctr">
                      <a:solidFill>
                        <a:schemeClr val="hlink"/>
                      </a:solidFill>
                      <a:prstDash val="solid"/>
                      <a:bevel/>
                      <a:headEnd type="none" w="med" len="med"/>
                      <a:tailEnd type="none" w="med" len="med"/>
                    </a:lnL>
                    <a:lnR w="12700" cap="flat" cmpd="sng" algn="ctr">
                      <a:solidFill>
                        <a:schemeClr val="hlink"/>
                      </a:solidFill>
                      <a:prstDash val="solid"/>
                      <a:bevel/>
                      <a:headEnd type="none" w="med" len="med"/>
                      <a:tailEnd type="none" w="med" len="med"/>
                    </a:lnR>
                    <a:lnT w="12700" cap="flat" cmpd="sng" algn="ctr">
                      <a:solidFill>
                        <a:schemeClr val="hlink"/>
                      </a:solidFill>
                      <a:prstDash val="solid"/>
                      <a:bevel/>
                      <a:headEnd type="none" w="med" len="med"/>
                      <a:tailEnd type="none" w="med" len="med"/>
                    </a:lnT>
                    <a:lnB w="12700" cap="flat" cmpd="sng" algn="ctr">
                      <a:solidFill>
                        <a:schemeClr val="hlink"/>
                      </a:solidFill>
                      <a:prstDash val="solid"/>
                      <a:bevel/>
                      <a:headEnd type="none" w="med" len="med"/>
                      <a:tailEnd type="none" w="med" len="med"/>
                    </a:lnB>
                    <a:lnTlToBr>
                      <a:noFill/>
                    </a:lnTlToBr>
                    <a:lnBlToTr>
                      <a:noFill/>
                    </a:lnBlToTr>
                    <a:solidFill>
                      <a:srgbClr val="00CC00"/>
                    </a:solidFill>
                  </a:tcPr>
                </a:tc>
                <a:tc>
                  <a:txBody>
                    <a:bodyPr/>
                    <a:lstStyle/>
                    <a:p>
                      <a:pPr marL="0" marR="0" lvl="0" indent="0" algn="l" defTabSz="0" rtl="0" eaLnBrk="0" fontAlgn="base" latinLnBrk="0" hangingPunct="0">
                        <a:lnSpc>
                          <a:spcPct val="100000"/>
                        </a:lnSpc>
                        <a:spcBef>
                          <a:spcPct val="20000"/>
                        </a:spcBef>
                        <a:spcAft>
                          <a:spcPct val="0"/>
                        </a:spcAft>
                        <a:buClrTx/>
                        <a:buSzTx/>
                        <a:buFont typeface="Arial" pitchFamily="34" charset="0"/>
                        <a:buNone/>
                        <a:tabLst/>
                      </a:pPr>
                      <a:r>
                        <a:rPr kumimoji="0" lang="zh-CN" altLang="en-US" sz="2000" b="1"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rPr>
                        <a:t>不采用PEP</a:t>
                      </a:r>
                    </a:p>
                    <a:p>
                      <a:pPr marL="0" marR="0" lvl="0" indent="0" algn="l" defTabSz="0" rtl="0" eaLnBrk="0" fontAlgn="base" latinLnBrk="0" hangingPunct="0">
                        <a:lnSpc>
                          <a:spcPct val="100000"/>
                        </a:lnSpc>
                        <a:spcBef>
                          <a:spcPct val="20000"/>
                        </a:spcBef>
                        <a:spcAft>
                          <a:spcPct val="0"/>
                        </a:spcAft>
                        <a:buClrTx/>
                        <a:buSzTx/>
                        <a:buFont typeface="Arial" pitchFamily="34" charset="0"/>
                        <a:buNone/>
                        <a:tabLst/>
                      </a:pPr>
                      <a:r>
                        <a:rPr kumimoji="0" lang="zh-CN" altLang="en-US" sz="2000" b="1" i="0" u="none" strike="noStrike" cap="none" normalizeH="0" baseline="0" smtClean="0">
                          <a:ln>
                            <a:noFill/>
                          </a:ln>
                          <a:solidFill>
                            <a:schemeClr val="tx1"/>
                          </a:solidFill>
                          <a:effectLst/>
                          <a:latin typeface="华文楷体" pitchFamily="2" charset="-122"/>
                          <a:ea typeface="华文楷体" pitchFamily="2" charset="-122"/>
                          <a:sym typeface="华文楷体" pitchFamily="2" charset="-122"/>
                        </a:rPr>
                        <a:t>将医疗保健人员转诊接受ART治疗 </a:t>
                      </a:r>
                    </a:p>
                  </a:txBody>
                  <a:tcPr marL="90000" marR="90000" marT="46800" marB="46800" anchor="ctr" anchorCtr="1" horzOverflow="overflow">
                    <a:lnL w="12700" cap="flat" cmpd="sng" algn="ctr">
                      <a:solidFill>
                        <a:schemeClr val="hlink"/>
                      </a:solidFill>
                      <a:prstDash val="solid"/>
                      <a:bevel/>
                      <a:headEnd type="none" w="med" len="med"/>
                      <a:tailEnd type="none" w="med" len="med"/>
                    </a:lnL>
                    <a:lnR w="12700" cap="flat" cmpd="sng" algn="ctr">
                      <a:solidFill>
                        <a:schemeClr val="hlink"/>
                      </a:solidFill>
                      <a:prstDash val="solid"/>
                      <a:bevel/>
                      <a:headEnd type="none" w="med" len="med"/>
                      <a:tailEnd type="none" w="med" len="med"/>
                    </a:lnR>
                    <a:lnT w="12700" cap="flat" cmpd="sng" algn="ctr">
                      <a:solidFill>
                        <a:schemeClr val="hlink"/>
                      </a:solidFill>
                      <a:prstDash val="solid"/>
                      <a:bevel/>
                      <a:headEnd type="none" w="med" len="med"/>
                      <a:tailEnd type="none" w="med" len="med"/>
                    </a:lnT>
                    <a:lnB w="12700" cap="flat" cmpd="sng" algn="ctr">
                      <a:solidFill>
                        <a:schemeClr val="hlink"/>
                      </a:solidFill>
                      <a:prstDash val="solid"/>
                      <a:bevel/>
                      <a:headEnd type="none" w="med" len="med"/>
                      <a:tailEnd type="none" w="med" len="med"/>
                    </a:lnB>
                    <a:lnTlToBr>
                      <a:noFill/>
                    </a:lnTlToBr>
                    <a:lnBlToTr>
                      <a:noFill/>
                    </a:lnBlToTr>
                    <a:solidFill>
                      <a:srgbClr val="00CC00"/>
                    </a:solidFill>
                  </a:tcPr>
                </a:tc>
              </a:tr>
            </a:tbl>
          </a:graphicData>
        </a:graphic>
      </p:graphicFrame>
      <p:sp>
        <p:nvSpPr>
          <p:cNvPr id="47127" name="Text Box 25"/>
          <p:cNvSpPr>
            <a:spLocks noChangeArrowheads="1"/>
          </p:cNvSpPr>
          <p:nvPr/>
        </p:nvSpPr>
        <p:spPr bwMode="auto">
          <a:xfrm>
            <a:off x="468313" y="1214438"/>
            <a:ext cx="8229600" cy="519112"/>
          </a:xfrm>
          <a:prstGeom prst="rect">
            <a:avLst/>
          </a:prstGeom>
          <a:noFill/>
          <a:ln w="9525">
            <a:noFill/>
            <a:miter lim="800000"/>
            <a:headEnd/>
            <a:tailEnd/>
          </a:ln>
        </p:spPr>
        <p:txBody>
          <a:bodyPr>
            <a:spAutoFit/>
          </a:bodyPr>
          <a:lstStyle/>
          <a:p>
            <a:pPr>
              <a:spcBef>
                <a:spcPct val="50000"/>
              </a:spcBef>
            </a:pPr>
            <a:r>
              <a:rPr lang="zh-CN" altLang="en-US" sz="2800" b="1">
                <a:solidFill>
                  <a:schemeClr val="hlink"/>
                </a:solidFill>
                <a:latin typeface="华文新魏" pitchFamily="2" charset="-122"/>
                <a:ea typeface="华文新魏" pitchFamily="2" charset="-122"/>
                <a:sym typeface="华文楷体" pitchFamily="2" charset="-122"/>
              </a:rPr>
              <a:t>发生明显职业暴露时</a:t>
            </a:r>
          </a:p>
        </p:txBody>
      </p:sp>
      <p:sp>
        <p:nvSpPr>
          <p:cNvPr id="47128" name="TextBox 6"/>
          <p:cNvSpPr>
            <a:spLocks noChangeArrowheads="1"/>
          </p:cNvSpPr>
          <p:nvPr/>
        </p:nvSpPr>
        <p:spPr bwMode="auto">
          <a:xfrm>
            <a:off x="250825" y="5661025"/>
            <a:ext cx="8572500" cy="738188"/>
          </a:xfrm>
          <a:prstGeom prst="rect">
            <a:avLst/>
          </a:prstGeom>
          <a:noFill/>
          <a:ln w="9525">
            <a:noFill/>
            <a:miter lim="800000"/>
            <a:headEnd/>
            <a:tailEnd/>
          </a:ln>
        </p:spPr>
        <p:txBody>
          <a:bodyPr>
            <a:spAutoFit/>
          </a:bodyPr>
          <a:lstStyle/>
          <a:p>
            <a:r>
              <a:rPr lang="zh-CN" altLang="en-US" b="1">
                <a:solidFill>
                  <a:srgbClr val="000000"/>
                </a:solidFill>
                <a:latin typeface="华文楷体" pitchFamily="2" charset="-122"/>
                <a:ea typeface="华文楷体" pitchFamily="2" charset="-122"/>
                <a:sym typeface="华文楷体" pitchFamily="2" charset="-122"/>
              </a:rPr>
              <a:t>如果医疗保健人员</a:t>
            </a:r>
            <a:r>
              <a:rPr lang="en-US" altLang="zh-CN" b="1">
                <a:solidFill>
                  <a:srgbClr val="000000"/>
                </a:solidFill>
                <a:latin typeface="华文楷体" pitchFamily="2" charset="-122"/>
                <a:ea typeface="华文楷体" pitchFamily="2" charset="-122"/>
                <a:sym typeface="华文楷体" pitchFamily="2" charset="-122"/>
              </a:rPr>
              <a:t>HIV</a:t>
            </a:r>
            <a:r>
              <a:rPr lang="zh-CN" altLang="en-US" b="1">
                <a:solidFill>
                  <a:srgbClr val="000000"/>
                </a:solidFill>
                <a:latin typeface="华文楷体" pitchFamily="2" charset="-122"/>
                <a:ea typeface="华文楷体" pitchFamily="2" charset="-122"/>
                <a:sym typeface="华文楷体" pitchFamily="2" charset="-122"/>
              </a:rPr>
              <a:t>检测阳性，停止</a:t>
            </a:r>
            <a:r>
              <a:rPr lang="en-US" altLang="zh-CN" b="1">
                <a:solidFill>
                  <a:srgbClr val="000000"/>
                </a:solidFill>
                <a:latin typeface="华文楷体" pitchFamily="2" charset="-122"/>
                <a:ea typeface="华文楷体" pitchFamily="2" charset="-122"/>
                <a:sym typeface="华文楷体" pitchFamily="2" charset="-122"/>
              </a:rPr>
              <a:t>PEP</a:t>
            </a:r>
            <a:r>
              <a:rPr lang="zh-CN" altLang="en-US" b="1">
                <a:solidFill>
                  <a:srgbClr val="000000"/>
                </a:solidFill>
                <a:latin typeface="华文楷体" pitchFamily="2" charset="-122"/>
                <a:ea typeface="华文楷体" pitchFamily="2" charset="-122"/>
                <a:sym typeface="华文楷体" pitchFamily="2" charset="-122"/>
              </a:rPr>
              <a:t> * ，为其转诊接受抗</a:t>
            </a:r>
            <a:r>
              <a:rPr lang="en-US" altLang="zh-CN" b="1">
                <a:solidFill>
                  <a:srgbClr val="000000"/>
                </a:solidFill>
                <a:latin typeface="华文楷体" pitchFamily="2" charset="-122"/>
                <a:ea typeface="华文楷体" pitchFamily="2" charset="-122"/>
                <a:sym typeface="华文楷体" pitchFamily="2" charset="-122"/>
              </a:rPr>
              <a:t>HIV</a:t>
            </a:r>
            <a:r>
              <a:rPr lang="zh-CN" altLang="en-US" b="1">
                <a:solidFill>
                  <a:srgbClr val="000000"/>
                </a:solidFill>
                <a:latin typeface="华文楷体" pitchFamily="2" charset="-122"/>
                <a:ea typeface="华文楷体" pitchFamily="2" charset="-122"/>
                <a:sym typeface="华文楷体" pitchFamily="2" charset="-122"/>
              </a:rPr>
              <a:t>咨询和治疗</a:t>
            </a:r>
          </a:p>
          <a:p>
            <a:r>
              <a:rPr lang="zh-CN" altLang="en-US" sz="2400" b="1">
                <a:solidFill>
                  <a:srgbClr val="000000"/>
                </a:solidFill>
                <a:latin typeface="华文楷体" pitchFamily="2" charset="-122"/>
                <a:ea typeface="华文楷体" pitchFamily="2" charset="-122"/>
                <a:sym typeface="华文楷体" pitchFamily="2" charset="-122"/>
              </a:rPr>
              <a:t>*</a:t>
            </a:r>
            <a:r>
              <a:rPr lang="zh-CN" altLang="en-US" b="1">
                <a:solidFill>
                  <a:srgbClr val="000000"/>
                </a:solidFill>
                <a:latin typeface="华文楷体" pitchFamily="2" charset="-122"/>
                <a:ea typeface="华文楷体" pitchFamily="2" charset="-122"/>
                <a:sym typeface="华文楷体" pitchFamily="2" charset="-122"/>
              </a:rPr>
              <a:t>在这种情况下，</a:t>
            </a:r>
            <a:r>
              <a:rPr lang="en-US" altLang="zh-CN" b="1">
                <a:solidFill>
                  <a:srgbClr val="000000"/>
                </a:solidFill>
                <a:latin typeface="华文楷体" pitchFamily="2" charset="-122"/>
                <a:ea typeface="华文楷体" pitchFamily="2" charset="-122"/>
                <a:sym typeface="华文楷体" pitchFamily="2" charset="-122"/>
              </a:rPr>
              <a:t>PEP</a:t>
            </a:r>
            <a:r>
              <a:rPr lang="zh-CN" altLang="en-US" b="1">
                <a:solidFill>
                  <a:srgbClr val="000000"/>
                </a:solidFill>
                <a:latin typeface="华文楷体" pitchFamily="2" charset="-122"/>
                <a:ea typeface="华文楷体" pitchFamily="2" charset="-122"/>
                <a:sym typeface="华文楷体" pitchFamily="2" charset="-122"/>
              </a:rPr>
              <a:t>治疗不但对其无益，还会因耐药性的产生对其造成危害</a:t>
            </a:r>
            <a:endParaRPr lang="zh-CN" altLang="en-US" sz="1600" b="1">
              <a:solidFill>
                <a:srgbClr val="000000"/>
              </a:solidFill>
              <a:latin typeface="华文楷体" pitchFamily="2" charset="-122"/>
              <a:ea typeface="华文楷体" pitchFamily="2" charset="-122"/>
              <a:sym typeface="华文楷体" pitchFamily="2"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a:noFill/>
          <a:ln w="9525">
            <a:noFill/>
            <a:miter lim="800000"/>
            <a:headEnd/>
            <a:tailEnd/>
          </a:ln>
        </p:spPr>
        <p:txBody>
          <a:bodyPr vert="horz" wrap="square" lIns="91440" tIns="45720" rIns="91440" bIns="45720" numCol="1" anchor="ctr" anchorCtr="0" compatLnSpc="1">
            <a:prstTxWarp prst="textNoShape">
              <a:avLst/>
            </a:prstTxWarp>
          </a:bodyPr>
          <a:lstStyle/>
          <a:p>
            <a:pPr>
              <a:defRPr/>
            </a:pPr>
            <a:fld id="{D11AB203-5769-4FC0-8DFA-9BDA580D823F}" type="slidenum">
              <a:rPr lang="zh-CN" altLang="zh-CN">
                <a:solidFill>
                  <a:schemeClr val="tx1"/>
                </a:solidFill>
              </a:rPr>
              <a:pPr>
                <a:defRPr/>
              </a:pPr>
              <a:t>44</a:t>
            </a:fld>
            <a:endParaRPr lang="zh-CN" altLang="zh-CN">
              <a:solidFill>
                <a:schemeClr val="tx1"/>
              </a:solidFill>
            </a:endParaRPr>
          </a:p>
        </p:txBody>
      </p:sp>
      <p:sp>
        <p:nvSpPr>
          <p:cNvPr id="48132" name="Rectangle 2"/>
          <p:cNvSpPr>
            <a:spLocks noGrp="1" noChangeArrowheads="1"/>
          </p:cNvSpPr>
          <p:nvPr>
            <p:ph type="title" idx="4294967295"/>
          </p:nvPr>
        </p:nvSpPr>
        <p:spPr>
          <a:xfrm>
            <a:off x="571500" y="214313"/>
            <a:ext cx="8229600" cy="928687"/>
          </a:xfrm>
        </p:spPr>
        <p:txBody>
          <a:bodyPr/>
          <a:lstStyle/>
          <a:p>
            <a:pPr eaLnBrk="1" hangingPunct="1"/>
            <a:r>
              <a:rPr lang="en-US" altLang="zh-CN" sz="4000" b="1" smtClean="0">
                <a:solidFill>
                  <a:schemeClr val="hlink"/>
                </a:solidFill>
                <a:latin typeface="华文新魏" pitchFamily="2" charset="-122"/>
                <a:ea typeface="华文新魏" pitchFamily="2" charset="-122"/>
                <a:sym typeface="华文新魏" pitchFamily="2" charset="-122"/>
              </a:rPr>
              <a:t>HIV</a:t>
            </a:r>
            <a:r>
              <a:rPr lang="zh-CN" altLang="en-US" sz="4000" b="1" smtClean="0">
                <a:solidFill>
                  <a:schemeClr val="hlink"/>
                </a:solidFill>
                <a:latin typeface="华文新魏" pitchFamily="2" charset="-122"/>
                <a:ea typeface="华文新魏" pitchFamily="2" charset="-122"/>
                <a:sym typeface="华文新魏" pitchFamily="2" charset="-122"/>
              </a:rPr>
              <a:t>暴露的</a:t>
            </a:r>
            <a:r>
              <a:rPr lang="en-US" altLang="zh-CN" sz="4000" b="1" smtClean="0">
                <a:solidFill>
                  <a:schemeClr val="hlink"/>
                </a:solidFill>
                <a:latin typeface="华文新魏" pitchFamily="2" charset="-122"/>
                <a:ea typeface="华文新魏" pitchFamily="2" charset="-122"/>
                <a:sym typeface="华文新魏" pitchFamily="2" charset="-122"/>
              </a:rPr>
              <a:t>PEP</a:t>
            </a:r>
            <a:r>
              <a:rPr lang="zh-CN" altLang="en-US" sz="4000" b="1" smtClean="0">
                <a:solidFill>
                  <a:schemeClr val="hlink"/>
                </a:solidFill>
                <a:latin typeface="华文新魏" pitchFamily="2" charset="-122"/>
                <a:ea typeface="华文新魏" pitchFamily="2" charset="-122"/>
                <a:sym typeface="华文新魏" pitchFamily="2" charset="-122"/>
              </a:rPr>
              <a:t>药物</a:t>
            </a:r>
            <a:r>
              <a:rPr lang="zh-CN" altLang="en-US" sz="4000" b="1" smtClean="0">
                <a:latin typeface="华文新魏" pitchFamily="2" charset="-122"/>
                <a:ea typeface="华文新魏" pitchFamily="2" charset="-122"/>
                <a:sym typeface="华文新魏" pitchFamily="2" charset="-122"/>
              </a:rPr>
              <a:t> </a:t>
            </a:r>
          </a:p>
        </p:txBody>
      </p:sp>
      <p:sp>
        <p:nvSpPr>
          <p:cNvPr id="60419" name="Rectangle 3"/>
          <p:cNvSpPr>
            <a:spLocks noGrp="1" noChangeArrowheads="1"/>
          </p:cNvSpPr>
          <p:nvPr>
            <p:ph type="body" idx="4294967295"/>
          </p:nvPr>
        </p:nvSpPr>
        <p:spPr>
          <a:xfrm>
            <a:off x="323850" y="1428750"/>
            <a:ext cx="8640763" cy="4276725"/>
          </a:xfrm>
        </p:spPr>
        <p:txBody>
          <a:bodyPr/>
          <a:lstStyle/>
          <a:p>
            <a:pPr marL="179388" lvl="1" indent="0">
              <a:lnSpc>
                <a:spcPct val="120000"/>
              </a:lnSpc>
              <a:buFont typeface="Arial" pitchFamily="34" charset="0"/>
              <a:buNone/>
              <a:defRPr/>
            </a:pPr>
            <a:r>
              <a:rPr lang="zh-CN" altLang="en-US" b="1" dirty="0" smtClean="0">
                <a:latin typeface="华文楷体" pitchFamily="2" charset="-122"/>
                <a:ea typeface="华文楷体" pitchFamily="2" charset="-122"/>
                <a:sym typeface="华文楷体" pitchFamily="2" charset="-122"/>
              </a:rPr>
              <a:t>1.大多数针刺伤和明显的粘膜暴露时使用：</a:t>
            </a:r>
          </a:p>
          <a:p>
            <a:pPr marL="400050" lvl="1" indent="0">
              <a:lnSpc>
                <a:spcPct val="120000"/>
              </a:lnSpc>
              <a:buFont typeface="Arial" pitchFamily="34" charset="0"/>
              <a:buNone/>
              <a:defRPr/>
            </a:pPr>
            <a:r>
              <a:rPr lang="zh-CN" altLang="en-US" sz="2400" b="1" dirty="0" smtClean="0">
                <a:latin typeface="华文楷体" pitchFamily="2" charset="-122"/>
                <a:ea typeface="华文楷体" pitchFamily="2" charset="-122"/>
                <a:sym typeface="华文楷体" pitchFamily="2" charset="-122"/>
              </a:rPr>
              <a:t>AZT/TDF(300mg/300mg)+3TC(150mg)</a:t>
            </a:r>
            <a:r>
              <a:rPr lang="en-US" altLang="zh-CN" sz="2400" b="1" dirty="0" smtClean="0">
                <a:latin typeface="华文楷体" pitchFamily="2" charset="-122"/>
                <a:ea typeface="华文楷体" pitchFamily="2" charset="-122"/>
                <a:sym typeface="华文楷体" pitchFamily="2" charset="-122"/>
              </a:rPr>
              <a:t/>
            </a:r>
            <a:br>
              <a:rPr lang="en-US" altLang="zh-CN" sz="2400" b="1" dirty="0" smtClean="0">
                <a:latin typeface="华文楷体" pitchFamily="2" charset="-122"/>
                <a:ea typeface="华文楷体" pitchFamily="2" charset="-122"/>
                <a:sym typeface="华文楷体" pitchFamily="2" charset="-122"/>
              </a:rPr>
            </a:br>
            <a:r>
              <a:rPr lang="zh-CN" altLang="en-US" sz="2400" b="1" dirty="0" smtClean="0">
                <a:latin typeface="华文楷体" pitchFamily="2" charset="-122"/>
                <a:ea typeface="华文楷体" pitchFamily="2" charset="-122"/>
                <a:sym typeface="华文楷体" pitchFamily="2" charset="-122"/>
              </a:rPr>
              <a:t>每12小时一次，共4周</a:t>
            </a:r>
            <a:endParaRPr lang="en-US" altLang="zh-CN" sz="2400" b="1" dirty="0" smtClean="0">
              <a:latin typeface="华文楷体" pitchFamily="2" charset="-122"/>
              <a:ea typeface="华文楷体" pitchFamily="2" charset="-122"/>
              <a:sym typeface="华文楷体" pitchFamily="2" charset="-122"/>
            </a:endParaRPr>
          </a:p>
          <a:p>
            <a:pPr marL="400050" lvl="1" indent="0">
              <a:lnSpc>
                <a:spcPct val="120000"/>
              </a:lnSpc>
              <a:buFont typeface="Arial" pitchFamily="34" charset="0"/>
              <a:buChar char="–"/>
              <a:defRPr/>
            </a:pPr>
            <a:endParaRPr lang="zh-CN" altLang="en-US" sz="800" b="1" dirty="0" smtClean="0">
              <a:latin typeface="华文楷体" pitchFamily="2" charset="-122"/>
              <a:ea typeface="华文楷体" pitchFamily="2" charset="-122"/>
              <a:sym typeface="华文楷体" pitchFamily="2" charset="-122"/>
            </a:endParaRPr>
          </a:p>
          <a:p>
            <a:pPr marL="179388" lvl="1" indent="0">
              <a:lnSpc>
                <a:spcPct val="120000"/>
              </a:lnSpc>
              <a:buFont typeface="Arial" pitchFamily="34" charset="0"/>
              <a:buNone/>
              <a:defRPr/>
            </a:pPr>
            <a:r>
              <a:rPr lang="zh-CN" altLang="en-US" b="1" dirty="0" smtClean="0">
                <a:latin typeface="华文楷体" pitchFamily="2" charset="-122"/>
                <a:ea typeface="华文楷体" pitchFamily="2" charset="-122"/>
                <a:sym typeface="华文楷体" pitchFamily="2" charset="-122"/>
              </a:rPr>
              <a:t>2.被空心针造成深度针刺伤时使用：</a:t>
            </a:r>
          </a:p>
          <a:p>
            <a:pPr marL="400050" lvl="1" indent="0">
              <a:lnSpc>
                <a:spcPct val="120000"/>
              </a:lnSpc>
              <a:buFont typeface="Arial" pitchFamily="34" charset="0"/>
              <a:buNone/>
              <a:defRPr/>
            </a:pPr>
            <a:r>
              <a:rPr lang="zh-CN" altLang="en-US" sz="2400" b="1" dirty="0" smtClean="0">
                <a:latin typeface="华文楷体" pitchFamily="2" charset="-122"/>
                <a:ea typeface="华文楷体" pitchFamily="2" charset="-122"/>
                <a:sym typeface="华文楷体" pitchFamily="2" charset="-122"/>
              </a:rPr>
              <a:t>AZT/TDF(300mg/300mg)+3TC(150mg)+LPV/r或</a:t>
            </a:r>
            <a:r>
              <a:rPr lang="en-US" altLang="zh-CN" sz="2400" b="1" dirty="0" smtClean="0">
                <a:latin typeface="华文楷体" pitchFamily="2" charset="-122"/>
                <a:ea typeface="华文楷体" pitchFamily="2" charset="-122"/>
                <a:sym typeface="华文楷体" pitchFamily="2" charset="-122"/>
              </a:rPr>
              <a:t>E</a:t>
            </a:r>
            <a:r>
              <a:rPr lang="zh-CN" altLang="en-US" sz="2400" b="1" dirty="0" smtClean="0">
                <a:latin typeface="华文楷体" pitchFamily="2" charset="-122"/>
                <a:ea typeface="华文楷体" pitchFamily="2" charset="-122"/>
                <a:sym typeface="华文楷体" pitchFamily="2" charset="-122"/>
              </a:rPr>
              <a:t>FV(600mg)</a:t>
            </a:r>
            <a:endParaRPr lang="en-US" altLang="zh-CN" sz="2400" b="1" dirty="0" smtClean="0">
              <a:latin typeface="华文楷体" pitchFamily="2" charset="-122"/>
              <a:ea typeface="华文楷体" pitchFamily="2" charset="-122"/>
              <a:sym typeface="华文楷体" pitchFamily="2" charset="-122"/>
            </a:endParaRPr>
          </a:p>
          <a:p>
            <a:pPr marL="400050" lvl="1" indent="0">
              <a:lnSpc>
                <a:spcPct val="120000"/>
              </a:lnSpc>
              <a:buFont typeface="Arial" pitchFamily="34" charset="0"/>
              <a:buNone/>
              <a:defRPr/>
            </a:pPr>
            <a:r>
              <a:rPr lang="zh-CN" altLang="en-US" sz="2400" b="1" dirty="0" smtClean="0">
                <a:latin typeface="华文楷体" pitchFamily="2" charset="-122"/>
                <a:ea typeface="华文楷体" pitchFamily="2" charset="-122"/>
                <a:sym typeface="华文楷体" pitchFamily="2" charset="-122"/>
              </a:rPr>
              <a:t>每12小时一次，共4周</a:t>
            </a:r>
          </a:p>
        </p:txBody>
      </p:sp>
      <p:sp>
        <p:nvSpPr>
          <p:cNvPr id="48134" name="Text Box 4"/>
          <p:cNvSpPr>
            <a:spLocks noChangeArrowheads="1"/>
          </p:cNvSpPr>
          <p:nvPr/>
        </p:nvSpPr>
        <p:spPr bwMode="auto">
          <a:xfrm>
            <a:off x="827088" y="5643563"/>
            <a:ext cx="7669212" cy="396875"/>
          </a:xfrm>
          <a:prstGeom prst="rect">
            <a:avLst/>
          </a:prstGeom>
          <a:noFill/>
          <a:ln w="38100">
            <a:noFill/>
            <a:miter lim="800000"/>
            <a:headEnd/>
            <a:tailEnd/>
          </a:ln>
        </p:spPr>
        <p:txBody>
          <a:bodyPr lIns="90000" tIns="46800" rIns="90000" bIns="46800">
            <a:spAutoFit/>
          </a:bodyPr>
          <a:lstStyle/>
          <a:p>
            <a:pPr>
              <a:spcBef>
                <a:spcPct val="50000"/>
              </a:spcBef>
            </a:pPr>
            <a:r>
              <a:rPr lang="zh-CN" altLang="en-US" sz="2000">
                <a:solidFill>
                  <a:srgbClr val="000000"/>
                </a:solidFill>
                <a:latin typeface="华文楷体" pitchFamily="2" charset="-122"/>
                <a:ea typeface="华文楷体" pitchFamily="2" charset="-122"/>
                <a:sym typeface="华文楷体" pitchFamily="2" charset="-122"/>
              </a:rPr>
              <a:t>国家免费ARV手册 2011年第三版</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灯片编号占位符 4"/>
          <p:cNvSpPr>
            <a:spLocks noGrp="1"/>
          </p:cNvSpPr>
          <p:nvPr>
            <p:ph type="sldNum" sz="quarter" idx="11"/>
          </p:nvPr>
        </p:nvSpPr>
        <p:spPr>
          <a:noFill/>
          <a:ln w="9525">
            <a:noFill/>
            <a:miter lim="800000"/>
            <a:headEnd/>
            <a:tailEnd/>
          </a:ln>
        </p:spPr>
        <p:txBody>
          <a:bodyPr vert="horz" wrap="square" lIns="91440" tIns="45720" rIns="91440" bIns="45720" numCol="1" anchor="ctr" anchorCtr="0" compatLnSpc="1">
            <a:prstTxWarp prst="textNoShape">
              <a:avLst/>
            </a:prstTxWarp>
          </a:bodyPr>
          <a:lstStyle/>
          <a:p>
            <a:pPr>
              <a:defRPr/>
            </a:pPr>
            <a:fld id="{BC1268E9-56DD-4B19-A1F0-07BA567B4F96}" type="slidenum">
              <a:rPr lang="zh-CN" altLang="zh-CN">
                <a:solidFill>
                  <a:schemeClr val="tx1"/>
                </a:solidFill>
              </a:rPr>
              <a:pPr>
                <a:defRPr/>
              </a:pPr>
              <a:t>45</a:t>
            </a:fld>
            <a:endParaRPr lang="zh-CN" altLang="zh-CN">
              <a:solidFill>
                <a:schemeClr val="tx1"/>
              </a:solidFill>
            </a:endParaRPr>
          </a:p>
        </p:txBody>
      </p:sp>
      <p:sp>
        <p:nvSpPr>
          <p:cNvPr id="49155" name="Title 147"/>
          <p:cNvSpPr>
            <a:spLocks noGrp="1" noChangeArrowheads="1"/>
          </p:cNvSpPr>
          <p:nvPr>
            <p:ph type="title" idx="4294967295"/>
          </p:nvPr>
        </p:nvSpPr>
        <p:spPr>
          <a:xfrm>
            <a:off x="468313" y="0"/>
            <a:ext cx="8229600" cy="725488"/>
          </a:xfrm>
        </p:spPr>
        <p:txBody>
          <a:bodyPr/>
          <a:lstStyle/>
          <a:p>
            <a:r>
              <a:rPr lang="en-US" altLang="zh-CN" sz="3200" b="1" smtClean="0">
                <a:solidFill>
                  <a:schemeClr val="hlink"/>
                </a:solidFill>
                <a:latin typeface="华文新魏" pitchFamily="2" charset="-122"/>
                <a:ea typeface="华文新魏" pitchFamily="2" charset="-122"/>
                <a:sym typeface="华文新魏" pitchFamily="2" charset="-122"/>
              </a:rPr>
              <a:t>HIV</a:t>
            </a:r>
            <a:r>
              <a:rPr lang="zh-CN" altLang="en-US" sz="3200" b="1" smtClean="0">
                <a:solidFill>
                  <a:schemeClr val="hlink"/>
                </a:solidFill>
                <a:latin typeface="华文新魏" pitchFamily="2" charset="-122"/>
                <a:ea typeface="华文新魏" pitchFamily="2" charset="-122"/>
                <a:sym typeface="华文新魏" pitchFamily="2" charset="-122"/>
              </a:rPr>
              <a:t>暴露后的处理流程图</a:t>
            </a:r>
            <a:r>
              <a:rPr lang="zh-CN" altLang="en-US" sz="3200" smtClean="0">
                <a:latin typeface="华文新魏" pitchFamily="2" charset="-122"/>
                <a:ea typeface="华文新魏" pitchFamily="2" charset="-122"/>
                <a:sym typeface="华文新魏" pitchFamily="2" charset="-122"/>
              </a:rPr>
              <a:t> </a:t>
            </a:r>
          </a:p>
        </p:txBody>
      </p:sp>
      <p:cxnSp>
        <p:nvCxnSpPr>
          <p:cNvPr id="49156" name="Shape 111"/>
          <p:cNvCxnSpPr>
            <a:cxnSpLocks noChangeShapeType="1"/>
          </p:cNvCxnSpPr>
          <p:nvPr/>
        </p:nvCxnSpPr>
        <p:spPr bwMode="auto">
          <a:xfrm rot="5400000">
            <a:off x="2451894" y="4036219"/>
            <a:ext cx="242887" cy="1476375"/>
          </a:xfrm>
          <a:prstGeom prst="bentConnector3">
            <a:avLst>
              <a:gd name="adj1" fmla="val 49667"/>
            </a:avLst>
          </a:prstGeom>
          <a:noFill/>
          <a:ln w="19050">
            <a:solidFill>
              <a:schemeClr val="tx1"/>
            </a:solidFill>
            <a:miter lim="800000"/>
            <a:headEnd/>
            <a:tailEnd type="triangle" w="med" len="med"/>
          </a:ln>
        </p:spPr>
      </p:cxnSp>
      <p:grpSp>
        <p:nvGrpSpPr>
          <p:cNvPr id="49157" name="Group 4"/>
          <p:cNvGrpSpPr>
            <a:grpSpLocks/>
          </p:cNvGrpSpPr>
          <p:nvPr/>
        </p:nvGrpSpPr>
        <p:grpSpPr bwMode="auto">
          <a:xfrm>
            <a:off x="285750" y="958850"/>
            <a:ext cx="8616950" cy="5899150"/>
            <a:chOff x="0" y="0"/>
            <a:chExt cx="8052774" cy="5899540"/>
          </a:xfrm>
        </p:grpSpPr>
        <p:sp>
          <p:nvSpPr>
            <p:cNvPr id="49162" name="Text Box 42"/>
            <p:cNvSpPr>
              <a:spLocks noChangeArrowheads="1"/>
            </p:cNvSpPr>
            <p:nvPr/>
          </p:nvSpPr>
          <p:spPr bwMode="auto">
            <a:xfrm>
              <a:off x="2455450" y="1335176"/>
              <a:ext cx="1007893" cy="274655"/>
            </a:xfrm>
            <a:prstGeom prst="rect">
              <a:avLst/>
            </a:prstGeom>
            <a:noFill/>
            <a:ln w="9525">
              <a:noFill/>
              <a:miter lim="800000"/>
              <a:headEnd/>
              <a:tailEnd/>
            </a:ln>
          </p:spPr>
          <p:txBody>
            <a:bodyPr anchor="ctr">
              <a:spAutoFit/>
            </a:bodyPr>
            <a:lstStyle/>
            <a:p>
              <a:pPr>
                <a:spcBef>
                  <a:spcPct val="50000"/>
                </a:spcBef>
              </a:pPr>
              <a:r>
                <a:rPr lang="zh-CN" altLang="en-US" sz="1200" b="1">
                  <a:solidFill>
                    <a:srgbClr val="000000"/>
                  </a:solidFill>
                  <a:latin typeface="华文楷体" pitchFamily="2" charset="-122"/>
                  <a:ea typeface="华文楷体" pitchFamily="2" charset="-122"/>
                  <a:sym typeface="华文楷体" pitchFamily="2" charset="-122"/>
                </a:rPr>
                <a:t>明显暴露</a:t>
              </a:r>
              <a:endParaRPr lang="en-US" altLang="zh-CN" sz="1200" b="1">
                <a:solidFill>
                  <a:srgbClr val="000000"/>
                </a:solidFill>
                <a:latin typeface="华文楷体" pitchFamily="2" charset="-122"/>
                <a:ea typeface="华文楷体" pitchFamily="2" charset="-122"/>
                <a:sym typeface="华文楷体" pitchFamily="2" charset="-122"/>
              </a:endParaRPr>
            </a:p>
          </p:txBody>
        </p:sp>
        <p:cxnSp>
          <p:nvCxnSpPr>
            <p:cNvPr id="49163" name="Shape 81"/>
            <p:cNvCxnSpPr>
              <a:cxnSpLocks noChangeShapeType="1"/>
              <a:stCxn id="49179" idx="3"/>
              <a:endCxn id="49170" idx="0"/>
            </p:cNvCxnSpPr>
            <p:nvPr/>
          </p:nvCxnSpPr>
          <p:spPr bwMode="auto">
            <a:xfrm>
              <a:off x="4664319" y="1781293"/>
              <a:ext cx="1927147" cy="190513"/>
            </a:xfrm>
            <a:prstGeom prst="bentConnector2">
              <a:avLst/>
            </a:prstGeom>
            <a:noFill/>
            <a:ln w="19050">
              <a:solidFill>
                <a:schemeClr val="tx1"/>
              </a:solidFill>
              <a:bevel/>
              <a:headEnd/>
              <a:tailEnd type="triangle" w="med" len="med"/>
            </a:ln>
          </p:spPr>
        </p:cxnSp>
        <p:cxnSp>
          <p:nvCxnSpPr>
            <p:cNvPr id="49164" name="Elbow Connector 143"/>
            <p:cNvCxnSpPr>
              <a:cxnSpLocks noChangeShapeType="1"/>
            </p:cNvCxnSpPr>
            <p:nvPr/>
          </p:nvCxnSpPr>
          <p:spPr bwMode="auto">
            <a:xfrm flipV="1">
              <a:off x="4664319" y="1444721"/>
              <a:ext cx="1548839" cy="334985"/>
            </a:xfrm>
            <a:prstGeom prst="bentConnector3">
              <a:avLst>
                <a:gd name="adj1" fmla="val 50000"/>
              </a:avLst>
            </a:prstGeom>
            <a:noFill/>
            <a:ln w="19050">
              <a:solidFill>
                <a:schemeClr val="tx1"/>
              </a:solidFill>
              <a:bevel/>
              <a:headEnd/>
              <a:tailEnd type="triangle" w="med" len="med"/>
            </a:ln>
          </p:spPr>
        </p:cxnSp>
        <p:cxnSp>
          <p:nvCxnSpPr>
            <p:cNvPr id="49165" name="Shape 114"/>
            <p:cNvCxnSpPr>
              <a:cxnSpLocks noChangeShapeType="1"/>
            </p:cNvCxnSpPr>
            <p:nvPr/>
          </p:nvCxnSpPr>
          <p:spPr bwMode="auto">
            <a:xfrm>
              <a:off x="1259545" y="4653271"/>
              <a:ext cx="3799402" cy="576300"/>
            </a:xfrm>
            <a:prstGeom prst="bentConnector2">
              <a:avLst/>
            </a:prstGeom>
            <a:noFill/>
            <a:ln w="19050">
              <a:solidFill>
                <a:schemeClr val="tx1"/>
              </a:solidFill>
              <a:bevel/>
              <a:headEnd/>
              <a:tailEnd type="triangle" w="med" len="med"/>
            </a:ln>
          </p:spPr>
        </p:cxnSp>
        <p:sp>
          <p:nvSpPr>
            <p:cNvPr id="49166" name="Text Box 8"/>
            <p:cNvSpPr>
              <a:spLocks noChangeArrowheads="1"/>
            </p:cNvSpPr>
            <p:nvPr/>
          </p:nvSpPr>
          <p:spPr bwMode="auto">
            <a:xfrm>
              <a:off x="6208707" y="3613389"/>
              <a:ext cx="1468726" cy="900173"/>
            </a:xfrm>
            <a:prstGeom prst="rect">
              <a:avLst/>
            </a:prstGeom>
            <a:solidFill>
              <a:srgbClr val="99FF99"/>
            </a:solidFill>
            <a:ln w="28575">
              <a:solidFill>
                <a:srgbClr val="4F6128"/>
              </a:solidFill>
              <a:miter lim="800000"/>
              <a:headEnd/>
              <a:tailEnd/>
            </a:ln>
          </p:spPr>
          <p:txBody>
            <a:bodyPr lIns="72000" anchor="ctr"/>
            <a:lstStyle/>
            <a:p>
              <a:pPr>
                <a:buFont typeface="Arial" charset="0"/>
                <a:buChar char="•"/>
              </a:pPr>
              <a:r>
                <a:rPr lang="zh-CN" altLang="en-US" sz="1200">
                  <a:solidFill>
                    <a:srgbClr val="000000"/>
                  </a:solidFill>
                  <a:latin typeface="华文楷体" pitchFamily="2" charset="-122"/>
                  <a:ea typeface="华文楷体" pitchFamily="2" charset="-122"/>
                  <a:sym typeface="华文楷体" pitchFamily="2" charset="-122"/>
                </a:rPr>
                <a:t>不需要给予</a:t>
              </a:r>
              <a:r>
                <a:rPr lang="en-US" altLang="zh-CN" sz="1200">
                  <a:solidFill>
                    <a:srgbClr val="000000"/>
                  </a:solidFill>
                  <a:latin typeface="华文楷体" pitchFamily="2" charset="-122"/>
                  <a:ea typeface="华文楷体" pitchFamily="2" charset="-122"/>
                  <a:sym typeface="华文楷体" pitchFamily="2" charset="-122"/>
                </a:rPr>
                <a:t>PEP</a:t>
              </a:r>
              <a:endParaRPr lang="zh-CN" altLang="en-US" sz="1200">
                <a:solidFill>
                  <a:srgbClr val="000000"/>
                </a:solidFill>
                <a:latin typeface="华文楷体" pitchFamily="2" charset="-122"/>
                <a:ea typeface="华文楷体" pitchFamily="2" charset="-122"/>
                <a:sym typeface="华文楷体" pitchFamily="2" charset="-122"/>
              </a:endParaRPr>
            </a:p>
            <a:p>
              <a:pPr>
                <a:buFont typeface="Arial" charset="0"/>
                <a:buChar char="•"/>
              </a:pPr>
              <a:r>
                <a:rPr lang="zh-CN" altLang="en-US" sz="1200">
                  <a:solidFill>
                    <a:srgbClr val="000000"/>
                  </a:solidFill>
                  <a:latin typeface="华文楷体" pitchFamily="2" charset="-122"/>
                  <a:ea typeface="华文楷体" pitchFamily="2" charset="-122"/>
                  <a:sym typeface="华文楷体" pitchFamily="2" charset="-122"/>
                </a:rPr>
                <a:t>不需要随访</a:t>
              </a:r>
            </a:p>
            <a:p>
              <a:pPr>
                <a:buFont typeface="Arial" charset="0"/>
                <a:buChar char="•"/>
              </a:pPr>
              <a:r>
                <a:rPr lang="zh-CN" altLang="en-US" sz="1200">
                  <a:solidFill>
                    <a:srgbClr val="000000"/>
                  </a:solidFill>
                  <a:latin typeface="华文楷体" pitchFamily="2" charset="-122"/>
                  <a:ea typeface="华文楷体" pitchFamily="2" charset="-122"/>
                  <a:sym typeface="华文楷体" pitchFamily="2" charset="-122"/>
                </a:rPr>
                <a:t>处理伤口</a:t>
              </a:r>
            </a:p>
            <a:p>
              <a:pPr>
                <a:buFont typeface="Arial" charset="0"/>
                <a:buChar char="•"/>
              </a:pPr>
              <a:r>
                <a:rPr lang="zh-CN" altLang="en-US" sz="1200">
                  <a:solidFill>
                    <a:srgbClr val="000000"/>
                  </a:solidFill>
                  <a:latin typeface="华文楷体" pitchFamily="2" charset="-122"/>
                  <a:ea typeface="华文楷体" pitchFamily="2" charset="-122"/>
                  <a:sym typeface="华文楷体" pitchFamily="2" charset="-122"/>
                </a:rPr>
                <a:t>报告个案</a:t>
              </a:r>
              <a:endParaRPr lang="en-US" altLang="zh-CN" sz="1200">
                <a:solidFill>
                  <a:srgbClr val="000000"/>
                </a:solidFill>
                <a:latin typeface="华文楷体" pitchFamily="2" charset="-122"/>
                <a:ea typeface="华文楷体" pitchFamily="2" charset="-122"/>
                <a:sym typeface="华文楷体" pitchFamily="2" charset="-122"/>
              </a:endParaRPr>
            </a:p>
          </p:txBody>
        </p:sp>
        <p:sp>
          <p:nvSpPr>
            <p:cNvPr id="49167" name="Text Box 15"/>
            <p:cNvSpPr>
              <a:spLocks noChangeArrowheads="1"/>
            </p:cNvSpPr>
            <p:nvPr/>
          </p:nvSpPr>
          <p:spPr bwMode="auto">
            <a:xfrm>
              <a:off x="317482" y="5251797"/>
              <a:ext cx="1928630" cy="647743"/>
            </a:xfrm>
            <a:prstGeom prst="rect">
              <a:avLst/>
            </a:prstGeom>
            <a:solidFill>
              <a:srgbClr val="99FF99"/>
            </a:solidFill>
            <a:ln w="28575">
              <a:solidFill>
                <a:srgbClr val="E36C09"/>
              </a:solidFill>
              <a:miter lim="800000"/>
              <a:headEnd/>
              <a:tailEnd/>
            </a:ln>
          </p:spPr>
          <p:txBody>
            <a:bodyPr lIns="72000" anchor="ctr"/>
            <a:lstStyle/>
            <a:p>
              <a:pPr marL="112713" indent="-112713">
                <a:buFont typeface="Arial" charset="0"/>
                <a:buChar char="•"/>
              </a:pPr>
              <a:r>
                <a:rPr lang="zh-CN" altLang="en-US" sz="1200">
                  <a:solidFill>
                    <a:srgbClr val="000000"/>
                  </a:solidFill>
                  <a:latin typeface="华文楷体" pitchFamily="2" charset="-122"/>
                  <a:ea typeface="华文楷体" pitchFamily="2" charset="-122"/>
                  <a:sym typeface="华文楷体" pitchFamily="2" charset="-122"/>
                </a:rPr>
                <a:t>无需</a:t>
              </a:r>
              <a:r>
                <a:rPr lang="en-US" altLang="zh-CN" sz="1200">
                  <a:solidFill>
                    <a:srgbClr val="000000"/>
                  </a:solidFill>
                  <a:latin typeface="华文楷体" pitchFamily="2" charset="-122"/>
                  <a:ea typeface="华文楷体" pitchFamily="2" charset="-122"/>
                  <a:sym typeface="华文楷体" pitchFamily="2" charset="-122"/>
                </a:rPr>
                <a:t>PEP</a:t>
              </a:r>
              <a:endParaRPr lang="zh-CN" altLang="en-US" sz="1200">
                <a:solidFill>
                  <a:srgbClr val="000000"/>
                </a:solidFill>
                <a:latin typeface="华文楷体" pitchFamily="2" charset="-122"/>
                <a:ea typeface="华文楷体" pitchFamily="2" charset="-122"/>
                <a:sym typeface="华文楷体" pitchFamily="2" charset="-122"/>
              </a:endParaRPr>
            </a:p>
            <a:p>
              <a:pPr marL="112713" indent="-112713">
                <a:buFont typeface="Arial" charset="0"/>
                <a:buChar char="•"/>
              </a:pPr>
              <a:r>
                <a:rPr lang="zh-CN" altLang="en-US" sz="1200">
                  <a:solidFill>
                    <a:srgbClr val="000000"/>
                  </a:solidFill>
                  <a:latin typeface="华文楷体" pitchFamily="2" charset="-122"/>
                  <a:ea typeface="华文楷体" pitchFamily="2" charset="-122"/>
                  <a:sym typeface="华文楷体" pitchFamily="2" charset="-122"/>
                </a:rPr>
                <a:t>将医务人员转诊治疗</a:t>
              </a:r>
              <a:r>
                <a:rPr lang="en-US" altLang="zh-CN" sz="1200">
                  <a:solidFill>
                    <a:srgbClr val="000000"/>
                  </a:solidFill>
                  <a:latin typeface="华文楷体" pitchFamily="2" charset="-122"/>
                  <a:ea typeface="华文楷体" pitchFamily="2" charset="-122"/>
                  <a:sym typeface="华文楷体" pitchFamily="2" charset="-122"/>
                </a:rPr>
                <a:t>HIV</a:t>
              </a:r>
            </a:p>
            <a:p>
              <a:pPr marL="112713" indent="-112713">
                <a:buFont typeface="Arial" charset="0"/>
                <a:buChar char="•"/>
              </a:pPr>
              <a:r>
                <a:rPr lang="zh-CN" altLang="en-US" sz="1200">
                  <a:solidFill>
                    <a:srgbClr val="000000"/>
                  </a:solidFill>
                  <a:latin typeface="华文楷体" pitchFamily="2" charset="-122"/>
                  <a:ea typeface="华文楷体" pitchFamily="2" charset="-122"/>
                  <a:sym typeface="Calibri" pitchFamily="34" charset="0"/>
                </a:rPr>
                <a:t>报告个案</a:t>
              </a:r>
            </a:p>
          </p:txBody>
        </p:sp>
        <p:sp>
          <p:nvSpPr>
            <p:cNvPr id="49168" name="Text Box 17"/>
            <p:cNvSpPr>
              <a:spLocks noChangeArrowheads="1"/>
            </p:cNvSpPr>
            <p:nvPr/>
          </p:nvSpPr>
          <p:spPr bwMode="auto">
            <a:xfrm>
              <a:off x="4105276" y="5251540"/>
              <a:ext cx="1908000" cy="539750"/>
            </a:xfrm>
            <a:prstGeom prst="rect">
              <a:avLst/>
            </a:prstGeom>
            <a:solidFill>
              <a:srgbClr val="FF0000">
                <a:alpha val="50195"/>
              </a:srgbClr>
            </a:solidFill>
            <a:ln w="28575">
              <a:solidFill>
                <a:srgbClr val="FF0000"/>
              </a:solidFill>
              <a:miter lim="800000"/>
              <a:headEnd/>
              <a:tailEnd/>
            </a:ln>
          </p:spPr>
          <p:txBody>
            <a:bodyPr lIns="72000" anchor="ctr"/>
            <a:lstStyle/>
            <a:p>
              <a:pPr>
                <a:buFont typeface="Arial" charset="0"/>
                <a:buChar char="•"/>
              </a:pPr>
              <a:r>
                <a:rPr lang="zh-CN" altLang="en-US">
                  <a:solidFill>
                    <a:srgbClr val="000000"/>
                  </a:solidFill>
                  <a:latin typeface="华文楷体" pitchFamily="2" charset="-122"/>
                  <a:ea typeface="华文楷体" pitchFamily="2" charset="-122"/>
                  <a:sym typeface="华文楷体" pitchFamily="2" charset="-122"/>
                </a:rPr>
                <a:t>提供</a:t>
              </a:r>
              <a:r>
                <a:rPr lang="en-US" altLang="zh-CN">
                  <a:solidFill>
                    <a:srgbClr val="000000"/>
                  </a:solidFill>
                  <a:latin typeface="华文楷体" pitchFamily="2" charset="-122"/>
                  <a:ea typeface="华文楷体" pitchFamily="2" charset="-122"/>
                  <a:sym typeface="华文楷体" pitchFamily="2" charset="-122"/>
                </a:rPr>
                <a:t>PEP</a:t>
              </a:r>
              <a:endParaRPr lang="zh-CN" altLang="en-US">
                <a:solidFill>
                  <a:srgbClr val="000000"/>
                </a:solidFill>
                <a:latin typeface="华文楷体" pitchFamily="2" charset="-122"/>
                <a:ea typeface="华文楷体" pitchFamily="2" charset="-122"/>
                <a:sym typeface="华文楷体" pitchFamily="2" charset="-122"/>
              </a:endParaRPr>
            </a:p>
            <a:p>
              <a:pPr>
                <a:buFont typeface="Arial" charset="0"/>
                <a:buChar char="•"/>
              </a:pPr>
              <a:r>
                <a:rPr lang="zh-CN" altLang="en-US">
                  <a:solidFill>
                    <a:srgbClr val="000000"/>
                  </a:solidFill>
                  <a:latin typeface="华文楷体" pitchFamily="2" charset="-122"/>
                  <a:ea typeface="华文楷体" pitchFamily="2" charset="-122"/>
                  <a:sym typeface="华文楷体" pitchFamily="2" charset="-122"/>
                </a:rPr>
                <a:t>报告个案</a:t>
              </a:r>
              <a:endParaRPr lang="en-US" altLang="zh-CN">
                <a:solidFill>
                  <a:srgbClr val="000000"/>
                </a:solidFill>
                <a:latin typeface="华文楷体" pitchFamily="2" charset="-122"/>
                <a:ea typeface="华文楷体" pitchFamily="2" charset="-122"/>
                <a:sym typeface="华文楷体" pitchFamily="2" charset="-122"/>
              </a:endParaRPr>
            </a:p>
          </p:txBody>
        </p:sp>
        <p:sp>
          <p:nvSpPr>
            <p:cNvPr id="49169" name="Text Box 31"/>
            <p:cNvSpPr>
              <a:spLocks noChangeArrowheads="1"/>
            </p:cNvSpPr>
            <p:nvPr/>
          </p:nvSpPr>
          <p:spPr bwMode="auto">
            <a:xfrm>
              <a:off x="874454" y="2115691"/>
              <a:ext cx="1246999" cy="210601"/>
            </a:xfrm>
            <a:prstGeom prst="rect">
              <a:avLst/>
            </a:prstGeom>
            <a:solidFill>
              <a:srgbClr val="FF5050"/>
            </a:solidFill>
            <a:ln w="9525">
              <a:solidFill>
                <a:srgbClr val="FF0000"/>
              </a:solidFill>
              <a:miter lim="800000"/>
              <a:headEnd/>
              <a:tailEnd/>
            </a:ln>
          </p:spPr>
          <p:txBody>
            <a:bodyPr lIns="36000" tIns="36000" rIns="36000" bIns="36000" anchor="ctr"/>
            <a:lstStyle/>
            <a:p>
              <a:pPr algn="ctr">
                <a:spcBef>
                  <a:spcPct val="50000"/>
                </a:spcBef>
              </a:pPr>
              <a:r>
                <a:rPr lang="zh-CN" altLang="en-US" sz="1400">
                  <a:solidFill>
                    <a:srgbClr val="000000"/>
                  </a:solidFill>
                  <a:latin typeface="华文楷体" pitchFamily="2" charset="-122"/>
                  <a:ea typeface="华文楷体" pitchFamily="2" charset="-122"/>
                  <a:sym typeface="华文楷体" pitchFamily="2" charset="-122"/>
                </a:rPr>
                <a:t>暴露源</a:t>
              </a:r>
              <a:r>
                <a:rPr lang="en-US" altLang="zh-CN" sz="1400">
                  <a:solidFill>
                    <a:srgbClr val="000000"/>
                  </a:solidFill>
                  <a:latin typeface="华文楷体" pitchFamily="2" charset="-122"/>
                  <a:ea typeface="华文楷体" pitchFamily="2" charset="-122"/>
                  <a:sym typeface="华文楷体" pitchFamily="2" charset="-122"/>
                </a:rPr>
                <a:t>HIV</a:t>
              </a:r>
              <a:r>
                <a:rPr lang="zh-CN" altLang="en-US" sz="1400">
                  <a:solidFill>
                    <a:srgbClr val="000000"/>
                  </a:solidFill>
                  <a:latin typeface="华文楷体" pitchFamily="2" charset="-122"/>
                  <a:ea typeface="华文楷体" pitchFamily="2" charset="-122"/>
                  <a:sym typeface="华文楷体" pitchFamily="2" charset="-122"/>
                </a:rPr>
                <a:t>阳性</a:t>
              </a:r>
              <a:endParaRPr lang="en-US" altLang="zh-CN" sz="1400">
                <a:solidFill>
                  <a:srgbClr val="000000"/>
                </a:solidFill>
                <a:latin typeface="华文楷体" pitchFamily="2" charset="-122"/>
                <a:ea typeface="华文楷体" pitchFamily="2" charset="-122"/>
                <a:sym typeface="华文楷体" pitchFamily="2" charset="-122"/>
              </a:endParaRPr>
            </a:p>
          </p:txBody>
        </p:sp>
        <p:sp>
          <p:nvSpPr>
            <p:cNvPr id="49170" name="Text Box 32"/>
            <p:cNvSpPr>
              <a:spLocks noChangeArrowheads="1"/>
            </p:cNvSpPr>
            <p:nvPr/>
          </p:nvSpPr>
          <p:spPr bwMode="auto">
            <a:xfrm>
              <a:off x="5140542" y="1971805"/>
              <a:ext cx="2900363" cy="369912"/>
            </a:xfrm>
            <a:prstGeom prst="rect">
              <a:avLst/>
            </a:prstGeom>
            <a:solidFill>
              <a:srgbClr val="CCC0D9"/>
            </a:solidFill>
            <a:ln w="9525">
              <a:solidFill>
                <a:schemeClr val="tx1"/>
              </a:solidFill>
              <a:miter lim="800000"/>
              <a:headEnd/>
              <a:tailEnd/>
            </a:ln>
          </p:spPr>
          <p:txBody>
            <a:bodyPr lIns="72000" anchor="ctr">
              <a:spAutoFit/>
            </a:bodyPr>
            <a:lstStyle/>
            <a:p>
              <a:pPr algn="ctr"/>
              <a:r>
                <a:rPr lang="zh-CN" altLang="en-US">
                  <a:solidFill>
                    <a:srgbClr val="000000"/>
                  </a:solidFill>
                  <a:latin typeface="华文楷体" pitchFamily="2" charset="-122"/>
                  <a:ea typeface="华文楷体" pitchFamily="2" charset="-122"/>
                  <a:sym typeface="华文楷体" pitchFamily="2" charset="-122"/>
                </a:rPr>
                <a:t>暴露源</a:t>
              </a:r>
              <a:r>
                <a:rPr lang="en-US" altLang="zh-CN">
                  <a:solidFill>
                    <a:srgbClr val="000000"/>
                  </a:solidFill>
                  <a:latin typeface="华文楷体" pitchFamily="2" charset="-122"/>
                  <a:ea typeface="华文楷体" pitchFamily="2" charset="-122"/>
                  <a:sym typeface="华文楷体" pitchFamily="2" charset="-122"/>
                </a:rPr>
                <a:t>HIV </a:t>
              </a:r>
              <a:r>
                <a:rPr lang="zh-CN" altLang="en-US">
                  <a:solidFill>
                    <a:srgbClr val="000000"/>
                  </a:solidFill>
                  <a:latin typeface="华文楷体" pitchFamily="2" charset="-122"/>
                  <a:ea typeface="华文楷体" pitchFamily="2" charset="-122"/>
                  <a:sym typeface="华文楷体" pitchFamily="2" charset="-122"/>
                </a:rPr>
                <a:t>感染状态不明 </a:t>
              </a:r>
              <a:endParaRPr lang="en-US" altLang="zh-CN">
                <a:solidFill>
                  <a:srgbClr val="000000"/>
                </a:solidFill>
                <a:latin typeface="华文楷体" pitchFamily="2" charset="-122"/>
                <a:ea typeface="华文楷体" pitchFamily="2" charset="-122"/>
                <a:sym typeface="华文楷体" pitchFamily="2" charset="-122"/>
              </a:endParaRPr>
            </a:p>
          </p:txBody>
        </p:sp>
        <p:sp>
          <p:nvSpPr>
            <p:cNvPr id="49171" name="Text Box 39"/>
            <p:cNvSpPr>
              <a:spLocks noChangeArrowheads="1"/>
            </p:cNvSpPr>
            <p:nvPr/>
          </p:nvSpPr>
          <p:spPr bwMode="auto">
            <a:xfrm>
              <a:off x="6204256" y="716010"/>
              <a:ext cx="1473177" cy="898584"/>
            </a:xfrm>
            <a:prstGeom prst="rect">
              <a:avLst/>
            </a:prstGeom>
            <a:solidFill>
              <a:srgbClr val="99FF99"/>
            </a:solidFill>
            <a:ln w="28575">
              <a:solidFill>
                <a:srgbClr val="4F6128"/>
              </a:solidFill>
              <a:miter lim="800000"/>
              <a:headEnd/>
              <a:tailEnd/>
            </a:ln>
          </p:spPr>
          <p:txBody>
            <a:bodyPr lIns="72000" anchor="ctr"/>
            <a:lstStyle/>
            <a:p>
              <a:pPr>
                <a:buFont typeface="Arial" charset="0"/>
                <a:buChar char="•"/>
              </a:pPr>
              <a:r>
                <a:rPr lang="zh-CN" altLang="en-US" sz="1600">
                  <a:solidFill>
                    <a:srgbClr val="000000"/>
                  </a:solidFill>
                  <a:latin typeface="华文楷体" pitchFamily="2" charset="-122"/>
                  <a:ea typeface="华文楷体" pitchFamily="2" charset="-122"/>
                  <a:sym typeface="华文楷体" pitchFamily="2" charset="-122"/>
                </a:rPr>
                <a:t>无需</a:t>
              </a:r>
              <a:r>
                <a:rPr lang="en-US" altLang="zh-CN" sz="1600">
                  <a:solidFill>
                    <a:srgbClr val="000000"/>
                  </a:solidFill>
                  <a:latin typeface="华文楷体" pitchFamily="2" charset="-122"/>
                  <a:ea typeface="华文楷体" pitchFamily="2" charset="-122"/>
                  <a:sym typeface="华文楷体" pitchFamily="2" charset="-122"/>
                </a:rPr>
                <a:t>PEP</a:t>
              </a:r>
              <a:endParaRPr lang="zh-CN" altLang="en-US" sz="1600">
                <a:solidFill>
                  <a:srgbClr val="000000"/>
                </a:solidFill>
                <a:latin typeface="华文楷体" pitchFamily="2" charset="-122"/>
                <a:ea typeface="华文楷体" pitchFamily="2" charset="-122"/>
                <a:sym typeface="华文楷体" pitchFamily="2" charset="-122"/>
              </a:endParaRPr>
            </a:p>
            <a:p>
              <a:pPr>
                <a:buFont typeface="Arial" charset="0"/>
                <a:buChar char="•"/>
              </a:pPr>
              <a:r>
                <a:rPr lang="zh-CN" altLang="en-US" sz="1600">
                  <a:solidFill>
                    <a:srgbClr val="000000"/>
                  </a:solidFill>
                  <a:latin typeface="华文楷体" pitchFamily="2" charset="-122"/>
                  <a:ea typeface="华文楷体" pitchFamily="2" charset="-122"/>
                  <a:sym typeface="华文楷体" pitchFamily="2" charset="-122"/>
                </a:rPr>
                <a:t>无需随访</a:t>
              </a:r>
            </a:p>
            <a:p>
              <a:pPr>
                <a:buFont typeface="Arial" charset="0"/>
                <a:buChar char="•"/>
              </a:pPr>
              <a:r>
                <a:rPr lang="zh-CN" altLang="en-US" sz="1600">
                  <a:solidFill>
                    <a:srgbClr val="000000"/>
                  </a:solidFill>
                  <a:latin typeface="华文楷体" pitchFamily="2" charset="-122"/>
                  <a:ea typeface="华文楷体" pitchFamily="2" charset="-122"/>
                  <a:sym typeface="华文楷体" pitchFamily="2" charset="-122"/>
                </a:rPr>
                <a:t>处理伤口</a:t>
              </a:r>
            </a:p>
            <a:p>
              <a:pPr>
                <a:buFont typeface="Arial" charset="0"/>
                <a:buChar char="•"/>
              </a:pPr>
              <a:r>
                <a:rPr lang="zh-CN" altLang="en-US" sz="1600">
                  <a:solidFill>
                    <a:srgbClr val="000000"/>
                  </a:solidFill>
                  <a:latin typeface="华文楷体" pitchFamily="2" charset="-122"/>
                  <a:ea typeface="华文楷体" pitchFamily="2" charset="-122"/>
                  <a:sym typeface="华文楷体" pitchFamily="2" charset="-122"/>
                </a:rPr>
                <a:t>报告个案 </a:t>
              </a:r>
              <a:endParaRPr lang="en-US" altLang="zh-CN" sz="1600">
                <a:solidFill>
                  <a:srgbClr val="000000"/>
                </a:solidFill>
                <a:latin typeface="华文楷体" pitchFamily="2" charset="-122"/>
                <a:ea typeface="华文楷体" pitchFamily="2" charset="-122"/>
                <a:sym typeface="华文楷体" pitchFamily="2" charset="-122"/>
              </a:endParaRPr>
            </a:p>
          </p:txBody>
        </p:sp>
        <p:sp>
          <p:nvSpPr>
            <p:cNvPr id="49172" name="Text Box 41"/>
            <p:cNvSpPr>
              <a:spLocks noChangeArrowheads="1"/>
            </p:cNvSpPr>
            <p:nvPr/>
          </p:nvSpPr>
          <p:spPr bwMode="auto">
            <a:xfrm>
              <a:off x="5257800" y="945679"/>
              <a:ext cx="838200" cy="244475"/>
            </a:xfrm>
            <a:prstGeom prst="rect">
              <a:avLst/>
            </a:prstGeom>
            <a:noFill/>
            <a:ln w="9525">
              <a:noFill/>
              <a:miter lim="800000"/>
              <a:headEnd/>
              <a:tailEnd/>
            </a:ln>
          </p:spPr>
          <p:txBody>
            <a:bodyPr anchor="ctr">
              <a:spAutoFit/>
            </a:bodyPr>
            <a:lstStyle/>
            <a:p>
              <a:pPr>
                <a:spcBef>
                  <a:spcPct val="50000"/>
                </a:spcBef>
              </a:pPr>
              <a:r>
                <a:rPr lang="zh-CN" altLang="en-US" sz="1000" b="1">
                  <a:solidFill>
                    <a:srgbClr val="000000"/>
                  </a:solidFill>
                  <a:latin typeface="华文楷体" pitchFamily="2" charset="-122"/>
                  <a:ea typeface="华文楷体" pitchFamily="2" charset="-122"/>
                  <a:sym typeface="华文楷体" pitchFamily="2" charset="-122"/>
                </a:rPr>
                <a:t>无危险</a:t>
              </a:r>
              <a:endParaRPr lang="zh-CN" altLang="en-US">
                <a:sym typeface="Calibri" pitchFamily="34" charset="0"/>
              </a:endParaRPr>
            </a:p>
          </p:txBody>
        </p:sp>
        <p:sp>
          <p:nvSpPr>
            <p:cNvPr id="49173" name="Text Box 47"/>
            <p:cNvSpPr>
              <a:spLocks noChangeArrowheads="1"/>
            </p:cNvSpPr>
            <p:nvPr/>
          </p:nvSpPr>
          <p:spPr bwMode="auto">
            <a:xfrm>
              <a:off x="4873501" y="2613198"/>
              <a:ext cx="3179273" cy="376263"/>
            </a:xfrm>
            <a:prstGeom prst="rect">
              <a:avLst/>
            </a:prstGeom>
            <a:solidFill>
              <a:srgbClr val="C5D8F1"/>
            </a:solidFill>
            <a:ln w="9525">
              <a:solidFill>
                <a:srgbClr val="002060"/>
              </a:solidFill>
              <a:miter lim="800000"/>
              <a:headEnd/>
              <a:tailEnd/>
            </a:ln>
          </p:spPr>
          <p:txBody>
            <a:bodyPr lIns="72000" anchor="ctr">
              <a:spAutoFit/>
            </a:bodyPr>
            <a:lstStyle/>
            <a:p>
              <a:pPr algn="ctr"/>
              <a:r>
                <a:rPr lang="zh-CN" altLang="en-US">
                  <a:solidFill>
                    <a:srgbClr val="000000"/>
                  </a:solidFill>
                  <a:latin typeface="华文楷体" pitchFamily="2" charset="-122"/>
                  <a:ea typeface="华文楷体" pitchFamily="2" charset="-122"/>
                  <a:sym typeface="华文楷体" pitchFamily="2" charset="-122"/>
                </a:rPr>
                <a:t>对暴露源进行</a:t>
              </a:r>
              <a:r>
                <a:rPr lang="en-US" altLang="zh-CN">
                  <a:solidFill>
                    <a:srgbClr val="000000"/>
                  </a:solidFill>
                  <a:latin typeface="华文楷体" pitchFamily="2" charset="-122"/>
                  <a:ea typeface="华文楷体" pitchFamily="2" charset="-122"/>
                  <a:sym typeface="华文楷体" pitchFamily="2" charset="-122"/>
                </a:rPr>
                <a:t>HIV</a:t>
              </a:r>
              <a:r>
                <a:rPr lang="zh-CN" altLang="en-US">
                  <a:solidFill>
                    <a:srgbClr val="000000"/>
                  </a:solidFill>
                  <a:latin typeface="华文楷体" pitchFamily="2" charset="-122"/>
                  <a:ea typeface="华文楷体" pitchFamily="2" charset="-122"/>
                  <a:sym typeface="华文楷体" pitchFamily="2" charset="-122"/>
                </a:rPr>
                <a:t>快速检测 </a:t>
              </a:r>
              <a:endParaRPr lang="en-US" altLang="zh-CN">
                <a:solidFill>
                  <a:srgbClr val="000000"/>
                </a:solidFill>
                <a:latin typeface="华文楷体" pitchFamily="2" charset="-122"/>
                <a:ea typeface="华文楷体" pitchFamily="2" charset="-122"/>
                <a:sym typeface="华文楷体" pitchFamily="2" charset="-122"/>
              </a:endParaRPr>
            </a:p>
          </p:txBody>
        </p:sp>
        <p:sp>
          <p:nvSpPr>
            <p:cNvPr id="49174" name="Text Box 34"/>
            <p:cNvSpPr>
              <a:spLocks noChangeArrowheads="1"/>
            </p:cNvSpPr>
            <p:nvPr/>
          </p:nvSpPr>
          <p:spPr bwMode="auto">
            <a:xfrm>
              <a:off x="2180836" y="465169"/>
              <a:ext cx="2412272" cy="376262"/>
            </a:xfrm>
            <a:prstGeom prst="rect">
              <a:avLst/>
            </a:prstGeom>
            <a:solidFill>
              <a:srgbClr val="C5D8F1"/>
            </a:solidFill>
            <a:ln w="9525">
              <a:solidFill>
                <a:srgbClr val="002060"/>
              </a:solidFill>
              <a:miter lim="800000"/>
              <a:headEnd/>
              <a:tailEnd/>
            </a:ln>
          </p:spPr>
          <p:txBody>
            <a:bodyPr lIns="72000" anchor="ctr">
              <a:spAutoFit/>
            </a:bodyPr>
            <a:lstStyle/>
            <a:p>
              <a:pPr algn="ctr"/>
              <a:r>
                <a:rPr lang="zh-CN" altLang="en-US">
                  <a:solidFill>
                    <a:srgbClr val="000000"/>
                  </a:solidFill>
                  <a:latin typeface="华文楷体" pitchFamily="2" charset="-122"/>
                  <a:ea typeface="华文楷体" pitchFamily="2" charset="-122"/>
                  <a:sym typeface="华文楷体" pitchFamily="2" charset="-122"/>
                </a:rPr>
                <a:t>冲洗暴露部位 </a:t>
              </a:r>
              <a:endParaRPr lang="en-US" altLang="zh-CN">
                <a:solidFill>
                  <a:srgbClr val="000000"/>
                </a:solidFill>
                <a:latin typeface="华文楷体" pitchFamily="2" charset="-122"/>
                <a:ea typeface="华文楷体" pitchFamily="2" charset="-122"/>
                <a:sym typeface="华文楷体" pitchFamily="2" charset="-122"/>
              </a:endParaRPr>
            </a:p>
          </p:txBody>
        </p:sp>
        <p:cxnSp>
          <p:nvCxnSpPr>
            <p:cNvPr id="49175" name="Straight Arrow Connector 66"/>
            <p:cNvCxnSpPr>
              <a:cxnSpLocks noChangeShapeType="1"/>
              <a:stCxn id="49180" idx="3"/>
              <a:endCxn id="49171" idx="1"/>
            </p:cNvCxnSpPr>
            <p:nvPr/>
          </p:nvCxnSpPr>
          <p:spPr bwMode="auto">
            <a:xfrm flipV="1">
              <a:off x="4593108" y="1165302"/>
              <a:ext cx="1611148" cy="6350"/>
            </a:xfrm>
            <a:prstGeom prst="straightConnector1">
              <a:avLst/>
            </a:prstGeom>
            <a:noFill/>
            <a:ln w="19050">
              <a:solidFill>
                <a:schemeClr val="tx1"/>
              </a:solidFill>
              <a:bevel/>
              <a:headEnd/>
              <a:tailEnd type="triangle" w="med" len="med"/>
            </a:ln>
          </p:spPr>
        </p:cxnSp>
        <p:cxnSp>
          <p:nvCxnSpPr>
            <p:cNvPr id="49176" name="Shape 82"/>
            <p:cNvCxnSpPr>
              <a:cxnSpLocks noChangeShapeType="1"/>
              <a:stCxn id="49179" idx="1"/>
              <a:endCxn id="49169" idx="0"/>
            </p:cNvCxnSpPr>
            <p:nvPr/>
          </p:nvCxnSpPr>
          <p:spPr bwMode="auto">
            <a:xfrm rot="10800000" flipV="1">
              <a:off x="1497955" y="1780499"/>
              <a:ext cx="611481" cy="335191"/>
            </a:xfrm>
            <a:prstGeom prst="bentConnector2">
              <a:avLst/>
            </a:prstGeom>
            <a:noFill/>
            <a:ln w="19050">
              <a:solidFill>
                <a:schemeClr val="tx1"/>
              </a:solidFill>
              <a:bevel/>
              <a:headEnd/>
              <a:tailEnd type="triangle" w="med" len="med"/>
            </a:ln>
          </p:spPr>
        </p:cxnSp>
        <p:cxnSp>
          <p:nvCxnSpPr>
            <p:cNvPr id="49177" name="Straight Arrow Connector 85"/>
            <p:cNvCxnSpPr>
              <a:cxnSpLocks noChangeShapeType="1"/>
            </p:cNvCxnSpPr>
            <p:nvPr/>
          </p:nvCxnSpPr>
          <p:spPr bwMode="auto">
            <a:xfrm rot="5400000">
              <a:off x="1005887" y="2795031"/>
              <a:ext cx="927161" cy="1484"/>
            </a:xfrm>
            <a:prstGeom prst="straightConnector1">
              <a:avLst/>
            </a:prstGeom>
            <a:noFill/>
            <a:ln w="19050">
              <a:solidFill>
                <a:schemeClr val="tx1"/>
              </a:solidFill>
              <a:bevel/>
              <a:headEnd/>
              <a:tailEnd type="triangle" w="med" len="med"/>
            </a:ln>
          </p:spPr>
        </p:cxnSp>
        <p:sp>
          <p:nvSpPr>
            <p:cNvPr id="49178" name="Text Box 2"/>
            <p:cNvSpPr>
              <a:spLocks noChangeArrowheads="1"/>
            </p:cNvSpPr>
            <p:nvPr/>
          </p:nvSpPr>
          <p:spPr bwMode="auto">
            <a:xfrm>
              <a:off x="1604946" y="0"/>
              <a:ext cx="3564000" cy="360000"/>
            </a:xfrm>
            <a:prstGeom prst="rect">
              <a:avLst/>
            </a:prstGeom>
            <a:noFill/>
            <a:ln w="9525">
              <a:solidFill>
                <a:schemeClr val="tx1"/>
              </a:solidFill>
              <a:miter lim="800000"/>
              <a:headEnd/>
              <a:tailEnd/>
            </a:ln>
          </p:spPr>
          <p:txBody>
            <a:bodyPr lIns="72000" tIns="36000" rIns="72000" bIns="36000" anchor="ctr">
              <a:spAutoFit/>
            </a:bodyPr>
            <a:lstStyle/>
            <a:p>
              <a:pPr algn="ctr"/>
              <a:r>
                <a:rPr lang="zh-CN" altLang="en-US">
                  <a:solidFill>
                    <a:srgbClr val="000000"/>
                  </a:solidFill>
                  <a:latin typeface="华文楷体" pitchFamily="2" charset="-122"/>
                  <a:ea typeface="华文楷体" pitchFamily="2" charset="-122"/>
                  <a:sym typeface="华文楷体" pitchFamily="2" charset="-122"/>
                </a:rPr>
                <a:t>暴露于潜在的</a:t>
              </a:r>
              <a:r>
                <a:rPr lang="en-US" altLang="zh-CN">
                  <a:solidFill>
                    <a:srgbClr val="000000"/>
                  </a:solidFill>
                  <a:latin typeface="华文楷体" pitchFamily="2" charset="-122"/>
                  <a:ea typeface="华文楷体" pitchFamily="2" charset="-122"/>
                  <a:sym typeface="华文楷体" pitchFamily="2" charset="-122"/>
                </a:rPr>
                <a:t>HIV</a:t>
              </a:r>
              <a:r>
                <a:rPr lang="zh-CN" altLang="en-US">
                  <a:solidFill>
                    <a:srgbClr val="000000"/>
                  </a:solidFill>
                  <a:latin typeface="华文楷体" pitchFamily="2" charset="-122"/>
                  <a:ea typeface="华文楷体" pitchFamily="2" charset="-122"/>
                  <a:sym typeface="华文楷体" pitchFamily="2" charset="-122"/>
                </a:rPr>
                <a:t>感染液体 </a:t>
              </a:r>
              <a:endParaRPr lang="en-US" altLang="zh-CN">
                <a:solidFill>
                  <a:srgbClr val="000000"/>
                </a:solidFill>
                <a:latin typeface="华文楷体" pitchFamily="2" charset="-122"/>
                <a:ea typeface="华文楷体" pitchFamily="2" charset="-122"/>
                <a:sym typeface="华文楷体" pitchFamily="2" charset="-122"/>
              </a:endParaRPr>
            </a:p>
          </p:txBody>
        </p:sp>
        <p:sp>
          <p:nvSpPr>
            <p:cNvPr id="49179" name="Text Box 30"/>
            <p:cNvSpPr>
              <a:spLocks noChangeArrowheads="1"/>
            </p:cNvSpPr>
            <p:nvPr/>
          </p:nvSpPr>
          <p:spPr bwMode="auto">
            <a:xfrm>
              <a:off x="2109434" y="1592368"/>
              <a:ext cx="2555446" cy="376262"/>
            </a:xfrm>
            <a:prstGeom prst="rect">
              <a:avLst/>
            </a:prstGeom>
            <a:solidFill>
              <a:srgbClr val="FFFF00"/>
            </a:solidFill>
            <a:ln w="9525">
              <a:solidFill>
                <a:srgbClr val="002060"/>
              </a:solidFill>
              <a:miter lim="800000"/>
              <a:headEnd/>
              <a:tailEnd/>
            </a:ln>
          </p:spPr>
          <p:txBody>
            <a:bodyPr lIns="72000" anchor="ctr">
              <a:spAutoFit/>
            </a:bodyPr>
            <a:lstStyle/>
            <a:p>
              <a:pPr algn="ctr"/>
              <a:r>
                <a:rPr lang="zh-CN" altLang="en-US">
                  <a:solidFill>
                    <a:srgbClr val="000000"/>
                  </a:solidFill>
                  <a:latin typeface="华文楷体" pitchFamily="2" charset="-122"/>
                  <a:ea typeface="华文楷体" pitchFamily="2" charset="-122"/>
                  <a:sym typeface="华文楷体" pitchFamily="2" charset="-122"/>
                </a:rPr>
                <a:t>暴露源</a:t>
              </a:r>
              <a:r>
                <a:rPr lang="en-US" altLang="zh-CN">
                  <a:solidFill>
                    <a:srgbClr val="000000"/>
                  </a:solidFill>
                  <a:latin typeface="华文楷体" pitchFamily="2" charset="-122"/>
                  <a:ea typeface="华文楷体" pitchFamily="2" charset="-122"/>
                  <a:sym typeface="华文楷体" pitchFamily="2" charset="-122"/>
                </a:rPr>
                <a:t>HIV</a:t>
              </a:r>
              <a:r>
                <a:rPr lang="zh-CN" altLang="en-US">
                  <a:solidFill>
                    <a:srgbClr val="000000"/>
                  </a:solidFill>
                  <a:latin typeface="华文楷体" pitchFamily="2" charset="-122"/>
                  <a:ea typeface="华文楷体" pitchFamily="2" charset="-122"/>
                  <a:sym typeface="华文楷体" pitchFamily="2" charset="-122"/>
                </a:rPr>
                <a:t>感染状态？ </a:t>
              </a:r>
              <a:endParaRPr lang="en-US" altLang="zh-CN">
                <a:solidFill>
                  <a:srgbClr val="000000"/>
                </a:solidFill>
                <a:latin typeface="华文楷体" pitchFamily="2" charset="-122"/>
                <a:ea typeface="华文楷体" pitchFamily="2" charset="-122"/>
                <a:sym typeface="华文楷体" pitchFamily="2" charset="-122"/>
              </a:endParaRPr>
            </a:p>
          </p:txBody>
        </p:sp>
        <p:sp>
          <p:nvSpPr>
            <p:cNvPr id="49180" name="Text Box 35"/>
            <p:cNvSpPr>
              <a:spLocks noChangeArrowheads="1"/>
            </p:cNvSpPr>
            <p:nvPr/>
          </p:nvSpPr>
          <p:spPr bwMode="auto">
            <a:xfrm>
              <a:off x="2180859" y="982728"/>
              <a:ext cx="2412595" cy="376262"/>
            </a:xfrm>
            <a:prstGeom prst="rect">
              <a:avLst/>
            </a:prstGeom>
            <a:solidFill>
              <a:srgbClr val="FFFF00"/>
            </a:solidFill>
            <a:ln w="9525">
              <a:solidFill>
                <a:srgbClr val="002060"/>
              </a:solidFill>
              <a:miter lim="800000"/>
              <a:headEnd/>
              <a:tailEnd/>
            </a:ln>
          </p:spPr>
          <p:txBody>
            <a:bodyPr lIns="72000" anchor="ctr">
              <a:spAutoFit/>
            </a:bodyPr>
            <a:lstStyle/>
            <a:p>
              <a:pPr algn="ctr"/>
              <a:r>
                <a:rPr lang="zh-CN" altLang="en-US">
                  <a:solidFill>
                    <a:srgbClr val="000000"/>
                  </a:solidFill>
                  <a:latin typeface="华文楷体" pitchFamily="2" charset="-122"/>
                  <a:ea typeface="华文楷体" pitchFamily="2" charset="-122"/>
                  <a:sym typeface="华文楷体" pitchFamily="2" charset="-122"/>
                </a:rPr>
                <a:t>评估暴露危险 </a:t>
              </a:r>
              <a:endParaRPr lang="en-US" altLang="zh-CN">
                <a:solidFill>
                  <a:srgbClr val="000000"/>
                </a:solidFill>
                <a:latin typeface="华文楷体" pitchFamily="2" charset="-122"/>
                <a:ea typeface="华文楷体" pitchFamily="2" charset="-122"/>
                <a:sym typeface="华文楷体" pitchFamily="2" charset="-122"/>
              </a:endParaRPr>
            </a:p>
          </p:txBody>
        </p:sp>
        <p:sp>
          <p:nvSpPr>
            <p:cNvPr id="49181" name="Text Box 45"/>
            <p:cNvSpPr>
              <a:spLocks noChangeArrowheads="1"/>
            </p:cNvSpPr>
            <p:nvPr/>
          </p:nvSpPr>
          <p:spPr bwMode="auto">
            <a:xfrm>
              <a:off x="2271334" y="2108339"/>
              <a:ext cx="2231277" cy="376263"/>
            </a:xfrm>
            <a:prstGeom prst="rect">
              <a:avLst/>
            </a:prstGeom>
            <a:solidFill>
              <a:srgbClr val="CCC0D9"/>
            </a:solidFill>
            <a:ln w="9525">
              <a:solidFill>
                <a:schemeClr val="tx1"/>
              </a:solidFill>
              <a:miter lim="800000"/>
              <a:headEnd/>
              <a:tailEnd/>
            </a:ln>
          </p:spPr>
          <p:txBody>
            <a:bodyPr anchor="ctr">
              <a:spAutoFit/>
            </a:bodyPr>
            <a:lstStyle/>
            <a:p>
              <a:pPr algn="ctr">
                <a:spcBef>
                  <a:spcPct val="50000"/>
                </a:spcBef>
              </a:pPr>
              <a:r>
                <a:rPr lang="zh-CN" altLang="en-US">
                  <a:solidFill>
                    <a:srgbClr val="000000"/>
                  </a:solidFill>
                  <a:latin typeface="华文楷体" pitchFamily="2" charset="-122"/>
                  <a:ea typeface="华文楷体" pitchFamily="2" charset="-122"/>
                  <a:sym typeface="华文楷体" pitchFamily="2" charset="-122"/>
                </a:rPr>
                <a:t>暴露源不明 </a:t>
              </a:r>
              <a:endParaRPr lang="en-US" altLang="zh-CN">
                <a:solidFill>
                  <a:srgbClr val="000000"/>
                </a:solidFill>
                <a:latin typeface="华文楷体" pitchFamily="2" charset="-122"/>
                <a:ea typeface="华文楷体" pitchFamily="2" charset="-122"/>
                <a:sym typeface="华文楷体" pitchFamily="2" charset="-122"/>
              </a:endParaRPr>
            </a:p>
          </p:txBody>
        </p:sp>
        <p:cxnSp>
          <p:nvCxnSpPr>
            <p:cNvPr id="49182" name="Straight Arrow Connector 62"/>
            <p:cNvCxnSpPr>
              <a:cxnSpLocks noChangeShapeType="1"/>
            </p:cNvCxnSpPr>
            <p:nvPr/>
          </p:nvCxnSpPr>
          <p:spPr bwMode="auto">
            <a:xfrm rot="5400000">
              <a:off x="3312419" y="905728"/>
              <a:ext cx="169873" cy="1"/>
            </a:xfrm>
            <a:prstGeom prst="straightConnector1">
              <a:avLst/>
            </a:prstGeom>
            <a:noFill/>
            <a:ln w="19050">
              <a:solidFill>
                <a:schemeClr val="tx1"/>
              </a:solidFill>
              <a:bevel/>
              <a:headEnd/>
              <a:tailEnd type="triangle" w="med" len="med"/>
            </a:ln>
          </p:spPr>
        </p:cxnSp>
        <p:cxnSp>
          <p:nvCxnSpPr>
            <p:cNvPr id="49183" name="Straight Arrow Connector 63"/>
            <p:cNvCxnSpPr>
              <a:cxnSpLocks noChangeShapeType="1"/>
            </p:cNvCxnSpPr>
            <p:nvPr/>
          </p:nvCxnSpPr>
          <p:spPr bwMode="auto">
            <a:xfrm rot="5400000">
              <a:off x="3325848" y="421509"/>
              <a:ext cx="122245" cy="1"/>
            </a:xfrm>
            <a:prstGeom prst="straightConnector1">
              <a:avLst/>
            </a:prstGeom>
            <a:noFill/>
            <a:ln w="19050">
              <a:solidFill>
                <a:schemeClr val="tx1"/>
              </a:solidFill>
              <a:bevel/>
              <a:headEnd/>
              <a:tailEnd type="triangle" w="med" len="med"/>
            </a:ln>
          </p:spPr>
        </p:cxnSp>
        <p:cxnSp>
          <p:nvCxnSpPr>
            <p:cNvPr id="49184" name="Straight Arrow Connector 64"/>
            <p:cNvCxnSpPr>
              <a:cxnSpLocks noChangeShapeType="1"/>
            </p:cNvCxnSpPr>
            <p:nvPr/>
          </p:nvCxnSpPr>
          <p:spPr bwMode="auto">
            <a:xfrm rot="16200000" flipH="1">
              <a:off x="3262344" y="1475679"/>
              <a:ext cx="249253" cy="1"/>
            </a:xfrm>
            <a:prstGeom prst="straightConnector1">
              <a:avLst/>
            </a:prstGeom>
            <a:noFill/>
            <a:ln w="19050">
              <a:solidFill>
                <a:schemeClr val="tx1"/>
              </a:solidFill>
              <a:bevel/>
              <a:headEnd/>
              <a:tailEnd type="triangle" w="med" len="med"/>
            </a:ln>
          </p:spPr>
        </p:cxnSp>
        <p:cxnSp>
          <p:nvCxnSpPr>
            <p:cNvPr id="49185" name="Straight Arrow Connector 65"/>
            <p:cNvCxnSpPr>
              <a:cxnSpLocks noChangeShapeType="1"/>
            </p:cNvCxnSpPr>
            <p:nvPr/>
          </p:nvCxnSpPr>
          <p:spPr bwMode="auto">
            <a:xfrm rot="16200000" flipH="1">
              <a:off x="3306056" y="2040125"/>
              <a:ext cx="160348" cy="1484"/>
            </a:xfrm>
            <a:prstGeom prst="straightConnector1">
              <a:avLst/>
            </a:prstGeom>
            <a:noFill/>
            <a:ln w="19050">
              <a:solidFill>
                <a:schemeClr val="tx1"/>
              </a:solidFill>
              <a:bevel/>
              <a:headEnd/>
              <a:tailEnd type="triangle" w="med" len="med"/>
            </a:ln>
          </p:spPr>
        </p:cxnSp>
        <p:cxnSp>
          <p:nvCxnSpPr>
            <p:cNvPr id="49186" name="Straight Arrow Connector 89"/>
            <p:cNvCxnSpPr>
              <a:cxnSpLocks noChangeShapeType="1"/>
            </p:cNvCxnSpPr>
            <p:nvPr/>
          </p:nvCxnSpPr>
          <p:spPr bwMode="auto">
            <a:xfrm rot="5400000">
              <a:off x="2997267" y="2869649"/>
              <a:ext cx="777926" cy="1484"/>
            </a:xfrm>
            <a:prstGeom prst="straightConnector1">
              <a:avLst/>
            </a:prstGeom>
            <a:noFill/>
            <a:ln w="19050">
              <a:solidFill>
                <a:schemeClr val="tx1"/>
              </a:solidFill>
              <a:bevel/>
              <a:headEnd/>
              <a:tailEnd type="triangle" w="med" len="med"/>
            </a:ln>
          </p:spPr>
        </p:cxnSp>
        <p:sp>
          <p:nvSpPr>
            <p:cNvPr id="49187" name="Text Box 31"/>
            <p:cNvSpPr>
              <a:spLocks noChangeArrowheads="1"/>
            </p:cNvSpPr>
            <p:nvPr/>
          </p:nvSpPr>
          <p:spPr bwMode="auto">
            <a:xfrm>
              <a:off x="3485942" y="2693981"/>
              <a:ext cx="1117038" cy="280408"/>
            </a:xfrm>
            <a:prstGeom prst="rect">
              <a:avLst/>
            </a:prstGeom>
            <a:solidFill>
              <a:srgbClr val="FF5050"/>
            </a:solidFill>
            <a:ln w="9525">
              <a:solidFill>
                <a:srgbClr val="FF0000"/>
              </a:solidFill>
              <a:miter lim="800000"/>
              <a:headEnd/>
              <a:tailEnd/>
            </a:ln>
          </p:spPr>
          <p:txBody>
            <a:bodyPr lIns="36000" tIns="36000" rIns="36000" bIns="36000" anchor="ctr"/>
            <a:lstStyle/>
            <a:p>
              <a:pPr algn="ctr">
                <a:spcBef>
                  <a:spcPct val="50000"/>
                </a:spcBef>
              </a:pPr>
              <a:r>
                <a:rPr lang="zh-CN" altLang="en-US" sz="1200">
                  <a:solidFill>
                    <a:srgbClr val="000000"/>
                  </a:solidFill>
                  <a:latin typeface="华文楷体" pitchFamily="2" charset="-122"/>
                  <a:ea typeface="华文楷体" pitchFamily="2" charset="-122"/>
                  <a:sym typeface="华文楷体" pitchFamily="2" charset="-122"/>
                </a:rPr>
                <a:t>暴露源</a:t>
              </a:r>
              <a:r>
                <a:rPr lang="en-US" altLang="zh-CN" sz="1200">
                  <a:solidFill>
                    <a:srgbClr val="000000"/>
                  </a:solidFill>
                  <a:latin typeface="华文楷体" pitchFamily="2" charset="-122"/>
                  <a:ea typeface="华文楷体" pitchFamily="2" charset="-122"/>
                  <a:sym typeface="华文楷体" pitchFamily="2" charset="-122"/>
                </a:rPr>
                <a:t>HIV</a:t>
              </a:r>
              <a:r>
                <a:rPr lang="zh-CN" altLang="en-US" sz="1200">
                  <a:solidFill>
                    <a:srgbClr val="000000"/>
                  </a:solidFill>
                  <a:latin typeface="华文楷体" pitchFamily="2" charset="-122"/>
                  <a:ea typeface="华文楷体" pitchFamily="2" charset="-122"/>
                  <a:sym typeface="华文楷体" pitchFamily="2" charset="-122"/>
                </a:rPr>
                <a:t>阳性</a:t>
              </a:r>
              <a:endParaRPr lang="en-US" altLang="zh-CN" sz="1200">
                <a:solidFill>
                  <a:srgbClr val="000000"/>
                </a:solidFill>
                <a:latin typeface="华文楷体" pitchFamily="2" charset="-122"/>
                <a:ea typeface="华文楷体" pitchFamily="2" charset="-122"/>
                <a:sym typeface="华文楷体" pitchFamily="2" charset="-122"/>
              </a:endParaRPr>
            </a:p>
          </p:txBody>
        </p:sp>
        <p:cxnSp>
          <p:nvCxnSpPr>
            <p:cNvPr id="49188" name="Straight Arrow Connector 94"/>
            <p:cNvCxnSpPr>
              <a:cxnSpLocks noChangeShapeType="1"/>
              <a:stCxn id="49173" idx="1"/>
              <a:endCxn id="49187" idx="3"/>
            </p:cNvCxnSpPr>
            <p:nvPr/>
          </p:nvCxnSpPr>
          <p:spPr bwMode="auto">
            <a:xfrm flipH="1">
              <a:off x="4602980" y="2801329"/>
              <a:ext cx="270521" cy="32856"/>
            </a:xfrm>
            <a:prstGeom prst="straightConnector1">
              <a:avLst/>
            </a:prstGeom>
            <a:noFill/>
            <a:ln w="19050">
              <a:solidFill>
                <a:schemeClr val="tx1"/>
              </a:solidFill>
              <a:bevel/>
              <a:headEnd/>
              <a:tailEnd type="triangle" w="med" len="med"/>
            </a:ln>
          </p:spPr>
        </p:cxnSp>
        <p:cxnSp>
          <p:nvCxnSpPr>
            <p:cNvPr id="49189" name="Straight Arrow Connector 97"/>
            <p:cNvCxnSpPr>
              <a:cxnSpLocks noChangeShapeType="1"/>
            </p:cNvCxnSpPr>
            <p:nvPr/>
          </p:nvCxnSpPr>
          <p:spPr bwMode="auto">
            <a:xfrm rot="16200000" flipH="1">
              <a:off x="3965213" y="3149014"/>
              <a:ext cx="214327" cy="1"/>
            </a:xfrm>
            <a:prstGeom prst="straightConnector1">
              <a:avLst/>
            </a:prstGeom>
            <a:noFill/>
            <a:ln w="19050">
              <a:solidFill>
                <a:schemeClr val="tx1"/>
              </a:solidFill>
              <a:bevel/>
              <a:headEnd/>
              <a:tailEnd type="triangle" w="med" len="med"/>
            </a:ln>
          </p:spPr>
        </p:cxnSp>
        <p:sp>
          <p:nvSpPr>
            <p:cNvPr id="49190" name="Text Box 31"/>
            <p:cNvSpPr>
              <a:spLocks noChangeArrowheads="1"/>
            </p:cNvSpPr>
            <p:nvPr/>
          </p:nvSpPr>
          <p:spPr bwMode="auto">
            <a:xfrm>
              <a:off x="6408987" y="3184736"/>
              <a:ext cx="1114155" cy="209564"/>
            </a:xfrm>
            <a:prstGeom prst="rect">
              <a:avLst/>
            </a:prstGeom>
            <a:solidFill>
              <a:srgbClr val="C2D59B"/>
            </a:solidFill>
            <a:ln w="9525">
              <a:solidFill>
                <a:srgbClr val="4F6128"/>
              </a:solidFill>
              <a:miter lim="800000"/>
              <a:headEnd/>
              <a:tailEnd/>
            </a:ln>
          </p:spPr>
          <p:txBody>
            <a:bodyPr lIns="36000" tIns="36000" rIns="36000" bIns="36000" anchor="ctr"/>
            <a:lstStyle/>
            <a:p>
              <a:pPr algn="ctr">
                <a:spcBef>
                  <a:spcPct val="50000"/>
                </a:spcBef>
              </a:pPr>
              <a:r>
                <a:rPr lang="zh-CN" altLang="en-US" sz="1200">
                  <a:solidFill>
                    <a:srgbClr val="000000"/>
                  </a:solidFill>
                  <a:latin typeface="华文楷体" pitchFamily="2" charset="-122"/>
                  <a:ea typeface="华文楷体" pitchFamily="2" charset="-122"/>
                  <a:sym typeface="华文楷体" pitchFamily="2" charset="-122"/>
                </a:rPr>
                <a:t>暴露源</a:t>
              </a:r>
              <a:r>
                <a:rPr lang="en-US" altLang="zh-CN" sz="1200">
                  <a:solidFill>
                    <a:srgbClr val="000000"/>
                  </a:solidFill>
                  <a:latin typeface="华文楷体" pitchFamily="2" charset="-122"/>
                  <a:ea typeface="华文楷体" pitchFamily="2" charset="-122"/>
                  <a:sym typeface="华文楷体" pitchFamily="2" charset="-122"/>
                </a:rPr>
                <a:t>HIV</a:t>
              </a:r>
              <a:r>
                <a:rPr lang="zh-CN" altLang="en-US" sz="1200">
                  <a:solidFill>
                    <a:srgbClr val="000000"/>
                  </a:solidFill>
                  <a:latin typeface="华文楷体" pitchFamily="2" charset="-122"/>
                  <a:ea typeface="华文楷体" pitchFamily="2" charset="-122"/>
                  <a:sym typeface="华文楷体" pitchFamily="2" charset="-122"/>
                </a:rPr>
                <a:t>阴性</a:t>
              </a:r>
              <a:endParaRPr lang="en-US" altLang="zh-CN" sz="1400">
                <a:solidFill>
                  <a:srgbClr val="000000"/>
                </a:solidFill>
                <a:latin typeface="华文楷体" pitchFamily="2" charset="-122"/>
                <a:ea typeface="华文楷体" pitchFamily="2" charset="-122"/>
                <a:sym typeface="华文楷体" pitchFamily="2" charset="-122"/>
              </a:endParaRPr>
            </a:p>
          </p:txBody>
        </p:sp>
        <p:grpSp>
          <p:nvGrpSpPr>
            <p:cNvPr id="49191" name="Group 34"/>
            <p:cNvGrpSpPr>
              <a:grpSpLocks/>
            </p:cNvGrpSpPr>
            <p:nvPr/>
          </p:nvGrpSpPr>
          <p:grpSpPr bwMode="auto">
            <a:xfrm>
              <a:off x="0" y="3268663"/>
              <a:ext cx="5696581" cy="1259186"/>
              <a:chOff x="0" y="0"/>
              <a:chExt cx="5696581" cy="1259186"/>
            </a:xfrm>
          </p:grpSpPr>
          <p:sp>
            <p:nvSpPr>
              <p:cNvPr id="49196" name="Text Box 20"/>
              <p:cNvSpPr>
                <a:spLocks noChangeArrowheads="1"/>
              </p:cNvSpPr>
              <p:nvPr/>
            </p:nvSpPr>
            <p:spPr bwMode="auto">
              <a:xfrm>
                <a:off x="1143000" y="338138"/>
                <a:ext cx="914400" cy="244475"/>
              </a:xfrm>
              <a:prstGeom prst="rect">
                <a:avLst/>
              </a:prstGeom>
              <a:noFill/>
              <a:ln w="9525">
                <a:noFill/>
                <a:miter lim="800000"/>
                <a:headEnd/>
                <a:tailEnd/>
              </a:ln>
            </p:spPr>
            <p:txBody>
              <a:bodyPr anchor="ctr">
                <a:spAutoFit/>
              </a:bodyPr>
              <a:lstStyle/>
              <a:p>
                <a:pPr>
                  <a:spcBef>
                    <a:spcPct val="50000"/>
                  </a:spcBef>
                </a:pPr>
                <a:r>
                  <a:rPr lang="en-US" altLang="zh-CN" sz="1000" b="1">
                    <a:solidFill>
                      <a:srgbClr val="000000"/>
                    </a:solidFill>
                    <a:latin typeface="华文楷体" pitchFamily="2" charset="-122"/>
                    <a:ea typeface="华文楷体" pitchFamily="2" charset="-122"/>
                    <a:sym typeface="华文楷体" pitchFamily="2" charset="-122"/>
                  </a:rPr>
                  <a:t>&lt;36</a:t>
                </a:r>
                <a:r>
                  <a:rPr lang="zh-CN" altLang="en-US" sz="1000" b="1">
                    <a:solidFill>
                      <a:srgbClr val="000000"/>
                    </a:solidFill>
                    <a:latin typeface="华文楷体" pitchFamily="2" charset="-122"/>
                    <a:ea typeface="华文楷体" pitchFamily="2" charset="-122"/>
                    <a:sym typeface="华文楷体" pitchFamily="2" charset="-122"/>
                  </a:rPr>
                  <a:t>小时</a:t>
                </a:r>
                <a:endParaRPr lang="zh-CN" altLang="en-US">
                  <a:sym typeface="Calibri" pitchFamily="34" charset="0"/>
                </a:endParaRPr>
              </a:p>
            </p:txBody>
          </p:sp>
          <p:sp>
            <p:nvSpPr>
              <p:cNvPr id="49197" name="Text Box 21"/>
              <p:cNvSpPr>
                <a:spLocks noChangeArrowheads="1"/>
              </p:cNvSpPr>
              <p:nvPr/>
            </p:nvSpPr>
            <p:spPr bwMode="auto">
              <a:xfrm>
                <a:off x="3819524" y="338138"/>
                <a:ext cx="914400" cy="244475"/>
              </a:xfrm>
              <a:prstGeom prst="rect">
                <a:avLst/>
              </a:prstGeom>
              <a:noFill/>
              <a:ln w="9525">
                <a:noFill/>
                <a:miter lim="800000"/>
                <a:headEnd/>
                <a:tailEnd/>
              </a:ln>
            </p:spPr>
            <p:txBody>
              <a:bodyPr anchor="ctr">
                <a:spAutoFit/>
              </a:bodyPr>
              <a:lstStyle/>
              <a:p>
                <a:pPr>
                  <a:spcBef>
                    <a:spcPct val="50000"/>
                  </a:spcBef>
                </a:pPr>
                <a:r>
                  <a:rPr lang="en-US" altLang="zh-CN" sz="1000" b="1">
                    <a:solidFill>
                      <a:srgbClr val="000000"/>
                    </a:solidFill>
                    <a:latin typeface="华文楷体" pitchFamily="2" charset="-122"/>
                    <a:ea typeface="华文楷体" pitchFamily="2" charset="-122"/>
                    <a:sym typeface="华文楷体" pitchFamily="2" charset="-122"/>
                  </a:rPr>
                  <a:t>≥36</a:t>
                </a:r>
                <a:r>
                  <a:rPr lang="zh-CN" altLang="en-US" sz="1000" b="1">
                    <a:solidFill>
                      <a:srgbClr val="000000"/>
                    </a:solidFill>
                    <a:latin typeface="华文楷体" pitchFamily="2" charset="-122"/>
                    <a:ea typeface="华文楷体" pitchFamily="2" charset="-122"/>
                    <a:sym typeface="华文楷体" pitchFamily="2" charset="-122"/>
                  </a:rPr>
                  <a:t>小时</a:t>
                </a:r>
                <a:endParaRPr lang="zh-CN" altLang="en-US">
                  <a:sym typeface="Calibri" pitchFamily="34" charset="0"/>
                </a:endParaRPr>
              </a:p>
            </p:txBody>
          </p:sp>
          <p:grpSp>
            <p:nvGrpSpPr>
              <p:cNvPr id="49198" name="Group 37"/>
              <p:cNvGrpSpPr>
                <a:grpSpLocks/>
              </p:cNvGrpSpPr>
              <p:nvPr/>
            </p:nvGrpSpPr>
            <p:grpSpPr bwMode="auto">
              <a:xfrm>
                <a:off x="0" y="0"/>
                <a:ext cx="5696581" cy="1259186"/>
                <a:chOff x="0" y="0"/>
                <a:chExt cx="5696581" cy="1259186"/>
              </a:xfrm>
            </p:grpSpPr>
            <p:sp>
              <p:nvSpPr>
                <p:cNvPr id="49199" name="Text Box 10"/>
                <p:cNvSpPr>
                  <a:spLocks noChangeArrowheads="1"/>
                </p:cNvSpPr>
                <p:nvPr/>
              </p:nvSpPr>
              <p:spPr bwMode="auto">
                <a:xfrm>
                  <a:off x="1260152" y="0"/>
                  <a:ext cx="2952000" cy="360000"/>
                </a:xfrm>
                <a:prstGeom prst="rect">
                  <a:avLst/>
                </a:prstGeom>
                <a:solidFill>
                  <a:schemeClr val="bg2"/>
                </a:solidFill>
                <a:ln w="9525">
                  <a:solidFill>
                    <a:schemeClr val="tx1"/>
                  </a:solidFill>
                  <a:miter lim="800000"/>
                  <a:headEnd/>
                  <a:tailEnd/>
                </a:ln>
              </p:spPr>
              <p:txBody>
                <a:bodyPr lIns="72000" anchor="ctr"/>
                <a:lstStyle/>
                <a:p>
                  <a:pPr algn="ctr"/>
                  <a:r>
                    <a:rPr lang="zh-CN" altLang="en-US">
                      <a:solidFill>
                        <a:srgbClr val="000000"/>
                      </a:solidFill>
                      <a:latin typeface="华文楷体" pitchFamily="2" charset="-122"/>
                      <a:ea typeface="华文楷体" pitchFamily="2" charset="-122"/>
                      <a:sym typeface="华文楷体" pitchFamily="2" charset="-122"/>
                    </a:rPr>
                    <a:t>距离暴露发生的时间？</a:t>
                  </a:r>
                  <a:endParaRPr lang="en-US" altLang="zh-CN">
                    <a:solidFill>
                      <a:srgbClr val="000000"/>
                    </a:solidFill>
                    <a:latin typeface="华文楷体" pitchFamily="2" charset="-122"/>
                    <a:ea typeface="华文楷体" pitchFamily="2" charset="-122"/>
                    <a:sym typeface="华文楷体" pitchFamily="2" charset="-122"/>
                  </a:endParaRPr>
                </a:p>
              </p:txBody>
            </p:sp>
            <p:sp>
              <p:nvSpPr>
                <p:cNvPr id="49200" name="Text Box 11"/>
                <p:cNvSpPr>
                  <a:spLocks noChangeArrowheads="1"/>
                </p:cNvSpPr>
                <p:nvPr/>
              </p:nvSpPr>
              <p:spPr bwMode="auto">
                <a:xfrm>
                  <a:off x="3176306" y="719400"/>
                  <a:ext cx="2520571" cy="539786"/>
                </a:xfrm>
                <a:prstGeom prst="rect">
                  <a:avLst/>
                </a:prstGeom>
                <a:solidFill>
                  <a:srgbClr val="99FF99"/>
                </a:solidFill>
                <a:ln w="28575">
                  <a:solidFill>
                    <a:srgbClr val="E36C09"/>
                  </a:solidFill>
                  <a:miter lim="800000"/>
                  <a:headEnd/>
                  <a:tailEnd/>
                </a:ln>
              </p:spPr>
              <p:txBody>
                <a:bodyPr lIns="72000" anchor="ctr"/>
                <a:lstStyle/>
                <a:p>
                  <a:pPr>
                    <a:buFont typeface="Arial" charset="0"/>
                    <a:buChar char="•"/>
                  </a:pPr>
                  <a:r>
                    <a:rPr lang="zh-CN" altLang="en-US" sz="1200">
                      <a:solidFill>
                        <a:srgbClr val="FF0000"/>
                      </a:solidFill>
                      <a:latin typeface="华文楷体" pitchFamily="2" charset="-122"/>
                      <a:ea typeface="华文楷体" pitchFamily="2" charset="-122"/>
                      <a:sym typeface="华文楷体" pitchFamily="2" charset="-122"/>
                    </a:rPr>
                    <a:t>没有</a:t>
                  </a:r>
                  <a:r>
                    <a:rPr lang="zh-CN" altLang="en-US" sz="1200">
                      <a:solidFill>
                        <a:srgbClr val="000000"/>
                      </a:solidFill>
                      <a:latin typeface="华文楷体" pitchFamily="2" charset="-122"/>
                      <a:ea typeface="华文楷体" pitchFamily="2" charset="-122"/>
                      <a:sym typeface="华文楷体" pitchFamily="2" charset="-122"/>
                    </a:rPr>
                    <a:t>给予</a:t>
                  </a:r>
                  <a:r>
                    <a:rPr lang="en-US" altLang="zh-CN" sz="1200">
                      <a:solidFill>
                        <a:srgbClr val="000000"/>
                      </a:solidFill>
                      <a:latin typeface="华文楷体" pitchFamily="2" charset="-122"/>
                      <a:ea typeface="华文楷体" pitchFamily="2" charset="-122"/>
                      <a:sym typeface="华文楷体" pitchFamily="2" charset="-122"/>
                    </a:rPr>
                    <a:t>PEP</a:t>
                  </a:r>
                  <a:r>
                    <a:rPr lang="zh-CN" altLang="en-US" sz="1200">
                      <a:solidFill>
                        <a:srgbClr val="000000"/>
                      </a:solidFill>
                      <a:latin typeface="华文楷体" pitchFamily="2" charset="-122"/>
                      <a:ea typeface="华文楷体" pitchFamily="2" charset="-122"/>
                      <a:sym typeface="华文楷体" pitchFamily="2" charset="-122"/>
                    </a:rPr>
                    <a:t>指征</a:t>
                  </a:r>
                </a:p>
                <a:p>
                  <a:pPr>
                    <a:buFont typeface="Arial" charset="0"/>
                    <a:buChar char="•"/>
                  </a:pPr>
                  <a:r>
                    <a:rPr lang="zh-CN" altLang="en-US" sz="1200">
                      <a:solidFill>
                        <a:srgbClr val="000000"/>
                      </a:solidFill>
                      <a:latin typeface="华文楷体" pitchFamily="2" charset="-122"/>
                      <a:ea typeface="华文楷体" pitchFamily="2" charset="-122"/>
                      <a:sym typeface="华文楷体" pitchFamily="2" charset="-122"/>
                    </a:rPr>
                    <a:t>随访医务人员</a:t>
                  </a:r>
                </a:p>
                <a:p>
                  <a:pPr>
                    <a:buFont typeface="Arial" charset="0"/>
                    <a:buChar char="•"/>
                  </a:pPr>
                  <a:r>
                    <a:rPr lang="zh-CN" altLang="en-US" sz="1200">
                      <a:solidFill>
                        <a:srgbClr val="000000"/>
                      </a:solidFill>
                      <a:latin typeface="华文楷体" pitchFamily="2" charset="-122"/>
                      <a:ea typeface="华文楷体" pitchFamily="2" charset="-122"/>
                      <a:sym typeface="华文楷体" pitchFamily="2" charset="-122"/>
                    </a:rPr>
                    <a:t>报告个案</a:t>
                  </a:r>
                  <a:endParaRPr lang="en-US" altLang="zh-CN" sz="1200">
                    <a:solidFill>
                      <a:srgbClr val="000000"/>
                    </a:solidFill>
                    <a:latin typeface="华文楷体" pitchFamily="2" charset="-122"/>
                    <a:ea typeface="华文楷体" pitchFamily="2" charset="-122"/>
                    <a:sym typeface="华文楷体" pitchFamily="2" charset="-122"/>
                  </a:endParaRPr>
                </a:p>
              </p:txBody>
            </p:sp>
            <p:sp>
              <p:nvSpPr>
                <p:cNvPr id="49201" name="Text Box 13"/>
                <p:cNvSpPr>
                  <a:spLocks noChangeArrowheads="1"/>
                </p:cNvSpPr>
                <p:nvPr/>
              </p:nvSpPr>
              <p:spPr bwMode="auto">
                <a:xfrm>
                  <a:off x="0" y="603370"/>
                  <a:ext cx="2520527" cy="590668"/>
                </a:xfrm>
                <a:prstGeom prst="rect">
                  <a:avLst/>
                </a:prstGeom>
                <a:solidFill>
                  <a:srgbClr val="FFFF00"/>
                </a:solidFill>
                <a:ln w="9525">
                  <a:solidFill>
                    <a:srgbClr val="002060"/>
                  </a:solidFill>
                  <a:miter lim="800000"/>
                  <a:headEnd/>
                  <a:tailEnd/>
                </a:ln>
              </p:spPr>
              <p:txBody>
                <a:bodyPr lIns="72000" anchor="ctr">
                  <a:spAutoFit/>
                </a:bodyPr>
                <a:lstStyle/>
                <a:p>
                  <a:pPr algn="ctr"/>
                  <a:r>
                    <a:rPr lang="zh-CN" altLang="en-US" sz="1600">
                      <a:solidFill>
                        <a:srgbClr val="000000"/>
                      </a:solidFill>
                      <a:latin typeface="华文楷体" pitchFamily="2" charset="-122"/>
                      <a:ea typeface="华文楷体" pitchFamily="2" charset="-122"/>
                      <a:sym typeface="华文楷体" pitchFamily="2" charset="-122"/>
                    </a:rPr>
                    <a:t>发生暴露的医务人员的</a:t>
                  </a:r>
                  <a:r>
                    <a:rPr lang="en-US" altLang="zh-CN" sz="1600">
                      <a:solidFill>
                        <a:srgbClr val="000000"/>
                      </a:solidFill>
                      <a:latin typeface="华文楷体" pitchFamily="2" charset="-122"/>
                      <a:ea typeface="华文楷体" pitchFamily="2" charset="-122"/>
                      <a:sym typeface="华文楷体" pitchFamily="2" charset="-122"/>
                    </a:rPr>
                    <a:t>HIV</a:t>
                  </a:r>
                  <a:r>
                    <a:rPr lang="zh-CN" altLang="en-US" sz="1600">
                      <a:solidFill>
                        <a:srgbClr val="000000"/>
                      </a:solidFill>
                      <a:latin typeface="华文楷体" pitchFamily="2" charset="-122"/>
                      <a:ea typeface="华文楷体" pitchFamily="2" charset="-122"/>
                      <a:sym typeface="华文楷体" pitchFamily="2" charset="-122"/>
                    </a:rPr>
                    <a:t>感染状态 </a:t>
                  </a:r>
                  <a:endParaRPr lang="en-US" altLang="zh-CN" sz="1600">
                    <a:solidFill>
                      <a:srgbClr val="000000"/>
                    </a:solidFill>
                    <a:latin typeface="华文楷体" pitchFamily="2" charset="-122"/>
                    <a:ea typeface="华文楷体" pitchFamily="2" charset="-122"/>
                    <a:sym typeface="华文楷体" pitchFamily="2" charset="-122"/>
                  </a:endParaRPr>
                </a:p>
              </p:txBody>
            </p:sp>
            <p:cxnSp>
              <p:nvCxnSpPr>
                <p:cNvPr id="49202" name="Shape 114"/>
                <p:cNvCxnSpPr>
                  <a:cxnSpLocks noChangeShapeType="1"/>
                  <a:stCxn id="49199" idx="2"/>
                  <a:endCxn id="49200" idx="0"/>
                </p:cNvCxnSpPr>
                <p:nvPr/>
              </p:nvCxnSpPr>
              <p:spPr bwMode="auto">
                <a:xfrm rot="16200000" flipH="1">
                  <a:off x="3407111" y="-309338"/>
                  <a:ext cx="358799" cy="1698678"/>
                </a:xfrm>
                <a:prstGeom prst="bentConnector3">
                  <a:avLst>
                    <a:gd name="adj1" fmla="val 50000"/>
                  </a:avLst>
                </a:prstGeom>
                <a:noFill/>
                <a:ln w="19050">
                  <a:solidFill>
                    <a:schemeClr val="tx1"/>
                  </a:solidFill>
                  <a:bevel/>
                  <a:headEnd/>
                  <a:tailEnd type="triangle" w="med" len="med"/>
                </a:ln>
              </p:spPr>
            </p:cxnSp>
          </p:grpSp>
        </p:grpSp>
        <p:cxnSp>
          <p:nvCxnSpPr>
            <p:cNvPr id="49192" name="Straight Arrow Connector 122"/>
            <p:cNvCxnSpPr>
              <a:cxnSpLocks noChangeShapeType="1"/>
              <a:stCxn id="49201" idx="2"/>
              <a:endCxn id="49167" idx="0"/>
            </p:cNvCxnSpPr>
            <p:nvPr/>
          </p:nvCxnSpPr>
          <p:spPr bwMode="auto">
            <a:xfrm rot="16200000" flipH="1">
              <a:off x="890491" y="4861975"/>
              <a:ext cx="758875" cy="20770"/>
            </a:xfrm>
            <a:prstGeom prst="straightConnector1">
              <a:avLst/>
            </a:prstGeom>
            <a:noFill/>
            <a:ln w="19050">
              <a:solidFill>
                <a:schemeClr val="tx1"/>
              </a:solidFill>
              <a:bevel/>
              <a:headEnd/>
              <a:tailEnd type="triangle" w="med" len="med"/>
            </a:ln>
          </p:spPr>
        </p:cxnSp>
        <p:sp>
          <p:nvSpPr>
            <p:cNvPr id="49193" name="Text Box 31"/>
            <p:cNvSpPr>
              <a:spLocks noChangeArrowheads="1"/>
            </p:cNvSpPr>
            <p:nvPr/>
          </p:nvSpPr>
          <p:spPr bwMode="auto">
            <a:xfrm>
              <a:off x="745977" y="4756481"/>
              <a:ext cx="1571372" cy="285771"/>
            </a:xfrm>
            <a:prstGeom prst="rect">
              <a:avLst/>
            </a:prstGeom>
            <a:solidFill>
              <a:srgbClr val="FF5050"/>
            </a:solidFill>
            <a:ln w="9525">
              <a:solidFill>
                <a:srgbClr val="FF0000"/>
              </a:solidFill>
              <a:miter lim="800000"/>
              <a:headEnd/>
              <a:tailEnd/>
            </a:ln>
          </p:spPr>
          <p:txBody>
            <a:bodyPr lIns="36000" tIns="36000" rIns="36000" bIns="36000" anchor="ctr"/>
            <a:lstStyle/>
            <a:p>
              <a:pPr algn="ctr">
                <a:spcBef>
                  <a:spcPct val="50000"/>
                </a:spcBef>
              </a:pPr>
              <a:r>
                <a:rPr lang="zh-CN" altLang="en-US" sz="1200">
                  <a:solidFill>
                    <a:srgbClr val="000000"/>
                  </a:solidFill>
                  <a:latin typeface="华文楷体" pitchFamily="2" charset="-122"/>
                  <a:ea typeface="华文楷体" pitchFamily="2" charset="-122"/>
                  <a:sym typeface="华文楷体" pitchFamily="2" charset="-122"/>
                </a:rPr>
                <a:t>医务人员</a:t>
              </a:r>
              <a:r>
                <a:rPr lang="en-US" altLang="zh-CN" sz="1200">
                  <a:solidFill>
                    <a:srgbClr val="000000"/>
                  </a:solidFill>
                  <a:latin typeface="华文楷体" pitchFamily="2" charset="-122"/>
                  <a:ea typeface="华文楷体" pitchFamily="2" charset="-122"/>
                  <a:sym typeface="华文楷体" pitchFamily="2" charset="-122"/>
                </a:rPr>
                <a:t>HIV</a:t>
              </a:r>
              <a:r>
                <a:rPr lang="zh-CN" altLang="en-US" sz="1200">
                  <a:solidFill>
                    <a:srgbClr val="000000"/>
                  </a:solidFill>
                  <a:latin typeface="华文楷体" pitchFamily="2" charset="-122"/>
                  <a:ea typeface="华文楷体" pitchFamily="2" charset="-122"/>
                  <a:sym typeface="华文楷体" pitchFamily="2" charset="-122"/>
                </a:rPr>
                <a:t>阳性</a:t>
              </a:r>
              <a:r>
                <a:rPr lang="zh-CN" altLang="en-US">
                  <a:solidFill>
                    <a:srgbClr val="000000"/>
                  </a:solidFill>
                  <a:latin typeface="华文楷体" pitchFamily="2" charset="-122"/>
                  <a:ea typeface="华文楷体" pitchFamily="2" charset="-122"/>
                  <a:sym typeface="华文楷体" pitchFamily="2" charset="-122"/>
                </a:rPr>
                <a:t> </a:t>
              </a:r>
              <a:endParaRPr lang="en-US" altLang="zh-CN">
                <a:solidFill>
                  <a:srgbClr val="000000"/>
                </a:solidFill>
                <a:latin typeface="华文楷体" pitchFamily="2" charset="-122"/>
                <a:ea typeface="华文楷体" pitchFamily="2" charset="-122"/>
                <a:sym typeface="华文楷体" pitchFamily="2" charset="-122"/>
              </a:endParaRPr>
            </a:p>
          </p:txBody>
        </p:sp>
        <p:sp>
          <p:nvSpPr>
            <p:cNvPr id="49194" name="Text Box 31"/>
            <p:cNvSpPr>
              <a:spLocks noChangeArrowheads="1"/>
            </p:cNvSpPr>
            <p:nvPr/>
          </p:nvSpPr>
          <p:spPr bwMode="auto">
            <a:xfrm>
              <a:off x="4388376" y="4827907"/>
              <a:ext cx="1499882" cy="214326"/>
            </a:xfrm>
            <a:prstGeom prst="rect">
              <a:avLst/>
            </a:prstGeom>
            <a:solidFill>
              <a:srgbClr val="C2D59B"/>
            </a:solidFill>
            <a:ln w="9525">
              <a:solidFill>
                <a:srgbClr val="4F6128"/>
              </a:solidFill>
              <a:miter lim="800000"/>
              <a:headEnd/>
              <a:tailEnd/>
            </a:ln>
          </p:spPr>
          <p:txBody>
            <a:bodyPr lIns="36000" tIns="36000" rIns="36000" bIns="36000" anchor="ctr"/>
            <a:lstStyle/>
            <a:p>
              <a:pPr algn="ctr">
                <a:spcBef>
                  <a:spcPct val="50000"/>
                </a:spcBef>
              </a:pPr>
              <a:r>
                <a:rPr lang="zh-CN" altLang="en-US" sz="1200">
                  <a:solidFill>
                    <a:srgbClr val="000000"/>
                  </a:solidFill>
                  <a:latin typeface="华文楷体" pitchFamily="2" charset="-122"/>
                  <a:ea typeface="华文楷体" pitchFamily="2" charset="-122"/>
                  <a:sym typeface="华文楷体" pitchFamily="2" charset="-122"/>
                </a:rPr>
                <a:t>医务人员</a:t>
              </a:r>
              <a:r>
                <a:rPr lang="en-US" altLang="zh-CN" sz="1200">
                  <a:solidFill>
                    <a:srgbClr val="000000"/>
                  </a:solidFill>
                  <a:latin typeface="华文楷体" pitchFamily="2" charset="-122"/>
                  <a:ea typeface="华文楷体" pitchFamily="2" charset="-122"/>
                  <a:sym typeface="华文楷体" pitchFamily="2" charset="-122"/>
                </a:rPr>
                <a:t>HIV</a:t>
              </a:r>
              <a:r>
                <a:rPr lang="zh-CN" altLang="en-US" sz="1200">
                  <a:solidFill>
                    <a:srgbClr val="000000"/>
                  </a:solidFill>
                  <a:latin typeface="华文楷体" pitchFamily="2" charset="-122"/>
                  <a:ea typeface="华文楷体" pitchFamily="2" charset="-122"/>
                  <a:sym typeface="华文楷体" pitchFamily="2" charset="-122"/>
                </a:rPr>
                <a:t>阴性 </a:t>
              </a:r>
              <a:endParaRPr lang="en-US" altLang="zh-CN" sz="1200">
                <a:solidFill>
                  <a:srgbClr val="000000"/>
                </a:solidFill>
                <a:latin typeface="华文楷体" pitchFamily="2" charset="-122"/>
                <a:ea typeface="华文楷体" pitchFamily="2" charset="-122"/>
                <a:sym typeface="华文楷体" pitchFamily="2" charset="-122"/>
              </a:endParaRPr>
            </a:p>
          </p:txBody>
        </p:sp>
        <p:sp>
          <p:nvSpPr>
            <p:cNvPr id="49195" name="Text Box 31"/>
            <p:cNvSpPr>
              <a:spLocks noChangeArrowheads="1"/>
            </p:cNvSpPr>
            <p:nvPr/>
          </p:nvSpPr>
          <p:spPr bwMode="auto">
            <a:xfrm>
              <a:off x="4674704" y="1327238"/>
              <a:ext cx="1360426" cy="168286"/>
            </a:xfrm>
            <a:prstGeom prst="rect">
              <a:avLst/>
            </a:prstGeom>
            <a:solidFill>
              <a:srgbClr val="C2D59B"/>
            </a:solidFill>
            <a:ln w="9525">
              <a:solidFill>
                <a:srgbClr val="4F6128"/>
              </a:solidFill>
              <a:miter lim="800000"/>
              <a:headEnd/>
              <a:tailEnd/>
            </a:ln>
          </p:spPr>
          <p:txBody>
            <a:bodyPr lIns="36000" tIns="36000" rIns="36000" bIns="36000" anchor="ctr"/>
            <a:lstStyle/>
            <a:p>
              <a:pPr algn="ctr">
                <a:spcBef>
                  <a:spcPct val="50000"/>
                </a:spcBef>
              </a:pPr>
              <a:r>
                <a:rPr lang="zh-CN" altLang="en-US" sz="1400">
                  <a:solidFill>
                    <a:srgbClr val="000000"/>
                  </a:solidFill>
                  <a:latin typeface="华文楷体" pitchFamily="2" charset="-122"/>
                  <a:ea typeface="华文楷体" pitchFamily="2" charset="-122"/>
                  <a:sym typeface="华文楷体" pitchFamily="2" charset="-122"/>
                </a:rPr>
                <a:t>暴露源</a:t>
              </a:r>
              <a:r>
                <a:rPr lang="en-US" altLang="zh-CN" sz="1400">
                  <a:solidFill>
                    <a:srgbClr val="000000"/>
                  </a:solidFill>
                  <a:latin typeface="华文楷体" pitchFamily="2" charset="-122"/>
                  <a:ea typeface="华文楷体" pitchFamily="2" charset="-122"/>
                  <a:sym typeface="华文楷体" pitchFamily="2" charset="-122"/>
                </a:rPr>
                <a:t>HIV</a:t>
              </a:r>
              <a:r>
                <a:rPr lang="zh-CN" altLang="en-US" sz="1400">
                  <a:solidFill>
                    <a:srgbClr val="000000"/>
                  </a:solidFill>
                  <a:latin typeface="华文楷体" pitchFamily="2" charset="-122"/>
                  <a:ea typeface="华文楷体" pitchFamily="2" charset="-122"/>
                  <a:sym typeface="华文楷体" pitchFamily="2" charset="-122"/>
                </a:rPr>
                <a:t>阴性</a:t>
              </a:r>
              <a:endParaRPr lang="zh-CN" altLang="en-US">
                <a:sym typeface="Calibri" pitchFamily="34" charset="0"/>
              </a:endParaRPr>
            </a:p>
          </p:txBody>
        </p:sp>
      </p:grpSp>
      <p:cxnSp>
        <p:nvCxnSpPr>
          <p:cNvPr id="49158" name="Straight Arrow Connector 97"/>
          <p:cNvCxnSpPr>
            <a:cxnSpLocks noChangeShapeType="1"/>
          </p:cNvCxnSpPr>
          <p:nvPr/>
        </p:nvCxnSpPr>
        <p:spPr bwMode="auto">
          <a:xfrm rot="5400000">
            <a:off x="7432675" y="3427413"/>
            <a:ext cx="280987" cy="1588"/>
          </a:xfrm>
          <a:prstGeom prst="straightConnector1">
            <a:avLst/>
          </a:prstGeom>
          <a:noFill/>
          <a:ln w="19050">
            <a:solidFill>
              <a:schemeClr val="tx1"/>
            </a:solidFill>
            <a:bevel/>
            <a:headEnd/>
            <a:tailEnd type="triangle" w="med" len="med"/>
          </a:ln>
        </p:spPr>
      </p:cxnSp>
      <p:cxnSp>
        <p:nvCxnSpPr>
          <p:cNvPr id="49159" name="Straight Arrow Connector 97"/>
          <p:cNvCxnSpPr>
            <a:cxnSpLocks noChangeShapeType="1"/>
          </p:cNvCxnSpPr>
          <p:nvPr/>
        </p:nvCxnSpPr>
        <p:spPr bwMode="auto">
          <a:xfrm rot="5400000">
            <a:off x="7751763" y="4464050"/>
            <a:ext cx="214312" cy="1588"/>
          </a:xfrm>
          <a:prstGeom prst="straightConnector1">
            <a:avLst/>
          </a:prstGeom>
          <a:noFill/>
          <a:ln w="19050">
            <a:solidFill>
              <a:schemeClr val="tx1"/>
            </a:solidFill>
            <a:bevel/>
            <a:headEnd/>
            <a:tailEnd type="triangle" w="med" len="med"/>
          </a:ln>
        </p:spPr>
      </p:cxnSp>
      <p:cxnSp>
        <p:nvCxnSpPr>
          <p:cNvPr id="49160" name="Straight Arrow Connector 97"/>
          <p:cNvCxnSpPr>
            <a:cxnSpLocks noChangeShapeType="1"/>
          </p:cNvCxnSpPr>
          <p:nvPr/>
        </p:nvCxnSpPr>
        <p:spPr bwMode="auto">
          <a:xfrm rot="5400000">
            <a:off x="7751763" y="4035425"/>
            <a:ext cx="214312" cy="1588"/>
          </a:xfrm>
          <a:prstGeom prst="straightConnector1">
            <a:avLst/>
          </a:prstGeom>
          <a:noFill/>
          <a:ln w="19050">
            <a:solidFill>
              <a:schemeClr val="tx1"/>
            </a:solidFill>
            <a:bevel/>
            <a:headEnd/>
            <a:tailEnd type="triangle" w="med" len="med"/>
          </a:ln>
        </p:spPr>
      </p:cxn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noChangeArrowheads="1"/>
          </p:cNvSpPr>
          <p:nvPr>
            <p:ph type="title" idx="4294967295"/>
          </p:nvPr>
        </p:nvSpPr>
        <p:spPr>
          <a:xfrm>
            <a:off x="250825" y="333375"/>
            <a:ext cx="7858125" cy="725488"/>
          </a:xfrm>
        </p:spPr>
        <p:txBody>
          <a:bodyPr/>
          <a:lstStyle/>
          <a:p>
            <a:pPr eaLnBrk="1" hangingPunct="1"/>
            <a:r>
              <a:rPr lang="zh-CN" altLang="en-US" sz="3200" b="1" dirty="0" smtClean="0">
                <a:solidFill>
                  <a:schemeClr val="hlink"/>
                </a:solidFill>
                <a:latin typeface="华文新魏" pitchFamily="2" charset="-122"/>
                <a:ea typeface="华文新魏" pitchFamily="2" charset="-122"/>
                <a:sym typeface="华文新魏" pitchFamily="2" charset="-122"/>
              </a:rPr>
              <a:t>四、决定如何处理</a:t>
            </a:r>
            <a:r>
              <a:rPr lang="en-US" altLang="zh-CN" sz="3200" b="1" dirty="0" smtClean="0">
                <a:solidFill>
                  <a:schemeClr val="hlink"/>
                </a:solidFill>
                <a:latin typeface="华文新魏" pitchFamily="2" charset="-122"/>
                <a:ea typeface="华文新魏" pitchFamily="2" charset="-122"/>
                <a:sym typeface="华文新魏" pitchFamily="2" charset="-122"/>
              </a:rPr>
              <a:t>HBV</a:t>
            </a:r>
            <a:r>
              <a:rPr lang="zh-CN" altLang="en-US" sz="3200" b="1" dirty="0" smtClean="0">
                <a:solidFill>
                  <a:schemeClr val="hlink"/>
                </a:solidFill>
                <a:latin typeface="华文新魏" pitchFamily="2" charset="-122"/>
                <a:ea typeface="华文新魏" pitchFamily="2" charset="-122"/>
                <a:sym typeface="华文新魏" pitchFamily="2" charset="-122"/>
              </a:rPr>
              <a:t>暴露（</a:t>
            </a:r>
            <a:r>
              <a:rPr lang="en-US" altLang="zh-CN" sz="3200" b="1" dirty="0" smtClean="0">
                <a:solidFill>
                  <a:schemeClr val="hlink"/>
                </a:solidFill>
                <a:latin typeface="华文新魏" pitchFamily="2" charset="-122"/>
                <a:ea typeface="华文新魏" pitchFamily="2" charset="-122"/>
                <a:sym typeface="华文新魏" pitchFamily="2" charset="-122"/>
              </a:rPr>
              <a:t>2</a:t>
            </a:r>
            <a:r>
              <a:rPr lang="zh-CN" altLang="en-US" sz="3200" b="1" dirty="0" smtClean="0">
                <a:solidFill>
                  <a:schemeClr val="hlink"/>
                </a:solidFill>
                <a:latin typeface="华文新魏" pitchFamily="2" charset="-122"/>
                <a:ea typeface="华文新魏" pitchFamily="2" charset="-122"/>
                <a:sym typeface="华文新魏" pitchFamily="2" charset="-122"/>
              </a:rPr>
              <a:t>）</a:t>
            </a:r>
            <a:endParaRPr lang="en-US" altLang="zh-CN" sz="3600" b="1" dirty="0" smtClean="0">
              <a:latin typeface="华文新魏" pitchFamily="2" charset="-122"/>
              <a:ea typeface="华文新魏" pitchFamily="2" charset="-122"/>
              <a:sym typeface="华文新魏" pitchFamily="2" charset="-122"/>
            </a:endParaRPr>
          </a:p>
        </p:txBody>
      </p:sp>
      <p:graphicFrame>
        <p:nvGraphicFramePr>
          <p:cNvPr id="62467" name="Group 32"/>
          <p:cNvGraphicFramePr>
            <a:graphicFrameLocks noGrp="1"/>
          </p:cNvGraphicFramePr>
          <p:nvPr/>
        </p:nvGraphicFramePr>
        <p:xfrm>
          <a:off x="250825" y="981075"/>
          <a:ext cx="8537575" cy="4465638"/>
        </p:xfrm>
        <a:graphic>
          <a:graphicData uri="http://schemas.openxmlformats.org/drawingml/2006/table">
            <a:tbl>
              <a:tblPr/>
              <a:tblGrid>
                <a:gridCol w="2414588"/>
                <a:gridCol w="3194050"/>
                <a:gridCol w="2928937"/>
              </a:tblGrid>
              <a:tr h="540210">
                <a:tc rowSpan="2">
                  <a:txBody>
                    <a:bodyPr/>
                    <a:lstStyle/>
                    <a:p>
                      <a:pPr marL="0" marR="0" lvl="0" indent="0" algn="ctr" defTabSz="0" rtl="0" eaLnBrk="1" fontAlgn="base" latinLnBrk="0" hangingPunct="1">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chemeClr val="bg2"/>
                          </a:solidFill>
                          <a:effectLst/>
                          <a:latin typeface="华文楷体" pitchFamily="2" charset="-122"/>
                          <a:ea typeface="华文楷体" pitchFamily="2" charset="-122"/>
                          <a:sym typeface="华文楷体" pitchFamily="2" charset="-122"/>
                        </a:rPr>
                        <a:t>医务人员</a:t>
                      </a:r>
                      <a:r>
                        <a:rPr kumimoji="0" lang="zh-CN" altLang="en-US" sz="2800" b="0" i="0" u="none" strike="noStrike" cap="none" normalizeH="0" baseline="0" dirty="0" smtClean="0">
                          <a:ln>
                            <a:noFill/>
                          </a:ln>
                          <a:solidFill>
                            <a:schemeClr val="bg2"/>
                          </a:solidFill>
                          <a:effectLst/>
                          <a:latin typeface="华文楷体" pitchFamily="2" charset="-122"/>
                          <a:ea typeface="华文楷体" pitchFamily="2" charset="-122"/>
                          <a:sym typeface="华文楷体" pitchFamily="2" charset="-122"/>
                        </a:rPr>
                        <a:t> </a:t>
                      </a:r>
                    </a:p>
                  </a:txBody>
                  <a:tcPr marL="72000" marR="36000" marT="71985" marB="71985" horzOverflow="overflow">
                    <a:lnL w="12700" cap="flat" cmpd="sng" algn="ctr">
                      <a:solidFill>
                        <a:schemeClr val="bg1"/>
                      </a:solidFill>
                      <a:prstDash val="solid"/>
                      <a:bevel/>
                      <a:headEnd type="none" w="med" len="med"/>
                      <a:tailEnd type="none" w="med" len="med"/>
                    </a:lnL>
                    <a:lnR w="28575" cap="flat" cmpd="sng" algn="ctr">
                      <a:solidFill>
                        <a:schemeClr val="bg1"/>
                      </a:solidFill>
                      <a:prstDash val="solid"/>
                      <a:bevel/>
                      <a:headEnd type="none" w="med" len="med"/>
                      <a:tailEnd type="none" w="med" len="med"/>
                    </a:lnR>
                    <a:lnT w="12700" cap="flat" cmpd="sng" algn="ctr">
                      <a:solidFill>
                        <a:schemeClr val="bg1"/>
                      </a:solidFill>
                      <a:prstDash val="solid"/>
                      <a:bevel/>
                      <a:headEnd type="none" w="med" len="med"/>
                      <a:tailEnd type="none" w="med" len="med"/>
                    </a:lnT>
                    <a:lnB w="38100" cap="flat" cmpd="sng" algn="ctr">
                      <a:solidFill>
                        <a:schemeClr val="bg1"/>
                      </a:solidFill>
                      <a:prstDash val="solid"/>
                      <a:bevel/>
                      <a:headEnd type="none" w="med" len="med"/>
                      <a:tailEnd type="none" w="med" len="med"/>
                    </a:lnB>
                    <a:lnTlToBr>
                      <a:noFill/>
                    </a:lnTlToBr>
                    <a:lnBlToTr>
                      <a:noFill/>
                    </a:lnBlToTr>
                    <a:solidFill>
                      <a:schemeClr val="accent1"/>
                    </a:solidFill>
                  </a:tcPr>
                </a:tc>
                <a:tc gridSpan="2">
                  <a:txBody>
                    <a:bodyPr/>
                    <a:lstStyle/>
                    <a:p>
                      <a:pPr marL="0" marR="0" lvl="0" indent="0" algn="ctr" defTabSz="0" rtl="0" eaLnBrk="1" fontAlgn="base" latinLnBrk="0" hangingPunct="1">
                        <a:lnSpc>
                          <a:spcPct val="100000"/>
                        </a:lnSpc>
                        <a:spcBef>
                          <a:spcPct val="0"/>
                        </a:spcBef>
                        <a:spcAft>
                          <a:spcPct val="0"/>
                        </a:spcAft>
                        <a:buClrTx/>
                        <a:buSzTx/>
                        <a:buFontTx/>
                        <a:buNone/>
                        <a:tabLst/>
                      </a:pPr>
                      <a:r>
                        <a:rPr kumimoji="0" lang="zh-CN" altLang="en-US" sz="2600" b="1" i="0" u="none" strike="noStrike" cap="none" normalizeH="0" baseline="0" smtClean="0">
                          <a:ln>
                            <a:noFill/>
                          </a:ln>
                          <a:solidFill>
                            <a:srgbClr val="FFFFFF"/>
                          </a:solidFill>
                          <a:effectLst/>
                          <a:latin typeface="华文楷体" pitchFamily="2" charset="-122"/>
                          <a:ea typeface="华文楷体" pitchFamily="2" charset="-122"/>
                          <a:sym typeface="华文楷体" pitchFamily="2" charset="-122"/>
                        </a:rPr>
                        <a:t>暴露源</a:t>
                      </a:r>
                      <a:endParaRPr kumimoji="0" lang="zh-CN" altLang="en-US" sz="2800" b="0" i="0" u="none" strike="noStrike" cap="none" normalizeH="0" baseline="0" smtClean="0">
                        <a:ln>
                          <a:noFill/>
                        </a:ln>
                        <a:solidFill>
                          <a:schemeClr val="tx1"/>
                        </a:solidFill>
                        <a:effectLst/>
                        <a:latin typeface="Calibri" pitchFamily="34" charset="0"/>
                        <a:ea typeface="MS PGothic" pitchFamily="34" charset="-128"/>
                        <a:sym typeface="Calibri" pitchFamily="34" charset="0"/>
                      </a:endParaRPr>
                    </a:p>
                  </a:txBody>
                  <a:tcPr marL="72000" marR="36000" marT="71985" marB="71985" horzOverflow="overflow">
                    <a:lnL w="28575" cap="flat" cmpd="sng" algn="ctr">
                      <a:solidFill>
                        <a:schemeClr val="bg1"/>
                      </a:solidFill>
                      <a:prstDash val="solid"/>
                      <a:bevel/>
                      <a:headEnd type="none" w="med" len="med"/>
                      <a:tailEnd type="none" w="med" len="med"/>
                    </a:lnL>
                    <a:lnR w="12700" cap="flat" cmpd="sng" algn="ctr">
                      <a:solidFill>
                        <a:schemeClr val="bg1"/>
                      </a:solidFill>
                      <a:prstDash val="solid"/>
                      <a:bevel/>
                      <a:headEnd type="none" w="med" len="med"/>
                      <a:tailEnd type="none" w="med" len="med"/>
                    </a:lnR>
                    <a:lnT w="12700" cap="flat" cmpd="sng" algn="ctr">
                      <a:solidFill>
                        <a:schemeClr val="bg1"/>
                      </a:solidFill>
                      <a:prstDash val="solid"/>
                      <a:bevel/>
                      <a:headEnd type="none" w="med" len="med"/>
                      <a:tailEnd type="none" w="med" len="med"/>
                    </a:lnT>
                    <a:lnB w="38100" cap="flat" cmpd="sng" algn="ctr">
                      <a:solidFill>
                        <a:schemeClr val="bg1"/>
                      </a:solidFill>
                      <a:prstDash val="solid"/>
                      <a:bevel/>
                      <a:headEnd type="none" w="med" len="med"/>
                      <a:tailEnd type="none" w="med" len="med"/>
                    </a:lnB>
                    <a:lnTlToBr>
                      <a:noFill/>
                    </a:lnTlToBr>
                    <a:lnBlToTr>
                      <a:noFill/>
                    </a:lnBlToTr>
                    <a:solidFill>
                      <a:schemeClr val="accent1"/>
                    </a:solidFill>
                  </a:tcPr>
                </a:tc>
                <a:tc hMerge="1">
                  <a:txBody>
                    <a:bodyPr/>
                    <a:lstStyle/>
                    <a:p>
                      <a:endParaRPr lang="zh-CN" altLang="en-US"/>
                    </a:p>
                  </a:txBody>
                  <a:tcPr/>
                </a:tc>
              </a:tr>
              <a:tr h="479328">
                <a:tc vMerge="1">
                  <a:txBody>
                    <a:bodyPr/>
                    <a:lstStyle/>
                    <a:p>
                      <a:endParaRPr lang="zh-CN" altLang="en-US"/>
                    </a:p>
                  </a:txBody>
                  <a:tcPr/>
                </a:tc>
                <a:tc>
                  <a:txBody>
                    <a:bodyPr/>
                    <a:lstStyle/>
                    <a:p>
                      <a:pPr marL="0" marR="0" lvl="0" indent="0" algn="ctr" defTabSz="0" rtl="0" eaLnBrk="1" fontAlgn="base" latinLnBrk="0" hangingPunct="1">
                        <a:lnSpc>
                          <a:spcPct val="100000"/>
                        </a:lnSpc>
                        <a:spcBef>
                          <a:spcPct val="0"/>
                        </a:spcBef>
                        <a:spcAft>
                          <a:spcPct val="0"/>
                        </a:spcAft>
                        <a:buClrTx/>
                        <a:buSzTx/>
                        <a:buFontTx/>
                        <a:buNone/>
                        <a:tabLst/>
                      </a:pPr>
                      <a:r>
                        <a:rPr kumimoji="0" lang="zh-CN" altLang="en-US" sz="2200" b="1" i="0" u="none" strike="noStrike" cap="none" normalizeH="0" baseline="0" dirty="0" smtClean="0">
                          <a:ln>
                            <a:noFill/>
                          </a:ln>
                          <a:solidFill>
                            <a:srgbClr val="000000"/>
                          </a:solidFill>
                          <a:effectLst/>
                          <a:latin typeface="华文楷体" pitchFamily="2" charset="-122"/>
                          <a:ea typeface="华文楷体" pitchFamily="2" charset="-122"/>
                          <a:sym typeface="华文楷体" pitchFamily="2" charset="-122"/>
                        </a:rPr>
                        <a:t>HBsAg 阳性</a:t>
                      </a:r>
                      <a:endParaRPr kumimoji="0" lang="zh-CN" altLang="en-US" sz="2800" b="0" i="0" u="none" strike="noStrike" cap="none" normalizeH="0" baseline="0" dirty="0" smtClean="0">
                        <a:ln>
                          <a:noFill/>
                        </a:ln>
                        <a:solidFill>
                          <a:schemeClr val="tx1"/>
                        </a:solidFill>
                        <a:effectLst/>
                        <a:latin typeface="Calibri" pitchFamily="34" charset="0"/>
                        <a:ea typeface="MS PGothic" pitchFamily="34" charset="-128"/>
                        <a:sym typeface="Calibri" pitchFamily="34" charset="0"/>
                      </a:endParaRPr>
                    </a:p>
                  </a:txBody>
                  <a:tcPr marL="72000" marR="36000" marT="71985" marB="71985" horzOverflow="overflow">
                    <a:lnL w="28575" cap="flat" cmpd="sng" algn="ctr">
                      <a:solidFill>
                        <a:schemeClr val="bg1"/>
                      </a:solidFill>
                      <a:prstDash val="solid"/>
                      <a:bevel/>
                      <a:headEnd type="none" w="med" len="med"/>
                      <a:tailEnd type="none" w="med" len="med"/>
                    </a:lnL>
                    <a:lnR w="12700" cap="flat" cmpd="sng" algn="ctr">
                      <a:solidFill>
                        <a:schemeClr val="bg1"/>
                      </a:solidFill>
                      <a:prstDash val="solid"/>
                      <a:bevel/>
                      <a:headEnd type="none" w="med" len="med"/>
                      <a:tailEnd type="none" w="med" len="med"/>
                    </a:lnR>
                    <a:lnT w="38100" cap="flat" cmpd="sng" algn="ctr">
                      <a:solidFill>
                        <a:schemeClr val="bg1"/>
                      </a:solidFill>
                      <a:prstDash val="solid"/>
                      <a:bevel/>
                      <a:headEnd type="none" w="med" len="med"/>
                      <a:tailEnd type="none" w="med" len="med"/>
                    </a:lnT>
                    <a:lnB w="12700" cap="flat" cmpd="sng" algn="ctr">
                      <a:solidFill>
                        <a:schemeClr val="bg1"/>
                      </a:solidFill>
                      <a:prstDash val="solid"/>
                      <a:bevel/>
                      <a:headEnd type="none" w="med" len="med"/>
                      <a:tailEnd type="none" w="med" len="med"/>
                    </a:lnB>
                    <a:lnTlToBr>
                      <a:noFill/>
                    </a:lnTlToBr>
                    <a:lnBlToTr>
                      <a:noFill/>
                    </a:lnBlToTr>
                    <a:solidFill>
                      <a:srgbClr val="D0D8E8"/>
                    </a:solidFill>
                  </a:tcPr>
                </a:tc>
                <a:tc>
                  <a:txBody>
                    <a:bodyPr/>
                    <a:lstStyle/>
                    <a:p>
                      <a:pPr marL="0" marR="0" lvl="0" indent="0" algn="ctr" defTabSz="0" rtl="0" eaLnBrk="1" fontAlgn="base" latinLnBrk="0" hangingPunct="1">
                        <a:lnSpc>
                          <a:spcPct val="100000"/>
                        </a:lnSpc>
                        <a:spcBef>
                          <a:spcPct val="0"/>
                        </a:spcBef>
                        <a:spcAft>
                          <a:spcPct val="0"/>
                        </a:spcAft>
                        <a:buClrTx/>
                        <a:buSzTx/>
                        <a:buFontTx/>
                        <a:buNone/>
                        <a:tabLst/>
                      </a:pPr>
                      <a:r>
                        <a:rPr kumimoji="0" lang="zh-CN" altLang="en-US" sz="2200" b="1" i="0" u="none" strike="noStrike" cap="none" normalizeH="0" baseline="0" smtClean="0">
                          <a:ln>
                            <a:noFill/>
                          </a:ln>
                          <a:solidFill>
                            <a:srgbClr val="000000"/>
                          </a:solidFill>
                          <a:effectLst/>
                          <a:latin typeface="华文楷体" pitchFamily="2" charset="-122"/>
                          <a:ea typeface="华文楷体" pitchFamily="2" charset="-122"/>
                          <a:sym typeface="华文楷体" pitchFamily="2" charset="-122"/>
                        </a:rPr>
                        <a:t>HBsAg 阴性</a:t>
                      </a:r>
                      <a:endParaRPr kumimoji="0" lang="zh-CN" altLang="en-US" sz="2800" b="0" i="0" u="none" strike="noStrike" cap="none" normalizeH="0" baseline="0" smtClean="0">
                        <a:ln>
                          <a:noFill/>
                        </a:ln>
                        <a:solidFill>
                          <a:schemeClr val="tx1"/>
                        </a:solidFill>
                        <a:effectLst/>
                        <a:latin typeface="Calibri" pitchFamily="34" charset="0"/>
                        <a:ea typeface="MS PGothic" pitchFamily="34" charset="-128"/>
                        <a:sym typeface="Calibri" pitchFamily="34" charset="0"/>
                      </a:endParaRPr>
                    </a:p>
                  </a:txBody>
                  <a:tcPr marL="72000" marR="36000" marT="71985" marB="71985" horzOverflow="overflow">
                    <a:lnL w="12700" cap="flat" cmpd="sng" algn="ctr">
                      <a:solidFill>
                        <a:schemeClr val="bg1"/>
                      </a:solidFill>
                      <a:prstDash val="solid"/>
                      <a:bevel/>
                      <a:headEnd type="none" w="med" len="med"/>
                      <a:tailEnd type="none" w="med" len="med"/>
                    </a:lnL>
                    <a:lnR w="12700" cap="flat" cmpd="sng" algn="ctr">
                      <a:solidFill>
                        <a:schemeClr val="bg1"/>
                      </a:solidFill>
                      <a:prstDash val="solid"/>
                      <a:bevel/>
                      <a:headEnd type="none" w="med" len="med"/>
                      <a:tailEnd type="none" w="med" len="med"/>
                    </a:lnR>
                    <a:lnT w="38100" cap="flat" cmpd="sng" algn="ctr">
                      <a:solidFill>
                        <a:schemeClr val="bg1"/>
                      </a:solidFill>
                      <a:prstDash val="solid"/>
                      <a:bevel/>
                      <a:headEnd type="none" w="med" len="med"/>
                      <a:tailEnd type="none" w="med" len="med"/>
                    </a:lnT>
                    <a:lnB w="12700" cap="flat" cmpd="sng" algn="ctr">
                      <a:solidFill>
                        <a:schemeClr val="bg1"/>
                      </a:solidFill>
                      <a:prstDash val="solid"/>
                      <a:bevel/>
                      <a:headEnd type="none" w="med" len="med"/>
                      <a:tailEnd type="none" w="med" len="med"/>
                    </a:lnB>
                    <a:lnTlToBr>
                      <a:noFill/>
                    </a:lnTlToBr>
                    <a:lnBlToTr>
                      <a:noFill/>
                    </a:lnBlToTr>
                    <a:solidFill>
                      <a:srgbClr val="D0D8E8"/>
                    </a:solidFill>
                  </a:tcPr>
                </a:tc>
              </a:tr>
              <a:tr h="966930">
                <a:tc>
                  <a:txBody>
                    <a:bodyPr/>
                    <a:lstStyle/>
                    <a:p>
                      <a:pPr marL="0" marR="0" lvl="0" indent="0" algn="l" defTabSz="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dirty="0" smtClean="0">
                          <a:ln>
                            <a:noFill/>
                          </a:ln>
                          <a:solidFill>
                            <a:schemeClr val="tx1"/>
                          </a:solidFill>
                          <a:effectLst/>
                          <a:latin typeface="华文楷体" pitchFamily="2" charset="-122"/>
                          <a:ea typeface="华文楷体" pitchFamily="2" charset="-122"/>
                          <a:sym typeface="华文楷体" pitchFamily="2" charset="-122"/>
                        </a:rPr>
                        <a:t>未接种过疫苗</a:t>
                      </a:r>
                      <a:r>
                        <a:rPr kumimoji="0" lang="zh-CN" altLang="en-US" sz="2000" b="0" i="0" u="none" strike="noStrike" cap="none" normalizeH="0" baseline="0" dirty="0" smtClean="0">
                          <a:ln>
                            <a:noFill/>
                          </a:ln>
                          <a:solidFill>
                            <a:schemeClr val="tx1"/>
                          </a:solidFill>
                          <a:effectLst/>
                          <a:latin typeface="华文楷体" pitchFamily="2" charset="-122"/>
                          <a:ea typeface="华文楷体" pitchFamily="2" charset="-122"/>
                          <a:sym typeface="华文楷体" pitchFamily="2" charset="-122"/>
                        </a:rPr>
                        <a:t> </a:t>
                      </a:r>
                    </a:p>
                  </a:txBody>
                  <a:tcPr marL="72000" marR="36000" marT="71985" marB="71985" horzOverflow="overflow">
                    <a:lnL w="12700" cap="flat" cmpd="sng" algn="ctr">
                      <a:solidFill>
                        <a:schemeClr val="bg1"/>
                      </a:solidFill>
                      <a:prstDash val="solid"/>
                      <a:bevel/>
                      <a:headEnd type="none" w="med" len="med"/>
                      <a:tailEnd type="none" w="med" len="med"/>
                    </a:lnL>
                    <a:lnR w="12700" cap="flat" cmpd="sng" algn="ctr">
                      <a:solidFill>
                        <a:schemeClr val="bg1"/>
                      </a:solidFill>
                      <a:prstDash val="solid"/>
                      <a:bevel/>
                      <a:headEnd type="none" w="med" len="med"/>
                      <a:tailEnd type="none" w="med" len="med"/>
                    </a:lnR>
                    <a:lnT w="38100" cap="flat" cmpd="sng" algn="ctr">
                      <a:solidFill>
                        <a:schemeClr val="bg1"/>
                      </a:solidFill>
                      <a:prstDash val="solid"/>
                      <a:bevel/>
                      <a:headEnd type="none" w="med" len="med"/>
                      <a:tailEnd type="none" w="med" len="med"/>
                    </a:lnT>
                    <a:lnB w="12700" cap="flat" cmpd="sng" algn="ctr">
                      <a:solidFill>
                        <a:schemeClr val="bg1"/>
                      </a:solidFill>
                      <a:prstDash val="solid"/>
                      <a:bevel/>
                      <a:headEnd type="none" w="med" len="med"/>
                      <a:tailEnd type="none" w="med" len="med"/>
                    </a:lnB>
                    <a:lnTlToBr>
                      <a:noFill/>
                    </a:lnTlToBr>
                    <a:lnBlToTr>
                      <a:noFill/>
                    </a:lnBlToTr>
                    <a:solidFill>
                      <a:srgbClr val="EAEAEA"/>
                    </a:solidFill>
                  </a:tcPr>
                </a:tc>
                <a:tc>
                  <a:txBody>
                    <a:bodyPr/>
                    <a:lstStyle/>
                    <a:p>
                      <a:pPr marL="0" marR="0" lvl="0" indent="0" algn="l" defTabSz="0" rtl="0" eaLnBrk="1" fontAlgn="base" latinLnBrk="0" hangingPunct="1">
                        <a:lnSpc>
                          <a:spcPct val="90000"/>
                        </a:lnSpc>
                        <a:spcBef>
                          <a:spcPct val="0"/>
                        </a:spcBef>
                        <a:spcAft>
                          <a:spcPct val="0"/>
                        </a:spcAft>
                        <a:buClrTx/>
                        <a:buSzTx/>
                        <a:buFontTx/>
                        <a:buNone/>
                        <a:tabLst/>
                      </a:pPr>
                      <a:r>
                        <a:rPr kumimoji="0" lang="zh-CN" altLang="en-US" sz="2000" b="1" i="0" u="none" strike="noStrike" cap="none" normalizeH="0" baseline="0" dirty="0" smtClean="0">
                          <a:ln>
                            <a:noFill/>
                          </a:ln>
                          <a:solidFill>
                            <a:schemeClr val="tx1"/>
                          </a:solidFill>
                          <a:effectLst/>
                          <a:latin typeface="华文楷体" pitchFamily="2" charset="-122"/>
                          <a:ea typeface="华文楷体" pitchFamily="2" charset="-122"/>
                          <a:sym typeface="华文楷体" pitchFamily="2" charset="-122"/>
                        </a:rPr>
                        <a:t>给予200IU乙肝免疫球蛋白并开始乙肝疫苗接种，在1个月及6个月时再次接种 </a:t>
                      </a:r>
                    </a:p>
                  </a:txBody>
                  <a:tcPr marL="72000" marR="36000" marT="71985" marB="71985" horzOverflow="overflow">
                    <a:lnL w="12700" cap="flat" cmpd="sng" algn="ctr">
                      <a:solidFill>
                        <a:schemeClr val="bg1"/>
                      </a:solidFill>
                      <a:prstDash val="solid"/>
                      <a:bevel/>
                      <a:headEnd type="none" w="med" len="med"/>
                      <a:tailEnd type="none" w="med" len="med"/>
                    </a:lnL>
                    <a:lnR w="12700" cap="flat" cmpd="sng" algn="ctr">
                      <a:solidFill>
                        <a:schemeClr val="bg1"/>
                      </a:solidFill>
                      <a:prstDash val="solid"/>
                      <a:bevel/>
                      <a:headEnd type="none" w="med" len="med"/>
                      <a:tailEnd type="none" w="med" len="med"/>
                    </a:lnR>
                    <a:lnT w="12700" cap="flat" cmpd="sng" algn="ctr">
                      <a:solidFill>
                        <a:schemeClr val="bg1"/>
                      </a:solidFill>
                      <a:prstDash val="solid"/>
                      <a:bevel/>
                      <a:headEnd type="none" w="med" len="med"/>
                      <a:tailEnd type="none" w="med" len="med"/>
                    </a:lnT>
                    <a:lnB w="12700" cap="flat" cmpd="sng" algn="ctr">
                      <a:solidFill>
                        <a:schemeClr val="bg1"/>
                      </a:solidFill>
                      <a:prstDash val="solid"/>
                      <a:bevel/>
                      <a:headEnd type="none" w="med" len="med"/>
                      <a:tailEnd type="none" w="med" len="med"/>
                    </a:lnB>
                    <a:lnTlToBr>
                      <a:noFill/>
                    </a:lnTlToBr>
                    <a:lnBlToTr>
                      <a:noFill/>
                    </a:lnBlToTr>
                    <a:solidFill>
                      <a:srgbClr val="EAEAEA"/>
                    </a:solidFill>
                  </a:tcPr>
                </a:tc>
                <a:tc>
                  <a:txBody>
                    <a:bodyPr/>
                    <a:lstStyle/>
                    <a:p>
                      <a:pPr marL="0" marR="0" lvl="0" indent="0" algn="l" defTabSz="0" rtl="0" eaLnBrk="1" fontAlgn="base" latinLnBrk="0" hangingPunct="1">
                        <a:lnSpc>
                          <a:spcPct val="90000"/>
                        </a:lnSpc>
                        <a:spcBef>
                          <a:spcPct val="0"/>
                        </a:spcBef>
                        <a:spcAft>
                          <a:spcPct val="0"/>
                        </a:spcAft>
                        <a:buClrTx/>
                        <a:buSzTx/>
                        <a:buFontTx/>
                        <a:buNone/>
                        <a:tabLst/>
                      </a:pPr>
                      <a:r>
                        <a:rPr kumimoji="0" lang="zh-CN" altLang="en-US" sz="2000" b="1" i="0" u="none" strike="noStrike" cap="none" normalizeH="0" baseline="0" dirty="0" smtClean="0">
                          <a:ln>
                            <a:noFill/>
                          </a:ln>
                          <a:solidFill>
                            <a:schemeClr val="tx1"/>
                          </a:solidFill>
                          <a:effectLst/>
                          <a:latin typeface="华文楷体" pitchFamily="2" charset="-122"/>
                          <a:ea typeface="华文楷体" pitchFamily="2" charset="-122"/>
                          <a:sym typeface="华文楷体" pitchFamily="2" charset="-122"/>
                        </a:rPr>
                        <a:t>开始乙肝疫苗接种，在1个月及6个月时再次接种 </a:t>
                      </a:r>
                    </a:p>
                  </a:txBody>
                  <a:tcPr marL="72000" marR="36000" marT="71985" marB="71985" horzOverflow="overflow">
                    <a:lnL w="12700" cap="flat" cmpd="sng" algn="ctr">
                      <a:solidFill>
                        <a:schemeClr val="bg1"/>
                      </a:solidFill>
                      <a:prstDash val="solid"/>
                      <a:bevel/>
                      <a:headEnd type="none" w="med" len="med"/>
                      <a:tailEnd type="none" w="med" len="med"/>
                    </a:lnL>
                    <a:lnR w="12700" cap="flat" cmpd="sng" algn="ctr">
                      <a:solidFill>
                        <a:schemeClr val="bg1"/>
                      </a:solidFill>
                      <a:prstDash val="solid"/>
                      <a:bevel/>
                      <a:headEnd type="none" w="med" len="med"/>
                      <a:tailEnd type="none" w="med" len="med"/>
                    </a:lnR>
                    <a:lnT w="12700" cap="flat" cmpd="sng" algn="ctr">
                      <a:solidFill>
                        <a:schemeClr val="bg1"/>
                      </a:solidFill>
                      <a:prstDash val="solid"/>
                      <a:bevel/>
                      <a:headEnd type="none" w="med" len="med"/>
                      <a:tailEnd type="none" w="med" len="med"/>
                    </a:lnT>
                    <a:lnB w="12700" cap="flat" cmpd="sng" algn="ctr">
                      <a:solidFill>
                        <a:schemeClr val="bg1"/>
                      </a:solidFill>
                      <a:prstDash val="solid"/>
                      <a:bevel/>
                      <a:headEnd type="none" w="med" len="med"/>
                      <a:tailEnd type="none" w="med" len="med"/>
                    </a:lnB>
                    <a:lnTlToBr>
                      <a:noFill/>
                    </a:lnTlToBr>
                    <a:lnBlToTr>
                      <a:noFill/>
                    </a:lnBlToTr>
                    <a:solidFill>
                      <a:srgbClr val="EAEAEA"/>
                    </a:solidFill>
                  </a:tcPr>
                </a:tc>
              </a:tr>
              <a:tr h="1180859">
                <a:tc>
                  <a:txBody>
                    <a:bodyPr/>
                    <a:lstStyle/>
                    <a:p>
                      <a:pPr marL="0" marR="0" lvl="0" indent="0" algn="l" defTabSz="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dirty="0" smtClean="0">
                          <a:ln>
                            <a:noFill/>
                          </a:ln>
                          <a:solidFill>
                            <a:srgbClr val="000000"/>
                          </a:solidFill>
                          <a:effectLst/>
                          <a:latin typeface="华文楷体" pitchFamily="2" charset="-122"/>
                          <a:ea typeface="华文楷体" pitchFamily="2" charset="-122"/>
                          <a:sym typeface="华文楷体" pitchFamily="2" charset="-122"/>
                        </a:rPr>
                        <a:t>接种过疫苗</a:t>
                      </a:r>
                      <a:r>
                        <a:rPr kumimoji="0" lang="zh-CN" altLang="en-US" sz="2000" b="1" i="0" u="none" strike="noStrike" cap="none" normalizeH="0" baseline="0" dirty="0" smtClean="0">
                          <a:ln>
                            <a:noFill/>
                          </a:ln>
                          <a:solidFill>
                            <a:schemeClr val="tx1"/>
                          </a:solidFill>
                          <a:effectLst/>
                          <a:latin typeface="华文楷体" pitchFamily="2" charset="-122"/>
                          <a:ea typeface="华文楷体" pitchFamily="2" charset="-122"/>
                          <a:sym typeface="华文楷体" pitchFamily="2" charset="-122"/>
                        </a:rPr>
                        <a:t>有应答，</a:t>
                      </a:r>
                    </a:p>
                    <a:p>
                      <a:pPr marL="0" marR="0" lvl="0" indent="0" algn="l" defTabSz="0" rtl="0" eaLnBrk="0" fontAlgn="base" latinLnBrk="0" hangingPunct="0">
                        <a:lnSpc>
                          <a:spcPct val="100000"/>
                        </a:lnSpc>
                        <a:spcBef>
                          <a:spcPct val="20000"/>
                        </a:spcBef>
                        <a:spcAft>
                          <a:spcPct val="0"/>
                        </a:spcAft>
                        <a:buClrTx/>
                        <a:buSzTx/>
                        <a:buFont typeface="Arial" pitchFamily="34" charset="0"/>
                        <a:buNone/>
                        <a:tabLst/>
                      </a:pPr>
                      <a:r>
                        <a:rPr kumimoji="0" lang="zh-CN" altLang="en-US" sz="2000" b="1" i="0" u="none" strike="noStrike" cap="none" normalizeH="0" baseline="0" dirty="0" smtClean="0">
                          <a:ln>
                            <a:noFill/>
                          </a:ln>
                          <a:solidFill>
                            <a:schemeClr val="tx1"/>
                          </a:solidFill>
                          <a:effectLst/>
                          <a:latin typeface="华文楷体" pitchFamily="2" charset="-122"/>
                          <a:ea typeface="华文楷体" pitchFamily="2" charset="-122"/>
                          <a:sym typeface="华文楷体" pitchFamily="2" charset="-122"/>
                        </a:rPr>
                        <a:t>抗HBs&gt;10mIU/mL</a:t>
                      </a:r>
                      <a:endParaRPr kumimoji="0" lang="zh-CN" altLang="en-US" sz="2800" b="0" i="0" u="none" strike="noStrike" cap="none" normalizeH="0" baseline="0" dirty="0" smtClean="0">
                        <a:ln>
                          <a:noFill/>
                        </a:ln>
                        <a:solidFill>
                          <a:schemeClr val="tx1"/>
                        </a:solidFill>
                        <a:effectLst/>
                        <a:latin typeface="Calibri" pitchFamily="34" charset="0"/>
                        <a:ea typeface="MS PGothic" pitchFamily="34" charset="-128"/>
                        <a:sym typeface="Calibri" pitchFamily="34" charset="0"/>
                      </a:endParaRPr>
                    </a:p>
                  </a:txBody>
                  <a:tcPr marL="72000" marR="36000" marT="71985" marB="71985" horzOverflow="overflow">
                    <a:lnL w="12700" cap="flat" cmpd="sng" algn="ctr">
                      <a:solidFill>
                        <a:schemeClr val="bg1"/>
                      </a:solidFill>
                      <a:prstDash val="solid"/>
                      <a:bevel/>
                      <a:headEnd type="none" w="med" len="med"/>
                      <a:tailEnd type="none" w="med" len="med"/>
                    </a:lnL>
                    <a:lnR w="12700" cap="flat" cmpd="sng" algn="ctr">
                      <a:solidFill>
                        <a:schemeClr val="bg1"/>
                      </a:solidFill>
                      <a:prstDash val="solid"/>
                      <a:bevel/>
                      <a:headEnd type="none" w="med" len="med"/>
                      <a:tailEnd type="none" w="med" len="med"/>
                    </a:lnR>
                    <a:lnT w="12700" cap="flat" cmpd="sng" algn="ctr">
                      <a:solidFill>
                        <a:schemeClr val="bg1"/>
                      </a:solidFill>
                      <a:prstDash val="solid"/>
                      <a:bevel/>
                      <a:headEnd type="none" w="med" len="med"/>
                      <a:tailEnd type="none" w="med" len="med"/>
                    </a:lnT>
                    <a:lnB w="12700" cap="flat" cmpd="sng" algn="ctr">
                      <a:solidFill>
                        <a:schemeClr val="bg1"/>
                      </a:solidFill>
                      <a:prstDash val="solid"/>
                      <a:bevel/>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0" rtl="0" eaLnBrk="1" fontAlgn="base" latinLnBrk="0" hangingPunct="1">
                        <a:lnSpc>
                          <a:spcPct val="100000"/>
                        </a:lnSpc>
                        <a:spcBef>
                          <a:spcPct val="0"/>
                        </a:spcBef>
                        <a:spcAft>
                          <a:spcPct val="0"/>
                        </a:spcAft>
                        <a:buClrTx/>
                        <a:buSzTx/>
                        <a:buFontTx/>
                        <a:buNone/>
                        <a:tabLst/>
                      </a:pPr>
                      <a:endParaRPr kumimoji="0" lang="zh-CN" altLang="en-US" sz="2000" b="1" i="0" u="none" strike="noStrike" cap="none" normalizeH="0" baseline="0" dirty="0" smtClean="0">
                        <a:ln>
                          <a:noFill/>
                        </a:ln>
                        <a:solidFill>
                          <a:schemeClr val="tx1"/>
                        </a:solidFill>
                        <a:effectLst/>
                        <a:latin typeface="华文楷体" pitchFamily="2" charset="-122"/>
                        <a:ea typeface="华文楷体" pitchFamily="2" charset="-122"/>
                        <a:sym typeface="华文楷体" pitchFamily="2" charset="-122"/>
                      </a:endParaRPr>
                    </a:p>
                    <a:p>
                      <a:pPr marL="0" marR="0" lvl="0" indent="0" algn="l" defTabSz="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dirty="0" smtClean="0">
                          <a:ln>
                            <a:noFill/>
                          </a:ln>
                          <a:solidFill>
                            <a:schemeClr val="tx1"/>
                          </a:solidFill>
                          <a:effectLst/>
                          <a:latin typeface="华文楷体" pitchFamily="2" charset="-122"/>
                          <a:ea typeface="华文楷体" pitchFamily="2" charset="-122"/>
                          <a:sym typeface="华文楷体" pitchFamily="2" charset="-122"/>
                        </a:rPr>
                        <a:t>无需治疗</a:t>
                      </a:r>
                    </a:p>
                  </a:txBody>
                  <a:tcPr marL="72000" marR="36000" marT="71985" marB="71985" horzOverflow="overflow">
                    <a:lnL w="12700" cap="flat" cmpd="sng" algn="ctr">
                      <a:solidFill>
                        <a:schemeClr val="bg1"/>
                      </a:solidFill>
                      <a:prstDash val="solid"/>
                      <a:bevel/>
                      <a:headEnd type="none" w="med" len="med"/>
                      <a:tailEnd type="none" w="med" len="med"/>
                    </a:lnL>
                    <a:lnR w="12700" cap="flat" cmpd="sng" algn="ctr">
                      <a:solidFill>
                        <a:schemeClr val="bg1"/>
                      </a:solidFill>
                      <a:prstDash val="solid"/>
                      <a:bevel/>
                      <a:headEnd type="none" w="med" len="med"/>
                      <a:tailEnd type="none" w="med" len="med"/>
                    </a:lnR>
                    <a:lnT w="12700" cap="flat" cmpd="sng" algn="ctr">
                      <a:solidFill>
                        <a:schemeClr val="bg1"/>
                      </a:solidFill>
                      <a:prstDash val="solid"/>
                      <a:bevel/>
                      <a:headEnd type="none" w="med" len="med"/>
                      <a:tailEnd type="none" w="med" len="med"/>
                    </a:lnT>
                    <a:lnB w="12700" cap="flat" cmpd="sng" algn="ctr">
                      <a:solidFill>
                        <a:schemeClr val="bg1"/>
                      </a:solidFill>
                      <a:prstDash val="solid"/>
                      <a:bevel/>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0" rtl="0" eaLnBrk="1" fontAlgn="base" latinLnBrk="0" hangingPunct="1">
                        <a:lnSpc>
                          <a:spcPct val="100000"/>
                        </a:lnSpc>
                        <a:spcBef>
                          <a:spcPct val="0"/>
                        </a:spcBef>
                        <a:spcAft>
                          <a:spcPct val="0"/>
                        </a:spcAft>
                        <a:buClrTx/>
                        <a:buSzTx/>
                        <a:buFontTx/>
                        <a:buNone/>
                        <a:tabLst/>
                      </a:pPr>
                      <a:endParaRPr kumimoji="0" lang="zh-CN" altLang="en-US" sz="2000" b="1" i="0" u="none" strike="noStrike" cap="none" normalizeH="0" baseline="0" dirty="0" smtClean="0">
                        <a:ln>
                          <a:noFill/>
                        </a:ln>
                        <a:solidFill>
                          <a:schemeClr val="tx1"/>
                        </a:solidFill>
                        <a:effectLst/>
                        <a:latin typeface="华文楷体" pitchFamily="2" charset="-122"/>
                        <a:ea typeface="华文楷体" pitchFamily="2" charset="-122"/>
                        <a:sym typeface="华文楷体" pitchFamily="2" charset="-122"/>
                      </a:endParaRPr>
                    </a:p>
                    <a:p>
                      <a:pPr marL="0" marR="0" lvl="0" indent="0" algn="l" defTabSz="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dirty="0" smtClean="0">
                          <a:ln>
                            <a:noFill/>
                          </a:ln>
                          <a:solidFill>
                            <a:schemeClr val="tx1"/>
                          </a:solidFill>
                          <a:effectLst/>
                          <a:latin typeface="华文楷体" pitchFamily="2" charset="-122"/>
                          <a:ea typeface="华文楷体" pitchFamily="2" charset="-122"/>
                          <a:sym typeface="华文楷体" pitchFamily="2" charset="-122"/>
                        </a:rPr>
                        <a:t>无需治疗</a:t>
                      </a:r>
                    </a:p>
                  </a:txBody>
                  <a:tcPr marL="72000" marR="36000" marT="71985" marB="71985" horzOverflow="overflow">
                    <a:lnL w="12700" cap="flat" cmpd="sng" algn="ctr">
                      <a:solidFill>
                        <a:schemeClr val="bg1"/>
                      </a:solidFill>
                      <a:prstDash val="solid"/>
                      <a:bevel/>
                      <a:headEnd type="none" w="med" len="med"/>
                      <a:tailEnd type="none" w="med" len="med"/>
                    </a:lnL>
                    <a:lnR w="12700" cap="flat" cmpd="sng" algn="ctr">
                      <a:solidFill>
                        <a:schemeClr val="bg1"/>
                      </a:solidFill>
                      <a:prstDash val="solid"/>
                      <a:bevel/>
                      <a:headEnd type="none" w="med" len="med"/>
                      <a:tailEnd type="none" w="med" len="med"/>
                    </a:lnR>
                    <a:lnT w="12700" cap="flat" cmpd="sng" algn="ctr">
                      <a:solidFill>
                        <a:schemeClr val="bg1"/>
                      </a:solidFill>
                      <a:prstDash val="solid"/>
                      <a:bevel/>
                      <a:headEnd type="none" w="med" len="med"/>
                      <a:tailEnd type="none" w="med" len="med"/>
                    </a:lnT>
                    <a:lnB w="12700" cap="flat" cmpd="sng" algn="ctr">
                      <a:solidFill>
                        <a:schemeClr val="bg1"/>
                      </a:solidFill>
                      <a:prstDash val="solid"/>
                      <a:bevel/>
                      <a:headEnd type="none" w="med" len="med"/>
                      <a:tailEnd type="none" w="med" len="med"/>
                    </a:lnB>
                    <a:lnTlToBr>
                      <a:noFill/>
                    </a:lnTlToBr>
                    <a:lnBlToTr>
                      <a:noFill/>
                    </a:lnBlToTr>
                    <a:solidFill>
                      <a:schemeClr val="accent1">
                        <a:lumMod val="20000"/>
                        <a:lumOff val="80000"/>
                      </a:schemeClr>
                    </a:solidFill>
                  </a:tcPr>
                </a:tc>
              </a:tr>
              <a:tr h="1298311">
                <a:tc>
                  <a:txBody>
                    <a:bodyPr/>
                    <a:lstStyle/>
                    <a:p>
                      <a:pPr marL="0" marR="0" lvl="0" indent="0" algn="l" defTabSz="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dirty="0" smtClean="0">
                          <a:ln>
                            <a:noFill/>
                          </a:ln>
                          <a:solidFill>
                            <a:schemeClr val="tx1"/>
                          </a:solidFill>
                          <a:effectLst/>
                          <a:latin typeface="华文楷体" pitchFamily="2" charset="-122"/>
                          <a:ea typeface="华文楷体" pitchFamily="2" charset="-122"/>
                          <a:sym typeface="华文楷体" pitchFamily="2" charset="-122"/>
                        </a:rPr>
                        <a:t>接种过疫苗无应答，</a:t>
                      </a:r>
                    </a:p>
                    <a:p>
                      <a:pPr marL="0" marR="0" lvl="0" indent="0" algn="l" defTabSz="0" rtl="0" eaLnBrk="0" fontAlgn="base" latinLnBrk="0" hangingPunct="0">
                        <a:lnSpc>
                          <a:spcPct val="100000"/>
                        </a:lnSpc>
                        <a:spcBef>
                          <a:spcPct val="20000"/>
                        </a:spcBef>
                        <a:spcAft>
                          <a:spcPct val="0"/>
                        </a:spcAft>
                        <a:buClrTx/>
                        <a:buSzTx/>
                        <a:buFont typeface="Arial" pitchFamily="34" charset="0"/>
                        <a:buNone/>
                        <a:tabLst/>
                      </a:pPr>
                      <a:r>
                        <a:rPr kumimoji="0" lang="zh-CN" altLang="en-US" sz="2000" b="1" i="0" u="none" strike="noStrike" cap="none" normalizeH="0" baseline="0" dirty="0" smtClean="0">
                          <a:ln>
                            <a:noFill/>
                          </a:ln>
                          <a:solidFill>
                            <a:schemeClr val="tx1"/>
                          </a:solidFill>
                          <a:effectLst/>
                          <a:latin typeface="华文楷体" pitchFamily="2" charset="-122"/>
                          <a:ea typeface="华文楷体" pitchFamily="2" charset="-122"/>
                          <a:sym typeface="华文楷体" pitchFamily="2" charset="-122"/>
                        </a:rPr>
                        <a:t>抗HBs&lt;10mIU/mL</a:t>
                      </a:r>
                      <a:r>
                        <a:rPr kumimoji="0" lang="zh-CN" altLang="en-US" sz="2000" b="0" i="0" u="none" strike="noStrike" cap="none" normalizeH="0" baseline="0" dirty="0" smtClean="0">
                          <a:ln>
                            <a:noFill/>
                          </a:ln>
                          <a:solidFill>
                            <a:schemeClr val="tx1"/>
                          </a:solidFill>
                          <a:effectLst/>
                          <a:latin typeface="华文楷体" pitchFamily="2" charset="-122"/>
                          <a:ea typeface="华文楷体" pitchFamily="2" charset="-122"/>
                          <a:sym typeface="华文楷体" pitchFamily="2" charset="-122"/>
                        </a:rPr>
                        <a:t> </a:t>
                      </a:r>
                      <a:endParaRPr kumimoji="0" lang="zh-CN" altLang="en-US" sz="2800" b="0" i="0" u="none" strike="noStrike" cap="none" normalizeH="0" baseline="0" dirty="0" smtClean="0">
                        <a:ln>
                          <a:noFill/>
                        </a:ln>
                        <a:solidFill>
                          <a:schemeClr val="tx1"/>
                        </a:solidFill>
                        <a:effectLst/>
                        <a:latin typeface="Calibri" pitchFamily="34" charset="0"/>
                        <a:ea typeface="MS PGothic" pitchFamily="34" charset="-128"/>
                        <a:sym typeface="Calibri" pitchFamily="34" charset="0"/>
                      </a:endParaRPr>
                    </a:p>
                  </a:txBody>
                  <a:tcPr marL="72000" marR="36000" marT="71985" marB="71985" horzOverflow="overflow">
                    <a:lnL w="12700" cap="flat" cmpd="sng" algn="ctr">
                      <a:solidFill>
                        <a:schemeClr val="bg1"/>
                      </a:solidFill>
                      <a:prstDash val="solid"/>
                      <a:bevel/>
                      <a:headEnd type="none" w="med" len="med"/>
                      <a:tailEnd type="none" w="med" len="med"/>
                    </a:lnL>
                    <a:lnR w="12700" cap="flat" cmpd="sng" algn="ctr">
                      <a:solidFill>
                        <a:schemeClr val="bg1"/>
                      </a:solidFill>
                      <a:prstDash val="solid"/>
                      <a:bevel/>
                      <a:headEnd type="none" w="med" len="med"/>
                      <a:tailEnd type="none" w="med" len="med"/>
                    </a:lnR>
                    <a:lnT w="12700" cap="flat" cmpd="sng" algn="ctr">
                      <a:solidFill>
                        <a:schemeClr val="bg1"/>
                      </a:solidFill>
                      <a:prstDash val="solid"/>
                      <a:bevel/>
                      <a:headEnd type="none" w="med" len="med"/>
                      <a:tailEnd type="none" w="med" len="med"/>
                    </a:lnT>
                    <a:lnB w="12700" cap="flat" cmpd="sng" algn="ctr">
                      <a:solidFill>
                        <a:schemeClr val="bg1"/>
                      </a:solidFill>
                      <a:prstDash val="solid"/>
                      <a:bevel/>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dirty="0" smtClean="0">
                          <a:ln>
                            <a:noFill/>
                          </a:ln>
                          <a:solidFill>
                            <a:schemeClr val="tx1"/>
                          </a:solidFill>
                          <a:effectLst/>
                          <a:latin typeface="华文楷体" pitchFamily="2" charset="-122"/>
                          <a:ea typeface="华文楷体" pitchFamily="2" charset="-122"/>
                          <a:sym typeface="华文楷体" pitchFamily="2" charset="-122"/>
                        </a:rPr>
                        <a:t>给予200IU乙肝免疫球蛋白并重复0，1，6个月乙肝疫苗接种 </a:t>
                      </a:r>
                    </a:p>
                  </a:txBody>
                  <a:tcPr marL="72000" marR="36000" marT="71985" marB="71985" horzOverflow="overflow">
                    <a:lnL w="12700" cap="flat" cmpd="sng" algn="ctr">
                      <a:solidFill>
                        <a:schemeClr val="bg1"/>
                      </a:solidFill>
                      <a:prstDash val="solid"/>
                      <a:bevel/>
                      <a:headEnd type="none" w="med" len="med"/>
                      <a:tailEnd type="none" w="med" len="med"/>
                    </a:lnL>
                    <a:lnR w="12700" cap="flat" cmpd="sng" algn="ctr">
                      <a:solidFill>
                        <a:schemeClr val="bg1"/>
                      </a:solidFill>
                      <a:prstDash val="solid"/>
                      <a:bevel/>
                      <a:headEnd type="none" w="med" len="med"/>
                      <a:tailEnd type="none" w="med" len="med"/>
                    </a:lnR>
                    <a:lnT w="12700" cap="flat" cmpd="sng" algn="ctr">
                      <a:solidFill>
                        <a:schemeClr val="bg1"/>
                      </a:solidFill>
                      <a:prstDash val="solid"/>
                      <a:bevel/>
                      <a:headEnd type="none" w="med" len="med"/>
                      <a:tailEnd type="none" w="med" len="med"/>
                    </a:lnT>
                    <a:lnB w="12700" cap="flat" cmpd="sng" algn="ctr">
                      <a:solidFill>
                        <a:schemeClr val="bg1"/>
                      </a:solidFill>
                      <a:prstDash val="solid"/>
                      <a:bevel/>
                      <a:headEnd type="none" w="med" len="med"/>
                      <a:tailEnd type="none" w="med" len="med"/>
                    </a:lnB>
                    <a:lnTlToBr>
                      <a:noFill/>
                    </a:lnTlToBr>
                    <a:lnBlToTr>
                      <a:noFill/>
                    </a:lnBlToTr>
                    <a:solidFill>
                      <a:schemeClr val="accent1">
                        <a:lumMod val="20000"/>
                        <a:lumOff val="80000"/>
                      </a:schemeClr>
                    </a:solidFill>
                  </a:tcPr>
                </a:tc>
                <a:tc>
                  <a:txBody>
                    <a:bodyPr/>
                    <a:lstStyle/>
                    <a:p>
                      <a:pPr marL="0" marR="0" lvl="0" indent="0" algn="l" defTabSz="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dirty="0" smtClean="0">
                          <a:ln>
                            <a:noFill/>
                          </a:ln>
                          <a:solidFill>
                            <a:schemeClr val="tx1"/>
                          </a:solidFill>
                          <a:effectLst/>
                          <a:latin typeface="华文楷体" pitchFamily="2" charset="-122"/>
                          <a:ea typeface="华文楷体" pitchFamily="2" charset="-122"/>
                          <a:sym typeface="华文楷体" pitchFamily="2" charset="-122"/>
                        </a:rPr>
                        <a:t>重复0，1，6个月乙肝疫苗接种</a:t>
                      </a:r>
                    </a:p>
                  </a:txBody>
                  <a:tcPr marL="72000" marR="36000" marT="71985" marB="71985" horzOverflow="overflow">
                    <a:lnL w="12700" cap="flat" cmpd="sng" algn="ctr">
                      <a:solidFill>
                        <a:schemeClr val="bg1"/>
                      </a:solidFill>
                      <a:prstDash val="solid"/>
                      <a:bevel/>
                      <a:headEnd type="none" w="med" len="med"/>
                      <a:tailEnd type="none" w="med" len="med"/>
                    </a:lnL>
                    <a:lnR w="12700" cap="flat" cmpd="sng" algn="ctr">
                      <a:solidFill>
                        <a:schemeClr val="bg1"/>
                      </a:solidFill>
                      <a:prstDash val="solid"/>
                      <a:bevel/>
                      <a:headEnd type="none" w="med" len="med"/>
                      <a:tailEnd type="none" w="med" len="med"/>
                    </a:lnR>
                    <a:lnT w="12700" cap="flat" cmpd="sng" algn="ctr">
                      <a:solidFill>
                        <a:schemeClr val="bg1"/>
                      </a:solidFill>
                      <a:prstDash val="solid"/>
                      <a:bevel/>
                      <a:headEnd type="none" w="med" len="med"/>
                      <a:tailEnd type="none" w="med" len="med"/>
                    </a:lnT>
                    <a:lnB w="12700" cap="flat" cmpd="sng" algn="ctr">
                      <a:solidFill>
                        <a:schemeClr val="bg1"/>
                      </a:solidFill>
                      <a:prstDash val="solid"/>
                      <a:bevel/>
                      <a:headEnd type="none" w="med" len="med"/>
                      <a:tailEnd type="none" w="med" len="med"/>
                    </a:lnB>
                    <a:lnTlToBr>
                      <a:noFill/>
                    </a:lnTlToBr>
                    <a:lnBlToTr>
                      <a:noFill/>
                    </a:lnBlToTr>
                    <a:solidFill>
                      <a:schemeClr val="accent1">
                        <a:lumMod val="20000"/>
                        <a:lumOff val="80000"/>
                      </a:schemeClr>
                    </a:solidFill>
                  </a:tcPr>
                </a:tc>
              </a:tr>
            </a:tbl>
          </a:graphicData>
        </a:graphic>
      </p:graphicFrame>
      <p:sp>
        <p:nvSpPr>
          <p:cNvPr id="50205" name="Rectangle 36"/>
          <p:cNvSpPr>
            <a:spLocks noChangeArrowheads="1"/>
          </p:cNvSpPr>
          <p:nvPr/>
        </p:nvSpPr>
        <p:spPr bwMode="auto">
          <a:xfrm>
            <a:off x="395288" y="5734050"/>
            <a:ext cx="914400" cy="914400"/>
          </a:xfrm>
          <a:prstGeom prst="rect">
            <a:avLst/>
          </a:prstGeom>
          <a:noFill/>
          <a:ln w="9525">
            <a:noFill/>
            <a:miter lim="800000"/>
            <a:headEnd/>
            <a:tailEnd/>
          </a:ln>
        </p:spPr>
        <p:txBody>
          <a:bodyPr wrap="none" anchor="ctr"/>
          <a:lstStyle/>
          <a:p>
            <a:pPr>
              <a:buFont typeface="Arial" charset="0"/>
              <a:buChar char="•"/>
            </a:pPr>
            <a:r>
              <a:rPr lang="zh-CN" altLang="en-US" sz="2000" b="1">
                <a:solidFill>
                  <a:srgbClr val="000000"/>
                </a:solidFill>
                <a:latin typeface="华文新魏" pitchFamily="2" charset="-122"/>
                <a:ea typeface="华文新魏" pitchFamily="2" charset="-122"/>
                <a:sym typeface="华文新魏" pitchFamily="2" charset="-122"/>
              </a:rPr>
              <a:t>在暴露发生后</a:t>
            </a:r>
            <a:r>
              <a:rPr lang="en-US" altLang="zh-CN" sz="2000" b="1">
                <a:solidFill>
                  <a:srgbClr val="000000"/>
                </a:solidFill>
                <a:latin typeface="华文新魏" pitchFamily="2" charset="-122"/>
                <a:ea typeface="华文新魏" pitchFamily="2" charset="-122"/>
                <a:sym typeface="华文新魏" pitchFamily="2" charset="-122"/>
              </a:rPr>
              <a:t>12</a:t>
            </a:r>
            <a:r>
              <a:rPr lang="zh-CN" altLang="en-US" sz="2000" b="1">
                <a:solidFill>
                  <a:srgbClr val="000000"/>
                </a:solidFill>
                <a:latin typeface="华文新魏" pitchFamily="2" charset="-122"/>
                <a:ea typeface="华文新魏" pitchFamily="2" charset="-122"/>
                <a:sym typeface="华文新魏" pitchFamily="2" charset="-122"/>
              </a:rPr>
              <a:t>小时尽快给予乙肝免疫球蛋白注射，</a:t>
            </a:r>
            <a:r>
              <a:rPr lang="en-US" altLang="zh-CN" sz="2000" b="1">
                <a:solidFill>
                  <a:srgbClr val="000000"/>
                </a:solidFill>
                <a:latin typeface="华文新魏" pitchFamily="2" charset="-122"/>
                <a:ea typeface="华文新魏" pitchFamily="2" charset="-122"/>
                <a:sym typeface="华文新魏" pitchFamily="2" charset="-122"/>
              </a:rPr>
              <a:t>24</a:t>
            </a:r>
            <a:r>
              <a:rPr lang="zh-CN" altLang="en-US" sz="2000" b="1">
                <a:solidFill>
                  <a:srgbClr val="000000"/>
                </a:solidFill>
                <a:latin typeface="华文新魏" pitchFamily="2" charset="-122"/>
                <a:ea typeface="华文新魏" pitchFamily="2" charset="-122"/>
                <a:sym typeface="华文新魏" pitchFamily="2" charset="-122"/>
              </a:rPr>
              <a:t>小时内接种乙肝疫苗</a:t>
            </a:r>
          </a:p>
          <a:p>
            <a:pPr>
              <a:buFont typeface="Arial" charset="0"/>
              <a:buChar char="•"/>
            </a:pPr>
            <a:r>
              <a:rPr lang="zh-CN" altLang="en-US" sz="2000" b="1">
                <a:solidFill>
                  <a:srgbClr val="000000"/>
                </a:solidFill>
                <a:latin typeface="华文新魏" pitchFamily="2" charset="-122"/>
                <a:ea typeface="华文新魏" pitchFamily="2" charset="-122"/>
                <a:sym typeface="华文新魏" pitchFamily="2" charset="-122"/>
              </a:rPr>
              <a:t>注意：乙肝疫苗与乙肝免疫球蛋白可以同时在不同部位接种</a:t>
            </a:r>
            <a:endParaRPr lang="zh-CN" altLang="en-US">
              <a:sym typeface="Calibri" pitchFamily="34" charset="0"/>
            </a:endParaRPr>
          </a:p>
        </p:txBody>
      </p:sp>
      <p:sp>
        <p:nvSpPr>
          <p:cNvPr id="30" name="灯片编号占位符 29"/>
          <p:cNvSpPr>
            <a:spLocks noGrp="1"/>
          </p:cNvSpPr>
          <p:nvPr>
            <p:ph type="sldNum" sz="quarter" idx="11"/>
          </p:nvPr>
        </p:nvSpPr>
        <p:spPr>
          <a:noFill/>
          <a:ln w="9525">
            <a:noFill/>
            <a:miter lim="800000"/>
            <a:headEnd/>
            <a:tailEnd/>
          </a:ln>
        </p:spPr>
        <p:txBody>
          <a:bodyPr vert="horz" wrap="square" lIns="91440" tIns="45720" rIns="91440" bIns="45720" numCol="1" anchor="ctr" anchorCtr="0" compatLnSpc="1">
            <a:prstTxWarp prst="textNoShape">
              <a:avLst/>
            </a:prstTxWarp>
          </a:bodyPr>
          <a:lstStyle/>
          <a:p>
            <a:pPr>
              <a:defRPr/>
            </a:pPr>
            <a:fld id="{CDFE4C4B-DB9D-4E5C-9F56-54DDAEC51921}" type="slidenum">
              <a:rPr lang="zh-CN" altLang="zh-CN">
                <a:solidFill>
                  <a:schemeClr val="tx1"/>
                </a:solidFill>
              </a:rPr>
              <a:pPr>
                <a:defRPr/>
              </a:pPr>
              <a:t>46</a:t>
            </a:fld>
            <a:endParaRPr lang="zh-CN" altLang="zh-CN">
              <a:solidFill>
                <a:schemeClr val="tx1"/>
              </a:solidFill>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4"/>
          <p:cNvSpPr>
            <a:spLocks noGrp="1"/>
          </p:cNvSpPr>
          <p:nvPr>
            <p:ph type="sldNum" sz="quarter" idx="11"/>
          </p:nvPr>
        </p:nvSpPr>
        <p:spPr>
          <a:noFill/>
          <a:ln w="9525">
            <a:noFill/>
            <a:miter lim="800000"/>
            <a:headEnd/>
            <a:tailEnd/>
          </a:ln>
        </p:spPr>
        <p:txBody>
          <a:bodyPr vert="horz" wrap="square" lIns="91440" tIns="45720" rIns="91440" bIns="45720" numCol="1" anchor="ctr" anchorCtr="0" compatLnSpc="1">
            <a:prstTxWarp prst="textNoShape">
              <a:avLst/>
            </a:prstTxWarp>
          </a:bodyPr>
          <a:lstStyle/>
          <a:p>
            <a:pPr>
              <a:defRPr/>
            </a:pPr>
            <a:fld id="{DBCD58A9-75AE-4C25-B5FF-D35962D51F0F}" type="slidenum">
              <a:rPr lang="zh-CN" altLang="zh-CN">
                <a:solidFill>
                  <a:schemeClr val="tx1"/>
                </a:solidFill>
              </a:rPr>
              <a:pPr>
                <a:defRPr/>
              </a:pPr>
              <a:t>47</a:t>
            </a:fld>
            <a:endParaRPr lang="zh-CN" altLang="zh-CN">
              <a:solidFill>
                <a:schemeClr val="tx1"/>
              </a:solidFill>
            </a:endParaRPr>
          </a:p>
        </p:txBody>
      </p:sp>
      <p:sp>
        <p:nvSpPr>
          <p:cNvPr id="51204" name="Title 1"/>
          <p:cNvSpPr>
            <a:spLocks noGrp="1" noChangeArrowheads="1"/>
          </p:cNvSpPr>
          <p:nvPr>
            <p:ph type="title" idx="4294967295"/>
          </p:nvPr>
        </p:nvSpPr>
        <p:spPr>
          <a:xfrm>
            <a:off x="250825" y="260350"/>
            <a:ext cx="8893175" cy="922338"/>
          </a:xfrm>
        </p:spPr>
        <p:txBody>
          <a:bodyPr/>
          <a:lstStyle/>
          <a:p>
            <a:r>
              <a:rPr lang="zh-CN" altLang="en-US" sz="3600" b="1" dirty="0" smtClean="0">
                <a:latin typeface="华文新魏" pitchFamily="2" charset="-122"/>
                <a:ea typeface="华文新魏" pitchFamily="2" charset="-122"/>
                <a:sym typeface="华文新魏" pitchFamily="2" charset="-122"/>
              </a:rPr>
              <a:t>四、梅毒职业暴露的处理（</a:t>
            </a:r>
            <a:r>
              <a:rPr lang="en-US" altLang="zh-CN" sz="3600" b="1" dirty="0" smtClean="0">
                <a:latin typeface="华文新魏" pitchFamily="2" charset="-122"/>
                <a:ea typeface="华文新魏" pitchFamily="2" charset="-122"/>
                <a:sym typeface="华文新魏" pitchFamily="2" charset="-122"/>
              </a:rPr>
              <a:t>3</a:t>
            </a:r>
            <a:r>
              <a:rPr lang="zh-CN" altLang="en-US" sz="3600" b="1" dirty="0" smtClean="0">
                <a:latin typeface="华文新魏" pitchFamily="2" charset="-122"/>
                <a:ea typeface="华文新魏" pitchFamily="2" charset="-122"/>
                <a:sym typeface="华文新魏" pitchFamily="2" charset="-122"/>
              </a:rPr>
              <a:t>） </a:t>
            </a:r>
            <a:endParaRPr lang="en-US" altLang="zh-CN" sz="3600" b="1" dirty="0" smtClean="0">
              <a:latin typeface="华文新魏" pitchFamily="2" charset="-122"/>
              <a:ea typeface="华文新魏" pitchFamily="2" charset="-122"/>
              <a:sym typeface="华文新魏" pitchFamily="2" charset="-122"/>
            </a:endParaRPr>
          </a:p>
        </p:txBody>
      </p:sp>
      <p:sp>
        <p:nvSpPr>
          <p:cNvPr id="51205" name="Content Placeholder 2"/>
          <p:cNvSpPr>
            <a:spLocks noGrp="1" noChangeArrowheads="1"/>
          </p:cNvSpPr>
          <p:nvPr>
            <p:ph idx="4294967295"/>
          </p:nvPr>
        </p:nvSpPr>
        <p:spPr>
          <a:xfrm>
            <a:off x="323850" y="1052513"/>
            <a:ext cx="8572500" cy="5043487"/>
          </a:xfrm>
          <a:ln>
            <a:solidFill>
              <a:schemeClr val="bg1"/>
            </a:solidFill>
            <a:bevel/>
          </a:ln>
        </p:spPr>
        <p:txBody>
          <a:bodyPr/>
          <a:lstStyle/>
          <a:p>
            <a:pPr>
              <a:lnSpc>
                <a:spcPct val="140000"/>
              </a:lnSpc>
              <a:buFont typeface="Arial" charset="0"/>
              <a:buNone/>
            </a:pPr>
            <a:r>
              <a:rPr lang="zh-CN" altLang="en-US" sz="2400" b="1" smtClean="0">
                <a:latin typeface="楷体_GB2312" pitchFamily="49" charset="-122"/>
                <a:ea typeface="楷体_GB2312" pitchFamily="49" charset="-122"/>
                <a:sym typeface="华文楷体" pitchFamily="2" charset="-122"/>
              </a:rPr>
              <a:t>关于梅毒职业暴露后感染风险没有证据，但是：一旦发生暴露于梅毒感染病人血液或病变组织的明显的职业暴露：</a:t>
            </a:r>
            <a:endParaRPr lang="en-US" altLang="zh-CN" sz="2400" b="1" smtClean="0">
              <a:latin typeface="楷体_GB2312" pitchFamily="49" charset="-122"/>
              <a:ea typeface="楷体_GB2312" pitchFamily="49" charset="-122"/>
              <a:sym typeface="华文楷体" pitchFamily="2" charset="-122"/>
            </a:endParaRPr>
          </a:p>
          <a:p>
            <a:pPr lvl="1">
              <a:spcBef>
                <a:spcPts val="1200"/>
              </a:spcBef>
            </a:pPr>
            <a:r>
              <a:rPr lang="zh-CN" altLang="en-US" sz="2600" b="1" smtClean="0">
                <a:latin typeface="楷体_GB2312" pitchFamily="49" charset="-122"/>
                <a:ea typeface="楷体_GB2312" pitchFamily="49" charset="-122"/>
                <a:sym typeface="华文楷体" pitchFamily="2" charset="-122"/>
              </a:rPr>
              <a:t>对于医务人员进行梅毒血清学检测（非梅毒+梅毒螺旋体）以排除既往感染和了解基线滴度</a:t>
            </a:r>
            <a:endParaRPr lang="en-US" altLang="zh-CN" sz="2600" b="1" smtClean="0">
              <a:latin typeface="楷体_GB2312" pitchFamily="49" charset="-122"/>
              <a:ea typeface="楷体_GB2312" pitchFamily="49" charset="-122"/>
              <a:sym typeface="华文楷体" pitchFamily="2" charset="-122"/>
            </a:endParaRPr>
          </a:p>
          <a:p>
            <a:pPr lvl="1">
              <a:spcBef>
                <a:spcPts val="1200"/>
              </a:spcBef>
            </a:pPr>
            <a:r>
              <a:rPr lang="zh-CN" altLang="en-US" sz="2600" b="1" smtClean="0">
                <a:latin typeface="楷体_GB2312" pitchFamily="49" charset="-122"/>
                <a:ea typeface="楷体_GB2312" pitchFamily="49" charset="-122"/>
                <a:sym typeface="华文楷体" pitchFamily="2" charset="-122"/>
              </a:rPr>
              <a:t>暴露后24小时内给予预防性治疗：单剂量苄星青霉素240万单位，肌注，1次</a:t>
            </a:r>
            <a:endParaRPr lang="en-US" altLang="zh-CN" sz="2600" b="1" i="1" smtClean="0">
              <a:latin typeface="楷体_GB2312" pitchFamily="49" charset="-122"/>
              <a:ea typeface="楷体_GB2312" pitchFamily="49" charset="-122"/>
              <a:sym typeface="华文楷体" pitchFamily="2" charset="-122"/>
            </a:endParaRPr>
          </a:p>
          <a:p>
            <a:pPr lvl="1">
              <a:spcBef>
                <a:spcPts val="1200"/>
              </a:spcBef>
            </a:pPr>
            <a:r>
              <a:rPr lang="zh-CN" altLang="en-US" sz="2600" b="1" smtClean="0">
                <a:latin typeface="楷体_GB2312" pitchFamily="49" charset="-122"/>
                <a:ea typeface="楷体_GB2312" pitchFamily="49" charset="-122"/>
                <a:sym typeface="华文楷体" pitchFamily="2" charset="-122"/>
              </a:rPr>
              <a:t>在暴露后的第1个月和第3个月时检测医务人员的非梅毒螺旋体抗原血清学试验</a:t>
            </a:r>
            <a:endParaRPr lang="zh-CN" altLang="en-US" sz="2600" smtClean="0">
              <a:latin typeface="楷体_GB2312" pitchFamily="49" charset="-122"/>
              <a:ea typeface="楷体_GB2312" pitchFamily="49"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2"/>
          <p:cNvSpPr>
            <a:spLocks noGrp="1" noChangeArrowheads="1"/>
          </p:cNvSpPr>
          <p:nvPr>
            <p:ph type="title" idx="4294967295"/>
          </p:nvPr>
        </p:nvSpPr>
        <p:spPr>
          <a:xfrm>
            <a:off x="428625" y="285750"/>
            <a:ext cx="8229600" cy="725488"/>
          </a:xfrm>
        </p:spPr>
        <p:txBody>
          <a:bodyPr/>
          <a:lstStyle/>
          <a:p>
            <a:pPr eaLnBrk="1" hangingPunct="1"/>
            <a:r>
              <a:rPr lang="zh-CN" altLang="en-US" sz="3600" b="1" dirty="0" smtClean="0">
                <a:latin typeface="华文新魏" pitchFamily="2" charset="-122"/>
                <a:ea typeface="华文新魏" pitchFamily="2" charset="-122"/>
                <a:sym typeface="华文新魏" pitchFamily="2" charset="-122"/>
              </a:rPr>
              <a:t>五、</a:t>
            </a:r>
            <a:r>
              <a:rPr lang="en-US" altLang="zh-CN" sz="3600" b="1" dirty="0" smtClean="0">
                <a:latin typeface="华文新魏" pitchFamily="2" charset="-122"/>
                <a:ea typeface="华文新魏" pitchFamily="2" charset="-122"/>
                <a:sym typeface="华文新魏" pitchFamily="2" charset="-122"/>
              </a:rPr>
              <a:t>HIV</a:t>
            </a:r>
            <a:r>
              <a:rPr lang="zh-CN" altLang="en-US" sz="3600" b="1" dirty="0" smtClean="0">
                <a:latin typeface="华文新魏" pitchFamily="2" charset="-122"/>
                <a:ea typeface="华文新魏" pitchFamily="2" charset="-122"/>
                <a:sym typeface="华文新魏" pitchFamily="2" charset="-122"/>
              </a:rPr>
              <a:t>暴露后的</a:t>
            </a:r>
            <a:r>
              <a:rPr lang="en-US" altLang="zh-CN" sz="3600" b="1" dirty="0" smtClean="0">
                <a:latin typeface="华文新魏" pitchFamily="2" charset="-122"/>
                <a:ea typeface="华文新魏" pitchFamily="2" charset="-122"/>
                <a:sym typeface="华文新魏" pitchFamily="2" charset="-122"/>
              </a:rPr>
              <a:t>PEP</a:t>
            </a:r>
            <a:r>
              <a:rPr lang="zh-CN" altLang="en-US" sz="3600" b="1" dirty="0" smtClean="0">
                <a:latin typeface="华文新魏" pitchFamily="2" charset="-122"/>
                <a:ea typeface="华文新魏" pitchFamily="2" charset="-122"/>
                <a:sym typeface="华文新魏" pitchFamily="2" charset="-122"/>
              </a:rPr>
              <a:t>随访（</a:t>
            </a:r>
            <a:r>
              <a:rPr lang="en-US" altLang="zh-CN" sz="3600" b="1" dirty="0" smtClean="0">
                <a:latin typeface="华文新魏" pitchFamily="2" charset="-122"/>
                <a:ea typeface="华文新魏" pitchFamily="2" charset="-122"/>
                <a:sym typeface="华文新魏" pitchFamily="2" charset="-122"/>
              </a:rPr>
              <a:t>1</a:t>
            </a:r>
            <a:r>
              <a:rPr lang="zh-CN" altLang="en-US" sz="3600" b="1" dirty="0" smtClean="0">
                <a:latin typeface="华文新魏" pitchFamily="2" charset="-122"/>
                <a:ea typeface="华文新魏" pitchFamily="2" charset="-122"/>
                <a:sym typeface="华文新魏" pitchFamily="2" charset="-122"/>
              </a:rPr>
              <a:t>）</a:t>
            </a:r>
          </a:p>
        </p:txBody>
      </p:sp>
      <p:sp>
        <p:nvSpPr>
          <p:cNvPr id="52228" name="Rectangle 3"/>
          <p:cNvSpPr>
            <a:spLocks noGrp="1" noChangeArrowheads="1"/>
          </p:cNvSpPr>
          <p:nvPr>
            <p:ph type="body" idx="4294967295"/>
          </p:nvPr>
        </p:nvSpPr>
        <p:spPr>
          <a:xfrm>
            <a:off x="539750" y="1071563"/>
            <a:ext cx="8370888" cy="5276850"/>
          </a:xfrm>
        </p:spPr>
        <p:txBody>
          <a:bodyPr/>
          <a:lstStyle/>
          <a:p>
            <a:pPr marL="261938" indent="-261938">
              <a:lnSpc>
                <a:spcPct val="90000"/>
              </a:lnSpc>
              <a:buFont typeface="Arial" charset="0"/>
              <a:buNone/>
            </a:pPr>
            <a:r>
              <a:rPr lang="zh-CN" altLang="en-US" sz="2400" b="1" smtClean="0">
                <a:latin typeface="华文新魏" pitchFamily="2" charset="-122"/>
                <a:ea typeface="华文新魏" pitchFamily="2" charset="-122"/>
                <a:sym typeface="华文新魏" pitchFamily="2" charset="-122"/>
              </a:rPr>
              <a:t>HIV暴露后</a:t>
            </a:r>
            <a:r>
              <a:rPr lang="zh-CN" altLang="en-US" sz="2400" b="1" smtClean="0">
                <a:latin typeface="华文新魏" pitchFamily="2" charset="-122"/>
                <a:ea typeface="华文新魏" pitchFamily="2" charset="-122"/>
                <a:sym typeface="华文楷体" pitchFamily="2" charset="-122"/>
              </a:rPr>
              <a:t>随访程序：</a:t>
            </a:r>
          </a:p>
          <a:p>
            <a:pPr marL="261938" indent="-261938">
              <a:lnSpc>
                <a:spcPct val="90000"/>
              </a:lnSpc>
            </a:pPr>
            <a:r>
              <a:rPr lang="zh-CN" altLang="en-US" sz="2400" b="1" smtClean="0">
                <a:latin typeface="华文楷体" pitchFamily="2" charset="-122"/>
                <a:ea typeface="华文楷体" pitchFamily="2" charset="-122"/>
                <a:sym typeface="华文楷体" pitchFamily="2" charset="-122"/>
              </a:rPr>
              <a:t>第3-4天，回顾：</a:t>
            </a:r>
          </a:p>
          <a:p>
            <a:pPr marL="661988" lvl="1" indent="-261938">
              <a:lnSpc>
                <a:spcPct val="90000"/>
              </a:lnSpc>
            </a:pPr>
            <a:r>
              <a:rPr lang="zh-CN" altLang="en-US" sz="2000" b="1" smtClean="0">
                <a:latin typeface="华文楷体" pitchFamily="2" charset="-122"/>
                <a:ea typeface="华文楷体" pitchFamily="2" charset="-122"/>
                <a:sym typeface="华文楷体" pitchFamily="2" charset="-122"/>
              </a:rPr>
              <a:t>暴露细节</a:t>
            </a:r>
          </a:p>
          <a:p>
            <a:pPr marL="661988" lvl="1" indent="-261938">
              <a:lnSpc>
                <a:spcPct val="90000"/>
              </a:lnSpc>
            </a:pPr>
            <a:r>
              <a:rPr lang="zh-CN" altLang="en-US" sz="2000" b="1" smtClean="0">
                <a:latin typeface="华文楷体" pitchFamily="2" charset="-122"/>
                <a:ea typeface="华文楷体" pitchFamily="2" charset="-122"/>
                <a:sym typeface="华文楷体" pitchFamily="2" charset="-122"/>
              </a:rPr>
              <a:t>暴露源及医务人员的HIV感染状态</a:t>
            </a:r>
          </a:p>
          <a:p>
            <a:pPr marL="661988" lvl="1" indent="-261938">
              <a:lnSpc>
                <a:spcPct val="90000"/>
              </a:lnSpc>
            </a:pPr>
            <a:r>
              <a:rPr lang="zh-CN" altLang="en-US" sz="2000" b="1" smtClean="0">
                <a:latin typeface="华文楷体" pitchFamily="2" charset="-122"/>
                <a:ea typeface="华文楷体" pitchFamily="2" charset="-122"/>
                <a:sym typeface="华文楷体" pitchFamily="2" charset="-122"/>
              </a:rPr>
              <a:t>PEP副反应及其依从性</a:t>
            </a:r>
          </a:p>
          <a:p>
            <a:pPr marL="261938" indent="-261938">
              <a:lnSpc>
                <a:spcPct val="90000"/>
              </a:lnSpc>
            </a:pPr>
            <a:r>
              <a:rPr lang="zh-CN" altLang="en-US" sz="2400" b="1" smtClean="0">
                <a:latin typeface="华文楷体" pitchFamily="2" charset="-122"/>
                <a:ea typeface="华文楷体" pitchFamily="2" charset="-122"/>
                <a:sym typeface="华文楷体" pitchFamily="2" charset="-122"/>
              </a:rPr>
              <a:t>第14-16天：讨论PEP服药的困难并鼓励坚持</a:t>
            </a:r>
            <a:endParaRPr lang="en-US" altLang="zh-CN" sz="2400" b="1" smtClean="0">
              <a:latin typeface="华文楷体" pitchFamily="2" charset="-122"/>
              <a:ea typeface="华文楷体" pitchFamily="2" charset="-122"/>
              <a:sym typeface="华文楷体" pitchFamily="2" charset="-122"/>
            </a:endParaRPr>
          </a:p>
          <a:p>
            <a:pPr marL="261938" indent="-261938">
              <a:lnSpc>
                <a:spcPct val="90000"/>
              </a:lnSpc>
            </a:pPr>
            <a:r>
              <a:rPr lang="zh-CN" altLang="en-US" sz="2400" b="1" smtClean="0">
                <a:latin typeface="华文楷体" pitchFamily="2" charset="-122"/>
                <a:ea typeface="华文楷体" pitchFamily="2" charset="-122"/>
                <a:sym typeface="华文楷体" pitchFamily="2" charset="-122"/>
              </a:rPr>
              <a:t>在发生暴露后的4、8和12周及6个月复查HIV抗体</a:t>
            </a:r>
            <a:endParaRPr lang="en-US" altLang="zh-CN" sz="2400" b="1" smtClean="0">
              <a:latin typeface="华文楷体" pitchFamily="2" charset="-122"/>
              <a:ea typeface="华文楷体" pitchFamily="2" charset="-122"/>
              <a:sym typeface="华文楷体" pitchFamily="2" charset="-122"/>
            </a:endParaRPr>
          </a:p>
          <a:p>
            <a:pPr marL="261938" indent="-261938">
              <a:lnSpc>
                <a:spcPct val="90000"/>
              </a:lnSpc>
            </a:pPr>
            <a:r>
              <a:rPr lang="zh-CN" altLang="en-US" sz="2400" b="1" smtClean="0">
                <a:latin typeface="华文楷体" pitchFamily="2" charset="-122"/>
                <a:ea typeface="华文楷体" pitchFamily="2" charset="-122"/>
                <a:sym typeface="华文楷体" pitchFamily="2" charset="-122"/>
              </a:rPr>
              <a:t>医务人员不要献血，采取安全性行为，直至6个月后排除HIV感染</a:t>
            </a:r>
          </a:p>
          <a:p>
            <a:pPr marL="261938" indent="-261938">
              <a:lnSpc>
                <a:spcPct val="90000"/>
              </a:lnSpc>
              <a:buFont typeface="Arial" charset="0"/>
              <a:buNone/>
            </a:pPr>
            <a:endParaRPr lang="en-US" altLang="zh-CN" sz="1000" b="1" smtClean="0">
              <a:latin typeface="华文楷体" pitchFamily="2" charset="-122"/>
              <a:ea typeface="华文楷体" pitchFamily="2" charset="-122"/>
              <a:sym typeface="华文楷体" pitchFamily="2" charset="-122"/>
            </a:endParaRPr>
          </a:p>
          <a:p>
            <a:pPr marL="261938" indent="-261938">
              <a:lnSpc>
                <a:spcPct val="90000"/>
              </a:lnSpc>
              <a:buFont typeface="Arial" charset="0"/>
              <a:buNone/>
            </a:pPr>
            <a:r>
              <a:rPr lang="zh-CN" altLang="en-US" sz="2400" b="1" smtClean="0">
                <a:latin typeface="华文楷体" pitchFamily="2" charset="-122"/>
                <a:ea typeface="华文楷体" pitchFamily="2" charset="-122"/>
                <a:sym typeface="华文楷体" pitchFamily="2" charset="-122"/>
              </a:rPr>
              <a:t>注意：坚持4周的PEP治疗是困难的</a:t>
            </a:r>
          </a:p>
          <a:p>
            <a:pPr marL="661988" lvl="1" indent="-261938">
              <a:lnSpc>
                <a:spcPct val="90000"/>
              </a:lnSpc>
            </a:pPr>
            <a:r>
              <a:rPr lang="zh-CN" altLang="en-US" sz="2000" b="1" smtClean="0">
                <a:latin typeface="华文楷体" pitchFamily="2" charset="-122"/>
                <a:ea typeface="华文楷体" pitchFamily="2" charset="-122"/>
                <a:sym typeface="华文楷体" pitchFamily="2" charset="-122"/>
              </a:rPr>
              <a:t>不坚持治疗会造成治疗失败</a:t>
            </a:r>
          </a:p>
          <a:p>
            <a:pPr marL="661988" lvl="1" indent="-261938">
              <a:lnSpc>
                <a:spcPct val="90000"/>
              </a:lnSpc>
            </a:pPr>
            <a:r>
              <a:rPr lang="zh-CN" altLang="en-US" sz="2000" b="1" smtClean="0">
                <a:latin typeface="华文楷体" pitchFamily="2" charset="-122"/>
                <a:ea typeface="华文楷体" pitchFamily="2" charset="-122"/>
                <a:sym typeface="华文楷体" pitchFamily="2" charset="-122"/>
              </a:rPr>
              <a:t>每次随访都应强调坚持治疗</a:t>
            </a:r>
          </a:p>
        </p:txBody>
      </p:sp>
      <p:sp>
        <p:nvSpPr>
          <p:cNvPr id="5" name="灯片编号占位符 4"/>
          <p:cNvSpPr>
            <a:spLocks noGrp="1"/>
          </p:cNvSpPr>
          <p:nvPr>
            <p:ph type="sldNum" sz="quarter" idx="11"/>
          </p:nvPr>
        </p:nvSpPr>
        <p:spPr>
          <a:noFill/>
          <a:ln w="9525">
            <a:noFill/>
            <a:miter lim="800000"/>
            <a:headEnd/>
            <a:tailEnd/>
          </a:ln>
        </p:spPr>
        <p:txBody>
          <a:bodyPr vert="horz" wrap="square" lIns="91440" tIns="45720" rIns="91440" bIns="45720" numCol="1" anchor="ctr" anchorCtr="0" compatLnSpc="1">
            <a:prstTxWarp prst="textNoShape">
              <a:avLst/>
            </a:prstTxWarp>
          </a:bodyPr>
          <a:lstStyle/>
          <a:p>
            <a:pPr>
              <a:defRPr/>
            </a:pPr>
            <a:fld id="{9E596C5A-29F3-4DC6-A790-B14A938584E4}" type="slidenum">
              <a:rPr lang="zh-CN" altLang="zh-CN">
                <a:solidFill>
                  <a:schemeClr val="tx1"/>
                </a:solidFill>
              </a:rPr>
              <a:pPr>
                <a:defRPr/>
              </a:pPr>
              <a:t>48</a:t>
            </a:fld>
            <a:endParaRPr lang="zh-CN" altLang="zh-CN">
              <a:solidFill>
                <a:schemeClr val="tx1"/>
              </a:solidFil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4"/>
          <p:cNvSpPr>
            <a:spLocks noGrp="1"/>
          </p:cNvSpPr>
          <p:nvPr>
            <p:ph type="sldNum" sz="quarter" idx="11"/>
          </p:nvPr>
        </p:nvSpPr>
        <p:spPr>
          <a:noFill/>
          <a:ln w="9525">
            <a:noFill/>
            <a:miter lim="800000"/>
            <a:headEnd/>
            <a:tailEnd/>
          </a:ln>
        </p:spPr>
        <p:txBody>
          <a:bodyPr vert="horz" wrap="square" lIns="91440" tIns="45720" rIns="91440" bIns="45720" numCol="1" anchor="ctr" anchorCtr="0" compatLnSpc="1">
            <a:prstTxWarp prst="textNoShape">
              <a:avLst/>
            </a:prstTxWarp>
          </a:bodyPr>
          <a:lstStyle/>
          <a:p>
            <a:pPr>
              <a:defRPr/>
            </a:pPr>
            <a:fld id="{2B962E2A-EE59-4B39-BE8B-989DC15B48D4}" type="slidenum">
              <a:rPr lang="zh-CN" altLang="zh-CN">
                <a:solidFill>
                  <a:schemeClr val="tx1"/>
                </a:solidFill>
              </a:rPr>
              <a:pPr>
                <a:defRPr/>
              </a:pPr>
              <a:t>49</a:t>
            </a:fld>
            <a:endParaRPr lang="zh-CN" altLang="zh-CN">
              <a:solidFill>
                <a:schemeClr val="tx1"/>
              </a:solidFill>
            </a:endParaRPr>
          </a:p>
        </p:txBody>
      </p:sp>
      <p:sp>
        <p:nvSpPr>
          <p:cNvPr id="53252" name="Title 1"/>
          <p:cNvSpPr>
            <a:spLocks noGrp="1" noChangeArrowheads="1"/>
          </p:cNvSpPr>
          <p:nvPr>
            <p:ph type="title" idx="4294967295"/>
          </p:nvPr>
        </p:nvSpPr>
        <p:spPr/>
        <p:txBody>
          <a:bodyPr/>
          <a:lstStyle/>
          <a:p>
            <a:r>
              <a:rPr lang="zh-CN" altLang="en-US" sz="3600" b="1" dirty="0" smtClean="0">
                <a:latin typeface="华文新魏" pitchFamily="2" charset="-122"/>
                <a:ea typeface="华文新魏" pitchFamily="2" charset="-122"/>
                <a:sym typeface="华文新魏" pitchFamily="2" charset="-122"/>
              </a:rPr>
              <a:t>五、HBV暴露后的随访（</a:t>
            </a:r>
            <a:r>
              <a:rPr lang="en-US" altLang="zh-CN" sz="3600" b="1" dirty="0" smtClean="0">
                <a:latin typeface="华文新魏" pitchFamily="2" charset="-122"/>
                <a:ea typeface="华文新魏" pitchFamily="2" charset="-122"/>
                <a:sym typeface="华文新魏" pitchFamily="2" charset="-122"/>
              </a:rPr>
              <a:t>2</a:t>
            </a:r>
            <a:r>
              <a:rPr lang="zh-CN" altLang="en-US" sz="3600" b="1" dirty="0" smtClean="0">
                <a:latin typeface="华文新魏" pitchFamily="2" charset="-122"/>
                <a:ea typeface="华文新魏" pitchFamily="2" charset="-122"/>
                <a:sym typeface="华文新魏" pitchFamily="2" charset="-122"/>
              </a:rPr>
              <a:t>）</a:t>
            </a:r>
            <a:endParaRPr lang="zh-CN" altLang="zh-CN" sz="3600" b="1" dirty="0" smtClean="0">
              <a:latin typeface="华文新魏" pitchFamily="2" charset="-122"/>
              <a:ea typeface="华文新魏" pitchFamily="2" charset="-122"/>
              <a:sym typeface="华文新魏" pitchFamily="2" charset="-122"/>
            </a:endParaRPr>
          </a:p>
        </p:txBody>
      </p:sp>
      <p:sp>
        <p:nvSpPr>
          <p:cNvPr id="53253" name="Content Placeholder 2"/>
          <p:cNvSpPr>
            <a:spLocks noGrp="1" noChangeArrowheads="1"/>
          </p:cNvSpPr>
          <p:nvPr>
            <p:ph idx="4294967295"/>
          </p:nvPr>
        </p:nvSpPr>
        <p:spPr>
          <a:xfrm>
            <a:off x="468313" y="1412875"/>
            <a:ext cx="8215312" cy="4608513"/>
          </a:xfrm>
        </p:spPr>
        <p:txBody>
          <a:bodyPr/>
          <a:lstStyle/>
          <a:p>
            <a:pPr>
              <a:lnSpc>
                <a:spcPct val="130000"/>
              </a:lnSpc>
            </a:pPr>
            <a:r>
              <a:rPr lang="zh-CN" altLang="en-US" sz="2800" b="1" smtClean="0">
                <a:latin typeface="华文楷体" pitchFamily="2" charset="-122"/>
                <a:ea typeface="华文楷体" pitchFamily="2" charset="-122"/>
                <a:sym typeface="华文楷体" pitchFamily="2" charset="-122"/>
              </a:rPr>
              <a:t>在最后一针乙肝疫苗接种完成后的1-2个月检测HBsAg和抗HBs水平（至少在乙肝免疫球蛋白注射后的6-8周）</a:t>
            </a:r>
          </a:p>
          <a:p>
            <a:pPr>
              <a:lnSpc>
                <a:spcPct val="130000"/>
              </a:lnSpc>
            </a:pPr>
            <a:r>
              <a:rPr lang="zh-CN" altLang="en-US" sz="2800" b="1" smtClean="0">
                <a:latin typeface="华文楷体" pitchFamily="2" charset="-122"/>
                <a:ea typeface="华文楷体" pitchFamily="2" charset="-122"/>
                <a:sym typeface="华文楷体" pitchFamily="2" charset="-122"/>
              </a:rPr>
              <a:t>发生暴露的人员不能献血、血浆、组织或精液</a:t>
            </a:r>
          </a:p>
          <a:p>
            <a:pPr>
              <a:lnSpc>
                <a:spcPct val="130000"/>
              </a:lnSpc>
            </a:pPr>
            <a:r>
              <a:rPr lang="zh-CN" altLang="en-US" sz="2800" b="1" smtClean="0">
                <a:latin typeface="华文楷体" pitchFamily="2" charset="-122"/>
                <a:ea typeface="华文楷体" pitchFamily="2" charset="-122"/>
                <a:sym typeface="华文楷体" pitchFamily="2" charset="-122"/>
              </a:rPr>
              <a:t>无需改变性行为或避免怀孕</a:t>
            </a:r>
          </a:p>
          <a:p>
            <a:pPr>
              <a:lnSpc>
                <a:spcPct val="130000"/>
              </a:lnSpc>
            </a:pPr>
            <a:r>
              <a:rPr lang="zh-CN" altLang="en-US" sz="2800" b="1" smtClean="0">
                <a:latin typeface="华文楷体" pitchFamily="2" charset="-122"/>
                <a:ea typeface="华文楷体" pitchFamily="2" charset="-122"/>
                <a:sym typeface="华文楷体" pitchFamily="2" charset="-122"/>
              </a:rPr>
              <a:t>若女性暴露者正在哺乳，可以继续</a:t>
            </a:r>
          </a:p>
          <a:p>
            <a:pPr>
              <a:lnSpc>
                <a:spcPct val="130000"/>
              </a:lnSpc>
            </a:pPr>
            <a:r>
              <a:rPr lang="zh-CN" altLang="en-US" sz="2800" b="1" smtClean="0">
                <a:latin typeface="华文楷体" pitchFamily="2" charset="-122"/>
                <a:ea typeface="华文楷体" pitchFamily="2" charset="-122"/>
                <a:sym typeface="华文楷体" pitchFamily="2" charset="-122"/>
              </a:rPr>
              <a:t>如果需要，提供支持性咨询</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bwMode="auto">
      <p:bgPr>
        <a:solidFill>
          <a:srgbClr val="CCECFF"/>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title" idx="4294967295"/>
          </p:nvPr>
        </p:nvSpPr>
        <p:spPr>
          <a:xfrm>
            <a:off x="571500" y="2000250"/>
            <a:ext cx="7772400" cy="1362075"/>
          </a:xfrm>
        </p:spPr>
        <p:txBody>
          <a:bodyPr anchor="t"/>
          <a:lstStyle/>
          <a:p>
            <a:pPr eaLnBrk="1" hangingPunct="1"/>
            <a:r>
              <a:rPr lang="zh-CN" altLang="en-US" b="1" smtClean="0">
                <a:latin typeface="黑体" pitchFamily="2" charset="-122"/>
                <a:ea typeface="黑体" pitchFamily="2" charset="-122"/>
                <a:sym typeface="华文楷体" pitchFamily="2" charset="-122"/>
              </a:rPr>
              <a:t>安全的医疗环境</a:t>
            </a:r>
            <a:endParaRPr lang="zh-CN" altLang="en-US" b="1" smtClean="0">
              <a:latin typeface="华文楷体" pitchFamily="2" charset="-122"/>
              <a:ea typeface="黑体" pitchFamily="2" charset="-122"/>
              <a:sym typeface="华文楷体" pitchFamily="2" charset="-122"/>
            </a:endParaRPr>
          </a:p>
        </p:txBody>
      </p:sp>
      <p:sp>
        <p:nvSpPr>
          <p:cNvPr id="9219" name="Text Placeholder 5"/>
          <p:cNvSpPr>
            <a:spLocks noGrp="1" noChangeArrowheads="1"/>
          </p:cNvSpPr>
          <p:nvPr>
            <p:ph type="body" idx="4294967295"/>
          </p:nvPr>
        </p:nvSpPr>
        <p:spPr>
          <a:xfrm>
            <a:off x="500063" y="857250"/>
            <a:ext cx="7772400" cy="857250"/>
          </a:xfrm>
        </p:spPr>
        <p:txBody>
          <a:bodyPr anchor="b"/>
          <a:lstStyle/>
          <a:p>
            <a:pPr marL="0" indent="0" algn="ctr">
              <a:buFont typeface="Arial" charset="0"/>
              <a:buNone/>
            </a:pPr>
            <a:r>
              <a:rPr lang="zh-CN" altLang="en-US" sz="4000" b="1" dirty="0" smtClean="0">
                <a:solidFill>
                  <a:schemeClr val="hlink"/>
                </a:solidFill>
                <a:latin typeface="华文新魏" pitchFamily="2" charset="-122"/>
                <a:ea typeface="华文新魏" pitchFamily="2" charset="-122"/>
                <a:sym typeface="华文新魏" pitchFamily="2" charset="-122"/>
              </a:rPr>
              <a:t>一、简介</a:t>
            </a:r>
          </a:p>
        </p:txBody>
      </p:sp>
      <p:sp>
        <p:nvSpPr>
          <p:cNvPr id="4" name="灯片编号占位符 3"/>
          <p:cNvSpPr>
            <a:spLocks noGrp="1"/>
          </p:cNvSpPr>
          <p:nvPr>
            <p:ph type="sldNum" sz="quarter" idx="11"/>
          </p:nvPr>
        </p:nvSpPr>
        <p:spPr>
          <a:noFill/>
          <a:ln w="9525">
            <a:noFill/>
            <a:miter lim="800000"/>
            <a:headEnd/>
            <a:tailEnd/>
          </a:ln>
        </p:spPr>
        <p:txBody>
          <a:bodyPr vert="horz" wrap="square" lIns="91440" tIns="45720" rIns="91440" bIns="45720" numCol="1" anchor="ctr" anchorCtr="0" compatLnSpc="1">
            <a:prstTxWarp prst="textNoShape">
              <a:avLst/>
            </a:prstTxWarp>
          </a:bodyPr>
          <a:lstStyle/>
          <a:p>
            <a:pPr>
              <a:defRPr/>
            </a:pPr>
            <a:fld id="{9C3542A7-51D6-4B4F-B565-EB2B2A7AE8AE}" type="slidenum">
              <a:rPr lang="zh-CN" altLang="zh-CN">
                <a:solidFill>
                  <a:schemeClr val="tx1"/>
                </a:solidFill>
              </a:rPr>
              <a:pPr>
                <a:defRPr/>
              </a:pPr>
              <a:t>5</a:t>
            </a:fld>
            <a:endParaRPr lang="zh-CN" altLang="zh-CN">
              <a:solidFill>
                <a:schemeClr val="tx1"/>
              </a:solidFill>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idx="4294967295"/>
          </p:nvPr>
        </p:nvSpPr>
        <p:spPr/>
        <p:txBody>
          <a:bodyPr/>
          <a:lstStyle/>
          <a:p>
            <a:r>
              <a:rPr lang="zh-CN" altLang="en-US" sz="3600" b="1" dirty="0" smtClean="0">
                <a:latin typeface="Times New Roman" pitchFamily="18" charset="0"/>
                <a:ea typeface="华文新魏" pitchFamily="2" charset="-122"/>
                <a:cs typeface="Times New Roman" pitchFamily="18" charset="0"/>
                <a:sym typeface="华文楷体" pitchFamily="2" charset="-122"/>
              </a:rPr>
              <a:t>五、梅毒暴露后随访（</a:t>
            </a:r>
            <a:r>
              <a:rPr lang="en-US" altLang="zh-CN" sz="3600" b="1" dirty="0" smtClean="0">
                <a:latin typeface="Times New Roman" pitchFamily="18" charset="0"/>
                <a:ea typeface="华文新魏" pitchFamily="2" charset="-122"/>
                <a:cs typeface="Times New Roman" pitchFamily="18" charset="0"/>
                <a:sym typeface="华文楷体" pitchFamily="2" charset="-122"/>
              </a:rPr>
              <a:t>3</a:t>
            </a:r>
            <a:r>
              <a:rPr lang="zh-CN" altLang="en-US" sz="3600" b="1" dirty="0" smtClean="0">
                <a:latin typeface="Times New Roman" pitchFamily="18" charset="0"/>
                <a:ea typeface="华文新魏" pitchFamily="2" charset="-122"/>
                <a:cs typeface="Times New Roman" pitchFamily="18" charset="0"/>
                <a:sym typeface="华文楷体" pitchFamily="2" charset="-122"/>
              </a:rPr>
              <a:t>）</a:t>
            </a:r>
            <a:endParaRPr lang="zh-CN" altLang="en-US" sz="3600" b="1" dirty="0" smtClean="0">
              <a:latin typeface="Times New Roman" pitchFamily="18" charset="0"/>
              <a:ea typeface="宋体" pitchFamily="2" charset="-122"/>
              <a:cs typeface="Times New Roman" pitchFamily="18" charset="0"/>
              <a:sym typeface="宋体" pitchFamily="2" charset="-122"/>
            </a:endParaRPr>
          </a:p>
        </p:txBody>
      </p:sp>
      <p:sp>
        <p:nvSpPr>
          <p:cNvPr id="54275" name="Rectangle 3"/>
          <p:cNvSpPr>
            <a:spLocks noGrp="1" noChangeArrowheads="1"/>
          </p:cNvSpPr>
          <p:nvPr>
            <p:ph type="body" idx="4294967295"/>
          </p:nvPr>
        </p:nvSpPr>
        <p:spPr>
          <a:xfrm>
            <a:off x="285750" y="1600200"/>
            <a:ext cx="8643938" cy="4525963"/>
          </a:xfrm>
        </p:spPr>
        <p:txBody>
          <a:bodyPr/>
          <a:lstStyle/>
          <a:p>
            <a:pPr>
              <a:lnSpc>
                <a:spcPct val="130000"/>
              </a:lnSpc>
              <a:buFont typeface="Arial" charset="0"/>
              <a:buNone/>
            </a:pPr>
            <a:r>
              <a:rPr lang="zh-CN" altLang="en-US" sz="2400" b="1" smtClean="0">
                <a:latin typeface="楷体_GB2312" pitchFamily="49" charset="-122"/>
                <a:ea typeface="楷体_GB2312" pitchFamily="49" charset="-122"/>
                <a:sym typeface="华文楷体" pitchFamily="2" charset="-122"/>
              </a:rPr>
              <a:t>暴露后1、3个月复查非梅毒螺旋体抗原血清学试验</a:t>
            </a:r>
            <a:endParaRPr lang="en-US" altLang="zh-CN" sz="2400" b="1" smtClean="0">
              <a:latin typeface="楷体_GB2312" pitchFamily="49" charset="-122"/>
              <a:ea typeface="楷体_GB2312" pitchFamily="49" charset="-122"/>
              <a:sym typeface="华文楷体" pitchFamily="2" charset="-122"/>
            </a:endParaRPr>
          </a:p>
          <a:p>
            <a:pPr>
              <a:lnSpc>
                <a:spcPct val="130000"/>
              </a:lnSpc>
              <a:buFont typeface="Arial" charset="0"/>
              <a:buNone/>
            </a:pPr>
            <a:r>
              <a:rPr lang="zh-CN" altLang="en-US" sz="2400" b="1" smtClean="0">
                <a:latin typeface="楷体_GB2312" pitchFamily="49" charset="-122"/>
                <a:ea typeface="楷体_GB2312" pitchFamily="49" charset="-122"/>
                <a:sym typeface="华文楷体" pitchFamily="2" charset="-122"/>
              </a:rPr>
              <a:t>解释：</a:t>
            </a:r>
          </a:p>
          <a:p>
            <a:pPr>
              <a:lnSpc>
                <a:spcPct val="130000"/>
              </a:lnSpc>
            </a:pPr>
            <a:r>
              <a:rPr lang="ja-JP" altLang="en-US" sz="2400" b="1" smtClean="0">
                <a:latin typeface="楷体_GB2312" pitchFamily="49" charset="-122"/>
                <a:ea typeface="楷体_GB2312" pitchFamily="49" charset="-122"/>
                <a:sym typeface="华文楷体" pitchFamily="2" charset="-122"/>
              </a:rPr>
              <a:t>如</a:t>
            </a:r>
            <a:r>
              <a:rPr lang="zh-CN" altLang="en-US" sz="2400" b="1" smtClean="0">
                <a:latin typeface="楷体_GB2312" pitchFamily="49" charset="-122"/>
                <a:ea typeface="楷体_GB2312" pitchFamily="49" charset="-122"/>
                <a:sym typeface="华文楷体" pitchFamily="2" charset="-122"/>
              </a:rPr>
              <a:t>非梅毒螺旋体抗原血清学试验阴性或滴度下降：未感染，停止随访</a:t>
            </a:r>
          </a:p>
          <a:p>
            <a:pPr>
              <a:lnSpc>
                <a:spcPct val="130000"/>
              </a:lnSpc>
            </a:pPr>
            <a:r>
              <a:rPr lang="ja-JP" altLang="en-US" sz="2400" b="1" smtClean="0">
                <a:latin typeface="楷体_GB2312" pitchFamily="49" charset="-122"/>
                <a:ea typeface="楷体_GB2312" pitchFamily="49" charset="-122"/>
                <a:sym typeface="华文楷体" pitchFamily="2" charset="-122"/>
              </a:rPr>
              <a:t>如</a:t>
            </a:r>
            <a:r>
              <a:rPr lang="zh-CN" altLang="en-US" sz="2400" b="1" smtClean="0">
                <a:latin typeface="楷体_GB2312" pitchFamily="49" charset="-122"/>
                <a:ea typeface="楷体_GB2312" pitchFamily="49" charset="-122"/>
                <a:sym typeface="华文楷体" pitchFamily="2" charset="-122"/>
              </a:rPr>
              <a:t>非梅毒螺旋体抗原血清学试验阳性，但</a:t>
            </a:r>
            <a:r>
              <a:rPr lang="ja-JP" altLang="en-US" sz="2400" b="1" smtClean="0">
                <a:latin typeface="楷体_GB2312" pitchFamily="49" charset="-122"/>
                <a:ea typeface="楷体_GB2312" pitchFamily="49" charset="-122"/>
                <a:sym typeface="华文楷体" pitchFamily="2" charset="-122"/>
              </a:rPr>
              <a:t>抗体滴度下降</a:t>
            </a:r>
            <a:r>
              <a:rPr lang="zh-CN" altLang="en-US" sz="2400" b="1" smtClean="0">
                <a:latin typeface="楷体_GB2312" pitchFamily="49" charset="-122"/>
                <a:ea typeface="楷体_GB2312" pitchFamily="49" charset="-122"/>
                <a:sym typeface="华文楷体" pitchFamily="2" charset="-122"/>
              </a:rPr>
              <a:t>：</a:t>
            </a:r>
            <a:r>
              <a:rPr lang="en-US" altLang="zh-CN" sz="2400" b="1" smtClean="0">
                <a:latin typeface="楷体_GB2312" pitchFamily="49" charset="-122"/>
                <a:ea typeface="楷体_GB2312" pitchFamily="49" charset="-122"/>
                <a:sym typeface="华文楷体" pitchFamily="2" charset="-122"/>
              </a:rPr>
              <a:t/>
            </a:r>
            <a:br>
              <a:rPr lang="en-US" altLang="zh-CN" sz="2400" b="1" smtClean="0">
                <a:latin typeface="楷体_GB2312" pitchFamily="49" charset="-122"/>
                <a:ea typeface="楷体_GB2312" pitchFamily="49" charset="-122"/>
                <a:sym typeface="华文楷体" pitchFamily="2" charset="-122"/>
              </a:rPr>
            </a:br>
            <a:r>
              <a:rPr lang="zh-CN" altLang="en-US" sz="2400" b="1" smtClean="0">
                <a:latin typeface="楷体_GB2312" pitchFamily="49" charset="-122"/>
                <a:ea typeface="楷体_GB2312" pitchFamily="49" charset="-122"/>
                <a:sym typeface="华文楷体" pitchFamily="2" charset="-122"/>
              </a:rPr>
              <a:t>未感染，停止随访</a:t>
            </a:r>
            <a:endParaRPr lang="ja-JP" altLang="en-US" sz="2400" b="1" smtClean="0">
              <a:latin typeface="楷体_GB2312" pitchFamily="49" charset="-122"/>
              <a:ea typeface="楷体_GB2312" pitchFamily="49" charset="-122"/>
              <a:sym typeface="华文楷体" pitchFamily="2" charset="-122"/>
            </a:endParaRPr>
          </a:p>
          <a:p>
            <a:pPr>
              <a:lnSpc>
                <a:spcPct val="130000"/>
              </a:lnSpc>
            </a:pPr>
            <a:r>
              <a:rPr lang="ja-JP" altLang="en-US" sz="2400" b="1" smtClean="0">
                <a:latin typeface="楷体_GB2312" pitchFamily="49" charset="-122"/>
                <a:ea typeface="楷体_GB2312" pitchFamily="49" charset="-122"/>
                <a:sym typeface="华文楷体" pitchFamily="2" charset="-122"/>
              </a:rPr>
              <a:t>如</a:t>
            </a:r>
            <a:r>
              <a:rPr lang="zh-CN" altLang="en-US" sz="2400" b="1" smtClean="0">
                <a:latin typeface="楷体_GB2312" pitchFamily="49" charset="-122"/>
                <a:ea typeface="楷体_GB2312" pitchFamily="49" charset="-122"/>
                <a:sym typeface="华文楷体" pitchFamily="2" charset="-122"/>
              </a:rPr>
              <a:t>非梅毒螺旋体抗原血清学试验阳性，或</a:t>
            </a:r>
            <a:r>
              <a:rPr lang="ja-JP" altLang="en-US" sz="2400" b="1" smtClean="0">
                <a:latin typeface="楷体_GB2312" pitchFamily="49" charset="-122"/>
                <a:ea typeface="楷体_GB2312" pitchFamily="49" charset="-122"/>
                <a:sym typeface="华文楷体" pitchFamily="2" charset="-122"/>
              </a:rPr>
              <a:t>抗体滴度</a:t>
            </a:r>
            <a:r>
              <a:rPr lang="zh-CN" altLang="en-US" sz="2400" b="1" smtClean="0">
                <a:latin typeface="楷体_GB2312" pitchFamily="49" charset="-122"/>
                <a:ea typeface="楷体_GB2312" pitchFamily="49" charset="-122"/>
                <a:sym typeface="华文楷体" pitchFamily="2" charset="-122"/>
              </a:rPr>
              <a:t>上升：</a:t>
            </a:r>
            <a:r>
              <a:rPr lang="en-US" altLang="zh-CN" sz="2400" b="1" smtClean="0">
                <a:latin typeface="楷体_GB2312" pitchFamily="49" charset="-122"/>
                <a:ea typeface="楷体_GB2312" pitchFamily="49" charset="-122"/>
                <a:sym typeface="华文楷体" pitchFamily="2" charset="-122"/>
              </a:rPr>
              <a:t/>
            </a:r>
            <a:br>
              <a:rPr lang="en-US" altLang="zh-CN" sz="2400" b="1" smtClean="0">
                <a:latin typeface="楷体_GB2312" pitchFamily="49" charset="-122"/>
                <a:ea typeface="楷体_GB2312" pitchFamily="49" charset="-122"/>
                <a:sym typeface="华文楷体" pitchFamily="2" charset="-122"/>
              </a:rPr>
            </a:br>
            <a:r>
              <a:rPr lang="zh-CN" altLang="en-US" sz="2400" b="1" smtClean="0">
                <a:latin typeface="楷体_GB2312" pitchFamily="49" charset="-122"/>
                <a:ea typeface="楷体_GB2312" pitchFamily="49" charset="-122"/>
                <a:sym typeface="华文楷体" pitchFamily="2" charset="-122"/>
              </a:rPr>
              <a:t>给予转介接受进一步处理</a:t>
            </a:r>
            <a:r>
              <a:rPr lang="zh-CN" altLang="en-US" sz="2800" b="1" smtClean="0">
                <a:latin typeface="楷体_GB2312" pitchFamily="49" charset="-122"/>
                <a:ea typeface="楷体_GB2312" pitchFamily="49" charset="-122"/>
                <a:sym typeface="华文楷体" pitchFamily="2" charset="-122"/>
              </a:rPr>
              <a:t/>
            </a:r>
            <a:br>
              <a:rPr lang="zh-CN" altLang="en-US" sz="2800" b="1" smtClean="0">
                <a:latin typeface="楷体_GB2312" pitchFamily="49" charset="-122"/>
                <a:ea typeface="楷体_GB2312" pitchFamily="49" charset="-122"/>
                <a:sym typeface="华文楷体" pitchFamily="2" charset="-122"/>
              </a:rPr>
            </a:br>
            <a:endParaRPr lang="zh-CN" altLang="en-US" sz="2800" b="1" smtClean="0">
              <a:latin typeface="楷体_GB2312" pitchFamily="49" charset="-122"/>
              <a:ea typeface="楷体_GB2312" pitchFamily="49" charset="-122"/>
              <a:sym typeface="华文楷体" pitchFamily="2" charset="-122"/>
            </a:endParaRPr>
          </a:p>
        </p:txBody>
      </p:sp>
      <p:sp>
        <p:nvSpPr>
          <p:cNvPr id="4" name="灯片编号占位符 3"/>
          <p:cNvSpPr>
            <a:spLocks noGrp="1"/>
          </p:cNvSpPr>
          <p:nvPr>
            <p:ph type="sldNum" sz="quarter" idx="11"/>
          </p:nvPr>
        </p:nvSpPr>
        <p:spPr>
          <a:noFill/>
          <a:ln w="9525">
            <a:noFill/>
            <a:miter lim="800000"/>
            <a:headEnd/>
            <a:tailEnd/>
          </a:ln>
        </p:spPr>
        <p:txBody>
          <a:bodyPr vert="horz" wrap="square" lIns="91440" tIns="45720" rIns="91440" bIns="45720" numCol="1" anchor="ctr" anchorCtr="0" compatLnSpc="1">
            <a:prstTxWarp prst="textNoShape">
              <a:avLst/>
            </a:prstTxWarp>
          </a:bodyPr>
          <a:lstStyle/>
          <a:p>
            <a:pPr>
              <a:defRPr/>
            </a:pPr>
            <a:fld id="{AEA091EB-5357-4D9F-9DE2-B49C7EB32022}" type="slidenum">
              <a:rPr lang="zh-CN" altLang="zh-CN">
                <a:solidFill>
                  <a:schemeClr val="tx1"/>
                </a:solidFill>
              </a:rPr>
              <a:pPr>
                <a:defRPr/>
              </a:pPr>
              <a:t>50</a:t>
            </a:fld>
            <a:endParaRPr lang="zh-CN" altLang="zh-CN">
              <a:solidFill>
                <a:schemeClr val="tx1"/>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Rectangle 2"/>
          <p:cNvSpPr>
            <a:spLocks noGrp="1" noChangeArrowheads="1"/>
          </p:cNvSpPr>
          <p:nvPr>
            <p:ph type="title" idx="4294967295"/>
          </p:nvPr>
        </p:nvSpPr>
        <p:spPr/>
        <p:txBody>
          <a:bodyPr/>
          <a:lstStyle/>
          <a:p>
            <a:pPr eaLnBrk="1" hangingPunct="1"/>
            <a:r>
              <a:rPr lang="zh-CN" altLang="en-US" sz="3600" b="1" dirty="0" smtClean="0">
                <a:latin typeface="华文新魏" pitchFamily="2" charset="-122"/>
                <a:ea typeface="华文新魏" pitchFamily="2" charset="-122"/>
                <a:sym typeface="华文新魏" pitchFamily="2" charset="-122"/>
              </a:rPr>
              <a:t>六、报告 </a:t>
            </a:r>
            <a:r>
              <a:rPr lang="en-US" altLang="zh-CN" sz="3600" b="1" u="sng" dirty="0" smtClean="0">
                <a:latin typeface="华文新魏" pitchFamily="2" charset="-122"/>
                <a:ea typeface="华文新魏" pitchFamily="2" charset="-122"/>
                <a:sym typeface="华文新魏" pitchFamily="2" charset="-122"/>
              </a:rPr>
              <a:t> </a:t>
            </a:r>
            <a:endParaRPr lang="zh-CN" altLang="en-US" sz="3600" b="1" u="sng" dirty="0" smtClean="0">
              <a:latin typeface="华文新魏" pitchFamily="2" charset="-122"/>
              <a:ea typeface="华文新魏" pitchFamily="2" charset="-122"/>
              <a:sym typeface="华文新魏" pitchFamily="2" charset="-122"/>
            </a:endParaRPr>
          </a:p>
        </p:txBody>
      </p:sp>
      <p:sp>
        <p:nvSpPr>
          <p:cNvPr id="55300" name="Rectangle 3"/>
          <p:cNvSpPr>
            <a:spLocks noGrp="1" noChangeArrowheads="1"/>
          </p:cNvSpPr>
          <p:nvPr>
            <p:ph type="body" idx="4294967295"/>
          </p:nvPr>
        </p:nvSpPr>
        <p:spPr>
          <a:xfrm>
            <a:off x="642938" y="1500188"/>
            <a:ext cx="7758112" cy="4525962"/>
          </a:xfrm>
        </p:spPr>
        <p:txBody>
          <a:bodyPr/>
          <a:lstStyle/>
          <a:p>
            <a:pPr marL="261938" indent="-261938">
              <a:lnSpc>
                <a:spcPct val="150000"/>
              </a:lnSpc>
            </a:pPr>
            <a:r>
              <a:rPr lang="zh-CN" altLang="en-US" sz="2800" b="1" smtClean="0">
                <a:latin typeface="华文楷体" pitchFamily="2" charset="-122"/>
                <a:ea typeface="华文楷体" pitchFamily="2" charset="-122"/>
                <a:sym typeface="华文楷体" pitchFamily="2" charset="-122"/>
              </a:rPr>
              <a:t>提供</a:t>
            </a:r>
            <a:r>
              <a:rPr lang="en-US" altLang="zh-CN" sz="2800" b="1" smtClean="0">
                <a:latin typeface="华文楷体" pitchFamily="2" charset="-122"/>
                <a:ea typeface="华文楷体" pitchFamily="2" charset="-122"/>
                <a:sym typeface="华文楷体" pitchFamily="2" charset="-122"/>
              </a:rPr>
              <a:t>PEP</a:t>
            </a:r>
            <a:r>
              <a:rPr lang="zh-CN" altLang="en-US" sz="2800" b="1" smtClean="0">
                <a:latin typeface="华文楷体" pitchFamily="2" charset="-122"/>
                <a:ea typeface="华文楷体" pitchFamily="2" charset="-122"/>
                <a:sym typeface="华文楷体" pitchFamily="2" charset="-122"/>
              </a:rPr>
              <a:t>的医疗卫生机构应该对每一例医务人员的职业暴露进行填表</a:t>
            </a:r>
          </a:p>
          <a:p>
            <a:pPr marL="261938" indent="-261938">
              <a:lnSpc>
                <a:spcPct val="150000"/>
              </a:lnSpc>
            </a:pPr>
            <a:r>
              <a:rPr lang="zh-CN" altLang="en-US" sz="2800" b="1" smtClean="0">
                <a:latin typeface="华文楷体" pitchFamily="2" charset="-122"/>
                <a:ea typeface="华文楷体" pitchFamily="2" charset="-122"/>
                <a:sym typeface="华文楷体" pitchFamily="2" charset="-122"/>
              </a:rPr>
              <a:t>包括所有暴露病例：发生临床明显暴露及无需进行PEP治疗的病例</a:t>
            </a:r>
          </a:p>
          <a:p>
            <a:pPr marL="261938" indent="-261938">
              <a:lnSpc>
                <a:spcPct val="150000"/>
              </a:lnSpc>
            </a:pPr>
            <a:r>
              <a:rPr lang="zh-CN" altLang="en-US" sz="2800" b="1" smtClean="0">
                <a:latin typeface="华文楷体" pitchFamily="2" charset="-122"/>
                <a:ea typeface="华文楷体" pitchFamily="2" charset="-122"/>
                <a:sym typeface="华文楷体" pitchFamily="2" charset="-122"/>
              </a:rPr>
              <a:t>报告后，医疗卫生机构应留存复印件</a:t>
            </a:r>
          </a:p>
        </p:txBody>
      </p:sp>
      <p:sp>
        <p:nvSpPr>
          <p:cNvPr id="5" name="灯片编号占位符 4"/>
          <p:cNvSpPr>
            <a:spLocks noGrp="1"/>
          </p:cNvSpPr>
          <p:nvPr>
            <p:ph type="sldNum" sz="quarter" idx="11"/>
          </p:nvPr>
        </p:nvSpPr>
        <p:spPr>
          <a:noFill/>
          <a:ln w="9525">
            <a:noFill/>
            <a:miter lim="800000"/>
            <a:headEnd/>
            <a:tailEnd/>
          </a:ln>
        </p:spPr>
        <p:txBody>
          <a:bodyPr vert="horz" wrap="square" lIns="91440" tIns="45720" rIns="91440" bIns="45720" numCol="1" anchor="ctr" anchorCtr="0" compatLnSpc="1">
            <a:prstTxWarp prst="textNoShape">
              <a:avLst/>
            </a:prstTxWarp>
          </a:bodyPr>
          <a:lstStyle/>
          <a:p>
            <a:pPr>
              <a:defRPr/>
            </a:pPr>
            <a:fld id="{75CA5659-B051-4C62-9E77-24B993749819}" type="slidenum">
              <a:rPr lang="zh-CN" altLang="zh-CN">
                <a:solidFill>
                  <a:schemeClr val="tx1"/>
                </a:solidFill>
              </a:rPr>
              <a:pPr>
                <a:defRPr/>
              </a:pPr>
              <a:t>51</a:t>
            </a:fld>
            <a:endParaRPr lang="zh-CN" altLang="zh-CN">
              <a:solidFill>
                <a:schemeClr val="tx1"/>
              </a:solidFill>
            </a:endParaRPr>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bg bwMode="auto">
      <p:bgPr>
        <a:solidFill>
          <a:srgbClr val="CCECFF"/>
        </a:solidFill>
        <a:effectLst/>
      </p:bgPr>
    </p:bg>
    <p:spTree>
      <p:nvGrpSpPr>
        <p:cNvPr id="1" name=""/>
        <p:cNvGrpSpPr/>
        <p:nvPr/>
      </p:nvGrpSpPr>
      <p:grpSpPr>
        <a:xfrm>
          <a:off x="0" y="0"/>
          <a:ext cx="0" cy="0"/>
          <a:chOff x="0" y="0"/>
          <a:chExt cx="0" cy="0"/>
        </a:xfrm>
      </p:grpSpPr>
      <p:sp>
        <p:nvSpPr>
          <p:cNvPr id="56322" name="Rectangle 2"/>
          <p:cNvSpPr>
            <a:spLocks noGrp="1" noChangeArrowheads="1"/>
          </p:cNvSpPr>
          <p:nvPr>
            <p:ph type="title" idx="4294967295"/>
          </p:nvPr>
        </p:nvSpPr>
        <p:spPr>
          <a:xfrm>
            <a:off x="1651022" y="2354949"/>
            <a:ext cx="6017236" cy="1362075"/>
          </a:xfrm>
        </p:spPr>
        <p:txBody>
          <a:bodyPr anchor="t"/>
          <a:lstStyle/>
          <a:p>
            <a:pPr algn="l" eaLnBrk="1" hangingPunct="1"/>
            <a:r>
              <a:rPr lang="zh-CN" altLang="en-US" b="1" dirty="0" smtClean="0">
                <a:latin typeface="华文楷体" pitchFamily="2" charset="-122"/>
                <a:ea typeface="华文楷体" pitchFamily="2" charset="-122"/>
                <a:sym typeface="华文楷体" pitchFamily="2" charset="-122"/>
              </a:rPr>
              <a:t>六、</a:t>
            </a:r>
            <a:r>
              <a:rPr lang="en-US" altLang="zh-CN" b="1" dirty="0" smtClean="0">
                <a:latin typeface="华文楷体" pitchFamily="2" charset="-122"/>
                <a:ea typeface="华文楷体" pitchFamily="2" charset="-122"/>
                <a:sym typeface="华文楷体" pitchFamily="2" charset="-122"/>
              </a:rPr>
              <a:t>1</a:t>
            </a:r>
            <a:r>
              <a:rPr lang="zh-CN" altLang="en-US" b="1" dirty="0" smtClean="0">
                <a:latin typeface="华文楷体" pitchFamily="2" charset="-122"/>
                <a:ea typeface="华文楷体" pitchFamily="2" charset="-122"/>
                <a:sym typeface="华文楷体" pitchFamily="2" charset="-122"/>
              </a:rPr>
              <a:t>例职业暴露 </a:t>
            </a:r>
          </a:p>
        </p:txBody>
      </p:sp>
      <p:sp>
        <p:nvSpPr>
          <p:cNvPr id="56323" name="Text Placeholder 3"/>
          <p:cNvSpPr>
            <a:spLocks noGrp="1" noChangeArrowheads="1"/>
          </p:cNvSpPr>
          <p:nvPr>
            <p:ph type="body" idx="4294967295"/>
          </p:nvPr>
        </p:nvSpPr>
        <p:spPr>
          <a:xfrm>
            <a:off x="1043706" y="1009275"/>
            <a:ext cx="7300194" cy="763587"/>
          </a:xfrm>
        </p:spPr>
        <p:txBody>
          <a:bodyPr anchor="b"/>
          <a:lstStyle/>
          <a:p>
            <a:pPr marL="0" indent="0">
              <a:buFont typeface="Arial" charset="0"/>
              <a:buNone/>
            </a:pPr>
            <a:r>
              <a:rPr lang="zh-CN" altLang="en-US" sz="4000" b="1" dirty="0" smtClean="0">
                <a:solidFill>
                  <a:schemeClr val="hlink"/>
                </a:solidFill>
                <a:latin typeface="华文新魏" pitchFamily="2" charset="-122"/>
                <a:ea typeface="华文新魏" pitchFamily="2" charset="-122"/>
                <a:sym typeface="华文楷体" pitchFamily="2" charset="-122"/>
              </a:rPr>
              <a:t>案例分析</a:t>
            </a:r>
          </a:p>
        </p:txBody>
      </p:sp>
      <p:sp>
        <p:nvSpPr>
          <p:cNvPr id="4" name="灯片编号占位符 3"/>
          <p:cNvSpPr>
            <a:spLocks noGrp="1"/>
          </p:cNvSpPr>
          <p:nvPr>
            <p:ph type="sldNum" sz="quarter" idx="11"/>
          </p:nvPr>
        </p:nvSpPr>
        <p:spPr>
          <a:noFill/>
          <a:ln w="9525">
            <a:noFill/>
            <a:miter lim="800000"/>
            <a:headEnd/>
            <a:tailEnd/>
          </a:ln>
        </p:spPr>
        <p:txBody>
          <a:bodyPr vert="horz" wrap="square" lIns="91440" tIns="45720" rIns="91440" bIns="45720" numCol="1" anchor="ctr" anchorCtr="0" compatLnSpc="1">
            <a:prstTxWarp prst="textNoShape">
              <a:avLst/>
            </a:prstTxWarp>
          </a:bodyPr>
          <a:lstStyle/>
          <a:p>
            <a:pPr>
              <a:defRPr/>
            </a:pPr>
            <a:fld id="{69C1C946-6989-4A13-987D-05C6C645B77C}" type="slidenum">
              <a:rPr lang="zh-CN" altLang="zh-CN">
                <a:solidFill>
                  <a:schemeClr val="tx1"/>
                </a:solidFill>
              </a:rPr>
              <a:pPr>
                <a:defRPr/>
              </a:pPr>
              <a:t>52</a:t>
            </a:fld>
            <a:endParaRPr lang="zh-CN" altLang="zh-CN">
              <a:solidFill>
                <a:schemeClr val="tx1"/>
              </a:solidFill>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2"/>
          <p:cNvSpPr>
            <a:spLocks noGrp="1" noChangeArrowheads="1"/>
          </p:cNvSpPr>
          <p:nvPr>
            <p:ph type="title" idx="4294967295"/>
          </p:nvPr>
        </p:nvSpPr>
        <p:spPr>
          <a:xfrm>
            <a:off x="457200" y="274638"/>
            <a:ext cx="8229600" cy="1282700"/>
          </a:xfrm>
        </p:spPr>
        <p:txBody>
          <a:bodyPr/>
          <a:lstStyle/>
          <a:p>
            <a:r>
              <a:rPr lang="zh-CN" altLang="en-US" sz="3600" b="1" smtClean="0">
                <a:latin typeface="华文新魏" pitchFamily="2" charset="-122"/>
                <a:ea typeface="华文新魏" pitchFamily="2" charset="-122"/>
                <a:sym typeface="华文新魏" pitchFamily="2" charset="-122"/>
              </a:rPr>
              <a:t>案例分析:</a:t>
            </a:r>
            <a:br>
              <a:rPr lang="zh-CN" altLang="en-US" sz="3600" b="1" smtClean="0">
                <a:latin typeface="华文新魏" pitchFamily="2" charset="-122"/>
                <a:ea typeface="华文新魏" pitchFamily="2" charset="-122"/>
                <a:sym typeface="华文新魏" pitchFamily="2" charset="-122"/>
              </a:rPr>
            </a:br>
            <a:r>
              <a:rPr lang="zh-CN" altLang="en-US" sz="3600" b="1" smtClean="0">
                <a:latin typeface="华文新魏" pitchFamily="2" charset="-122"/>
                <a:ea typeface="华文新魏" pitchFamily="2" charset="-122"/>
                <a:sym typeface="华文新魏" pitchFamily="2" charset="-122"/>
              </a:rPr>
              <a:t>1例HIV的职业暴露</a:t>
            </a:r>
            <a:endParaRPr lang="zh-CN" altLang="en-US" smtClean="0"/>
          </a:p>
        </p:txBody>
      </p:sp>
      <p:sp>
        <p:nvSpPr>
          <p:cNvPr id="57348" name="Rectangle 3"/>
          <p:cNvSpPr>
            <a:spLocks noGrp="1" noChangeArrowheads="1"/>
          </p:cNvSpPr>
          <p:nvPr>
            <p:ph type="body" idx="4294967295"/>
          </p:nvPr>
        </p:nvSpPr>
        <p:spPr>
          <a:xfrm>
            <a:off x="684213" y="1628775"/>
            <a:ext cx="7704137" cy="4924425"/>
          </a:xfrm>
        </p:spPr>
        <p:txBody>
          <a:bodyPr/>
          <a:lstStyle/>
          <a:p>
            <a:pPr marL="0" indent="712788">
              <a:lnSpc>
                <a:spcPct val="160000"/>
              </a:lnSpc>
              <a:buFont typeface="Arial" charset="0"/>
              <a:buNone/>
            </a:pPr>
            <a:r>
              <a:rPr lang="zh-CN" altLang="en-US" sz="2800" b="1" dirty="0" smtClean="0">
                <a:latin typeface="华文楷体" pitchFamily="2" charset="-122"/>
                <a:ea typeface="华文楷体" pitchFamily="2" charset="-122"/>
                <a:sym typeface="华文楷体" pitchFamily="2" charset="-122"/>
              </a:rPr>
              <a:t>赵某在产科工作到很晚。她在为病人进行静脉注射，但注射完毕后，针头突然扎到了她的手指。</a:t>
            </a:r>
          </a:p>
          <a:p>
            <a:pPr marL="0" indent="712788">
              <a:lnSpc>
                <a:spcPct val="160000"/>
              </a:lnSpc>
              <a:buFont typeface="Arial" charset="0"/>
              <a:buNone/>
            </a:pPr>
            <a:r>
              <a:rPr lang="zh-CN" altLang="en-US" sz="2800" b="1" dirty="0" smtClean="0">
                <a:latin typeface="华文楷体" pitchFamily="2" charset="-122"/>
                <a:ea typeface="华文楷体" pitchFamily="2" charset="-122"/>
                <a:sym typeface="华文楷体" pitchFamily="2" charset="-122"/>
              </a:rPr>
              <a:t>问题：</a:t>
            </a:r>
          </a:p>
          <a:p>
            <a:pPr marL="0" indent="712788">
              <a:lnSpc>
                <a:spcPct val="160000"/>
              </a:lnSpc>
            </a:pPr>
            <a:r>
              <a:rPr lang="zh-CN" altLang="en-US" sz="2800" b="1" dirty="0" smtClean="0">
                <a:latin typeface="宋体" pitchFamily="2" charset="-122"/>
                <a:ea typeface="宋体" pitchFamily="2" charset="-122"/>
                <a:sym typeface="华文楷体" pitchFamily="2" charset="-122"/>
              </a:rPr>
              <a:t>职业暴露发生后，赵某首先应该做什么？</a:t>
            </a:r>
          </a:p>
          <a:p>
            <a:pPr marL="0" indent="712788">
              <a:lnSpc>
                <a:spcPct val="160000"/>
              </a:lnSpc>
            </a:pPr>
            <a:r>
              <a:rPr lang="zh-CN" altLang="en-US" sz="2800" b="1" dirty="0" smtClean="0">
                <a:latin typeface="宋体" pitchFamily="2" charset="-122"/>
                <a:ea typeface="宋体" pitchFamily="2" charset="-122"/>
                <a:sym typeface="华文楷体" pitchFamily="2" charset="-122"/>
              </a:rPr>
              <a:t>下一步怎么办？列出步骤。</a:t>
            </a:r>
            <a:r>
              <a:rPr lang="zh-CN" altLang="en-US" sz="2800" b="1" dirty="0" smtClean="0">
                <a:latin typeface="华文楷体" pitchFamily="2" charset="-122"/>
                <a:ea typeface="华文楷体" pitchFamily="2" charset="-122"/>
                <a:sym typeface="华文楷体" pitchFamily="2" charset="-122"/>
              </a:rPr>
              <a:t> </a:t>
            </a:r>
          </a:p>
        </p:txBody>
      </p:sp>
      <p:sp>
        <p:nvSpPr>
          <p:cNvPr id="5" name="灯片编号占位符 4"/>
          <p:cNvSpPr>
            <a:spLocks noGrp="1"/>
          </p:cNvSpPr>
          <p:nvPr>
            <p:ph type="sldNum" sz="quarter" idx="11"/>
          </p:nvPr>
        </p:nvSpPr>
        <p:spPr>
          <a:noFill/>
          <a:ln w="9525">
            <a:noFill/>
            <a:miter lim="800000"/>
            <a:headEnd/>
            <a:tailEnd/>
          </a:ln>
        </p:spPr>
        <p:txBody>
          <a:bodyPr vert="horz" wrap="square" lIns="91440" tIns="45720" rIns="91440" bIns="45720" numCol="1" anchor="ctr" anchorCtr="0" compatLnSpc="1">
            <a:prstTxWarp prst="textNoShape">
              <a:avLst/>
            </a:prstTxWarp>
          </a:bodyPr>
          <a:lstStyle/>
          <a:p>
            <a:pPr>
              <a:defRPr/>
            </a:pPr>
            <a:fld id="{E72FA363-DA64-4E93-A63D-B4255FA98E4E}" type="slidenum">
              <a:rPr lang="zh-CN" altLang="zh-CN">
                <a:solidFill>
                  <a:schemeClr val="tx1"/>
                </a:solidFill>
              </a:rPr>
              <a:pPr>
                <a:defRPr/>
              </a:pPr>
              <a:t>53</a:t>
            </a:fld>
            <a:endParaRPr lang="zh-CN" altLang="zh-CN">
              <a:solidFill>
                <a:schemeClr val="tx1"/>
              </a:solidFill>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Rectangle 2"/>
          <p:cNvSpPr>
            <a:spLocks noGrp="1" noChangeArrowheads="1"/>
          </p:cNvSpPr>
          <p:nvPr>
            <p:ph type="title" idx="4294967295"/>
          </p:nvPr>
        </p:nvSpPr>
        <p:spPr>
          <a:xfrm>
            <a:off x="0" y="0"/>
            <a:ext cx="9144000" cy="1143000"/>
          </a:xfrm>
        </p:spPr>
        <p:txBody>
          <a:bodyPr/>
          <a:lstStyle/>
          <a:p>
            <a:pPr marL="609600" indent="-609600"/>
            <a:r>
              <a:rPr lang="zh-CN" altLang="en-US" b="1" smtClean="0">
                <a:latin typeface="华文新魏" pitchFamily="2" charset="-122"/>
                <a:ea typeface="华文新魏" pitchFamily="2" charset="-122"/>
                <a:sym typeface="华文新魏" pitchFamily="2" charset="-122"/>
              </a:rPr>
              <a:t>答案: </a:t>
            </a:r>
            <a:r>
              <a:rPr lang="en-US" altLang="zh-CN" b="1" smtClean="0">
                <a:latin typeface="华文新魏" pitchFamily="2" charset="-122"/>
                <a:ea typeface="华文新魏" pitchFamily="2" charset="-122"/>
                <a:sym typeface="华文新魏" pitchFamily="2" charset="-122"/>
              </a:rPr>
              <a:t>1</a:t>
            </a:r>
            <a:endParaRPr lang="zh-CN" altLang="en-US" smtClean="0"/>
          </a:p>
        </p:txBody>
      </p:sp>
      <p:sp>
        <p:nvSpPr>
          <p:cNvPr id="58372" name="Rectangle 3"/>
          <p:cNvSpPr>
            <a:spLocks noGrp="1" noChangeArrowheads="1"/>
          </p:cNvSpPr>
          <p:nvPr>
            <p:ph type="body" idx="4294967295"/>
          </p:nvPr>
        </p:nvSpPr>
        <p:spPr>
          <a:xfrm>
            <a:off x="899694" y="1143000"/>
            <a:ext cx="7776894" cy="5500688"/>
          </a:xfrm>
        </p:spPr>
        <p:txBody>
          <a:bodyPr/>
          <a:lstStyle/>
          <a:p>
            <a:pPr marL="609600" indent="-609600">
              <a:buFont typeface="Arial" charset="0"/>
              <a:buAutoNum type="arabicPeriod"/>
            </a:pPr>
            <a:r>
              <a:rPr lang="zh-CN" altLang="en-US" sz="2800" b="1" dirty="0" smtClean="0">
                <a:latin typeface="华文楷体" pitchFamily="2" charset="-122"/>
                <a:ea typeface="华文楷体" pitchFamily="2" charset="-122"/>
                <a:sym typeface="华文楷体" pitchFamily="2" charset="-122"/>
              </a:rPr>
              <a:t>如有出血，让伤口自然出血几秒钟，不要挤压，然后用肥皂和清水彻底清洗</a:t>
            </a:r>
          </a:p>
          <a:p>
            <a:pPr marL="609600" indent="-609600">
              <a:buFont typeface="Arial" charset="0"/>
              <a:buAutoNum type="arabicPeriod"/>
            </a:pPr>
            <a:r>
              <a:rPr lang="zh-CN" altLang="en-US" sz="2800" b="1" dirty="0" smtClean="0">
                <a:latin typeface="华文楷体" pitchFamily="2" charset="-122"/>
                <a:ea typeface="华文楷体" pitchFamily="2" charset="-122"/>
                <a:sym typeface="华文楷体" pitchFamily="2" charset="-122"/>
              </a:rPr>
              <a:t>向产房负责人报告</a:t>
            </a:r>
          </a:p>
          <a:p>
            <a:pPr marL="609600" indent="-609600">
              <a:buFont typeface="Arial" charset="0"/>
              <a:buAutoNum type="arabicPeriod"/>
            </a:pPr>
            <a:r>
              <a:rPr lang="zh-CN" altLang="en-US" sz="2800" b="1" dirty="0" smtClean="0">
                <a:latin typeface="华文楷体" pitchFamily="2" charset="-122"/>
                <a:ea typeface="华文楷体" pitchFamily="2" charset="-122"/>
                <a:sym typeface="华文楷体" pitchFamily="2" charset="-122"/>
              </a:rPr>
              <a:t>向病人解释情况，获得其同意，对其进行HIV快速检测和HBsAg检测</a:t>
            </a:r>
          </a:p>
          <a:p>
            <a:pPr marL="609600" indent="-609600">
              <a:buFont typeface="Arial" charset="0"/>
              <a:buAutoNum type="arabicPeriod"/>
            </a:pPr>
            <a:r>
              <a:rPr lang="zh-CN" altLang="en-US" sz="2800" b="1" dirty="0" smtClean="0">
                <a:solidFill>
                  <a:srgbClr val="FF0000"/>
                </a:solidFill>
                <a:latin typeface="华文楷体" pitchFamily="2" charset="-122"/>
                <a:ea typeface="华文楷体" pitchFamily="2" charset="-122"/>
                <a:sym typeface="华文楷体" pitchFamily="2" charset="-122"/>
              </a:rPr>
              <a:t>赵某</a:t>
            </a:r>
            <a:r>
              <a:rPr lang="zh-CN" altLang="en-US" sz="2800" b="1" dirty="0" smtClean="0">
                <a:latin typeface="华文楷体" pitchFamily="2" charset="-122"/>
                <a:ea typeface="华文楷体" pitchFamily="2" charset="-122"/>
                <a:sym typeface="华文楷体" pitchFamily="2" charset="-122"/>
              </a:rPr>
              <a:t>接受病史问询，并接受HIV快速检测、乙肝表面抗原和乙肝表面抗体检测</a:t>
            </a:r>
            <a:endParaRPr lang="en-US" altLang="zh-CN" sz="2800" b="1" dirty="0" smtClean="0">
              <a:latin typeface="华文楷体" pitchFamily="2" charset="-122"/>
              <a:ea typeface="华文楷体" pitchFamily="2" charset="-122"/>
              <a:sym typeface="华文楷体" pitchFamily="2" charset="-122"/>
            </a:endParaRPr>
          </a:p>
          <a:p>
            <a:pPr marL="609600" indent="-609600">
              <a:buFont typeface="Arial" charset="0"/>
              <a:buAutoNum type="arabicPeriod"/>
            </a:pPr>
            <a:r>
              <a:rPr lang="zh-CN" altLang="en-US" sz="2800" b="1" dirty="0" smtClean="0">
                <a:latin typeface="华文楷体" pitchFamily="2" charset="-122"/>
                <a:ea typeface="华文楷体" pitchFamily="2" charset="-122"/>
                <a:sym typeface="华文楷体" pitchFamily="2" charset="-122"/>
              </a:rPr>
              <a:t>向患者和赵某 确保整个过程将严格保密</a:t>
            </a:r>
            <a:endParaRPr lang="en-US" altLang="zh-CN" sz="2800" b="1" dirty="0" smtClean="0">
              <a:latin typeface="华文楷体" pitchFamily="2" charset="-122"/>
              <a:ea typeface="华文楷体" pitchFamily="2" charset="-122"/>
              <a:sym typeface="华文楷体" pitchFamily="2" charset="-122"/>
            </a:endParaRPr>
          </a:p>
          <a:p>
            <a:pPr marL="609600" indent="-609600">
              <a:buFont typeface="Arial" charset="0"/>
              <a:buAutoNum type="arabicPeriod"/>
            </a:pPr>
            <a:r>
              <a:rPr lang="zh-CN" altLang="en-US" sz="2800" b="1" dirty="0" smtClean="0">
                <a:latin typeface="华文楷体" pitchFamily="2" charset="-122"/>
                <a:ea typeface="华文楷体" pitchFamily="2" charset="-122"/>
                <a:sym typeface="华文楷体" pitchFamily="2" charset="-122"/>
              </a:rPr>
              <a:t>向赵某和当事病人提供支持，向</a:t>
            </a:r>
            <a:r>
              <a:rPr lang="zh-CN" altLang="en-US" sz="2800" b="1" dirty="0" smtClean="0">
                <a:solidFill>
                  <a:srgbClr val="FF0000"/>
                </a:solidFill>
                <a:latin typeface="华文楷体" pitchFamily="2" charset="-122"/>
                <a:ea typeface="华文楷体" pitchFamily="2" charset="-122"/>
                <a:sym typeface="华文楷体" pitchFamily="2" charset="-122"/>
              </a:rPr>
              <a:t>赵某</a:t>
            </a:r>
            <a:r>
              <a:rPr lang="zh-CN" altLang="en-US" sz="2800" b="1" dirty="0" smtClean="0">
                <a:latin typeface="华文楷体" pitchFamily="2" charset="-122"/>
                <a:ea typeface="华文楷体" pitchFamily="2" charset="-122"/>
                <a:sym typeface="华文楷体" pitchFamily="2" charset="-122"/>
              </a:rPr>
              <a:t>提供书面的职业暴露信息单（如果有）</a:t>
            </a:r>
          </a:p>
        </p:txBody>
      </p:sp>
      <p:sp>
        <p:nvSpPr>
          <p:cNvPr id="5" name="灯片编号占位符 4"/>
          <p:cNvSpPr>
            <a:spLocks noGrp="1"/>
          </p:cNvSpPr>
          <p:nvPr>
            <p:ph type="sldNum" sz="quarter" idx="11"/>
          </p:nvPr>
        </p:nvSpPr>
        <p:spPr>
          <a:noFill/>
          <a:ln w="9525">
            <a:noFill/>
            <a:miter lim="800000"/>
            <a:headEnd/>
            <a:tailEnd/>
          </a:ln>
        </p:spPr>
        <p:txBody>
          <a:bodyPr vert="horz" wrap="square" lIns="91440" tIns="45720" rIns="91440" bIns="45720" numCol="1" anchor="ctr" anchorCtr="0" compatLnSpc="1">
            <a:prstTxWarp prst="textNoShape">
              <a:avLst/>
            </a:prstTxWarp>
          </a:bodyPr>
          <a:lstStyle/>
          <a:p>
            <a:pPr>
              <a:defRPr/>
            </a:pPr>
            <a:fld id="{A0B36545-51FF-4A30-BE2B-05BAB23CE7A1}" type="slidenum">
              <a:rPr lang="zh-CN" altLang="zh-CN">
                <a:solidFill>
                  <a:schemeClr val="tx1"/>
                </a:solidFill>
              </a:rPr>
              <a:pPr>
                <a:defRPr/>
              </a:pPr>
              <a:t>54</a:t>
            </a:fld>
            <a:endParaRPr lang="zh-CN" altLang="zh-CN">
              <a:solidFill>
                <a:schemeClr val="tx1"/>
              </a:solidFill>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标题 1"/>
          <p:cNvSpPr>
            <a:spLocks noGrp="1"/>
          </p:cNvSpPr>
          <p:nvPr>
            <p:ph type="title"/>
          </p:nvPr>
        </p:nvSpPr>
        <p:spPr/>
        <p:txBody>
          <a:bodyPr/>
          <a:lstStyle/>
          <a:p>
            <a:r>
              <a:rPr lang="zh-CN" altLang="en-US" smtClean="0">
                <a:latin typeface="华文新魏" pitchFamily="2" charset="-122"/>
                <a:ea typeface="华文新魏" pitchFamily="2" charset="-122"/>
              </a:rPr>
              <a:t>案例分析：职业暴露（</a:t>
            </a:r>
            <a:r>
              <a:rPr lang="en-US" altLang="zh-CN" smtClean="0">
                <a:latin typeface="华文新魏" pitchFamily="2" charset="-122"/>
                <a:ea typeface="华文新魏" pitchFamily="2" charset="-122"/>
              </a:rPr>
              <a:t>2</a:t>
            </a:r>
            <a:r>
              <a:rPr lang="zh-CN" altLang="en-US" smtClean="0">
                <a:latin typeface="华文新魏" pitchFamily="2" charset="-122"/>
                <a:ea typeface="华文新魏" pitchFamily="2" charset="-122"/>
              </a:rPr>
              <a:t>）</a:t>
            </a:r>
          </a:p>
        </p:txBody>
      </p:sp>
      <p:sp>
        <p:nvSpPr>
          <p:cNvPr id="5" name="内容占位符 4"/>
          <p:cNvSpPr>
            <a:spLocks noGrp="1"/>
          </p:cNvSpPr>
          <p:nvPr>
            <p:ph idx="1"/>
          </p:nvPr>
        </p:nvSpPr>
        <p:spPr>
          <a:xfrm>
            <a:off x="1403736" y="1484838"/>
            <a:ext cx="6346986" cy="4525963"/>
          </a:xfrm>
        </p:spPr>
        <p:txBody>
          <a:bodyPr/>
          <a:lstStyle/>
          <a:p>
            <a:pPr>
              <a:buFont typeface="Arial" pitchFamily="34" charset="0"/>
              <a:buNone/>
              <a:defRPr/>
            </a:pPr>
            <a:r>
              <a:rPr lang="zh-CN" altLang="en-US" sz="2800" b="1" dirty="0" smtClean="0">
                <a:latin typeface="楷体_GB2312" pitchFamily="49" charset="-122"/>
                <a:ea typeface="楷体_GB2312" pitchFamily="49" charset="-122"/>
              </a:rPr>
              <a:t>血液检测结果显示：</a:t>
            </a:r>
            <a:endParaRPr lang="en-US" altLang="zh-CN" sz="2800" b="1" dirty="0" smtClean="0">
              <a:latin typeface="楷体_GB2312" pitchFamily="49" charset="-122"/>
              <a:ea typeface="楷体_GB2312" pitchFamily="49" charset="-122"/>
            </a:endParaRPr>
          </a:p>
          <a:p>
            <a:pPr marL="514350" indent="-514350">
              <a:buFont typeface="Arial" pitchFamily="34" charset="0"/>
              <a:buAutoNum type="arabicPeriod"/>
              <a:defRPr/>
            </a:pPr>
            <a:r>
              <a:rPr lang="en-US" altLang="zh-CN" sz="2800" b="1" dirty="0" smtClean="0">
                <a:latin typeface="楷体_GB2312" pitchFamily="49" charset="-122"/>
                <a:ea typeface="楷体_GB2312" pitchFamily="49" charset="-122"/>
              </a:rPr>
              <a:t>HIV</a:t>
            </a:r>
            <a:r>
              <a:rPr lang="zh-CN" altLang="en-US" sz="2800" b="1" dirty="0" smtClean="0">
                <a:latin typeface="楷体_GB2312" pitchFamily="49" charset="-122"/>
                <a:ea typeface="楷体_GB2312" pitchFamily="49" charset="-122"/>
              </a:rPr>
              <a:t>快速检测</a:t>
            </a:r>
            <a:endParaRPr lang="en-US" altLang="zh-CN" sz="2800" b="1" dirty="0" smtClean="0">
              <a:latin typeface="楷体_GB2312" pitchFamily="49" charset="-122"/>
              <a:ea typeface="楷体_GB2312" pitchFamily="49" charset="-122"/>
            </a:endParaRPr>
          </a:p>
          <a:p>
            <a:pPr marL="514350" indent="-514350">
              <a:buFont typeface="Arial" pitchFamily="34" charset="0"/>
              <a:buNone/>
              <a:defRPr/>
            </a:pPr>
            <a:r>
              <a:rPr lang="en-US" altLang="zh-CN" sz="2800" b="1" dirty="0" smtClean="0">
                <a:latin typeface="楷体_GB2312" pitchFamily="49" charset="-122"/>
                <a:ea typeface="楷体_GB2312" pitchFamily="49" charset="-122"/>
              </a:rPr>
              <a:t>	a.</a:t>
            </a:r>
            <a:r>
              <a:rPr lang="zh-CN" altLang="en-US" sz="2800" b="1" dirty="0" smtClean="0">
                <a:latin typeface="楷体_GB2312" pitchFamily="49" charset="-122"/>
                <a:ea typeface="楷体_GB2312" pitchFamily="49" charset="-122"/>
              </a:rPr>
              <a:t>病人：</a:t>
            </a:r>
            <a:r>
              <a:rPr lang="en-US" altLang="zh-CN" sz="2800" b="1" dirty="0" smtClean="0">
                <a:latin typeface="楷体_GB2312" pitchFamily="49" charset="-122"/>
                <a:ea typeface="楷体_GB2312" pitchFamily="49" charset="-122"/>
              </a:rPr>
              <a:t>HIV</a:t>
            </a:r>
            <a:r>
              <a:rPr lang="zh-CN" altLang="en-US" sz="2800" b="1" dirty="0" smtClean="0">
                <a:latin typeface="楷体_GB2312" pitchFamily="49" charset="-122"/>
                <a:ea typeface="楷体_GB2312" pitchFamily="49" charset="-122"/>
              </a:rPr>
              <a:t>阳性</a:t>
            </a:r>
            <a:endParaRPr lang="en-US" altLang="zh-CN" sz="2800" b="1" dirty="0" smtClean="0">
              <a:latin typeface="楷体_GB2312" pitchFamily="49" charset="-122"/>
              <a:ea typeface="楷体_GB2312" pitchFamily="49" charset="-122"/>
            </a:endParaRPr>
          </a:p>
          <a:p>
            <a:pPr marL="514350" indent="-514350">
              <a:buFont typeface="Arial" pitchFamily="34" charset="0"/>
              <a:buNone/>
              <a:defRPr/>
            </a:pPr>
            <a:r>
              <a:rPr lang="en-US" altLang="zh-CN" sz="2800" b="1" dirty="0" smtClean="0">
                <a:latin typeface="楷体_GB2312" pitchFamily="49" charset="-122"/>
                <a:ea typeface="楷体_GB2312" pitchFamily="49" charset="-122"/>
              </a:rPr>
              <a:t>	b.</a:t>
            </a:r>
            <a:r>
              <a:rPr lang="zh-CN" altLang="en-US" sz="2800" b="1" dirty="0" smtClean="0">
                <a:latin typeface="楷体_GB2312" pitchFamily="49" charset="-122"/>
                <a:ea typeface="楷体_GB2312" pitchFamily="49" charset="-122"/>
              </a:rPr>
              <a:t>赵某：</a:t>
            </a:r>
            <a:r>
              <a:rPr lang="en-US" altLang="zh-CN" sz="2800" b="1" dirty="0" smtClean="0">
                <a:latin typeface="楷体_GB2312" pitchFamily="49" charset="-122"/>
                <a:ea typeface="楷体_GB2312" pitchFamily="49" charset="-122"/>
              </a:rPr>
              <a:t>HIV</a:t>
            </a:r>
            <a:r>
              <a:rPr lang="zh-CN" altLang="en-US" sz="2800" b="1" dirty="0" smtClean="0">
                <a:latin typeface="楷体_GB2312" pitchFamily="49" charset="-122"/>
                <a:ea typeface="楷体_GB2312" pitchFamily="49" charset="-122"/>
              </a:rPr>
              <a:t>阴性</a:t>
            </a:r>
            <a:endParaRPr lang="en-US" altLang="zh-CN" sz="2800" b="1" dirty="0" smtClean="0">
              <a:latin typeface="楷体_GB2312" pitchFamily="49" charset="-122"/>
              <a:ea typeface="楷体_GB2312" pitchFamily="49" charset="-122"/>
            </a:endParaRPr>
          </a:p>
          <a:p>
            <a:pPr marL="514350" indent="-514350">
              <a:buFont typeface="Arial" pitchFamily="34" charset="0"/>
              <a:buNone/>
              <a:defRPr/>
            </a:pPr>
            <a:r>
              <a:rPr lang="en-US" altLang="zh-CN" sz="2800" b="1" dirty="0" smtClean="0">
                <a:latin typeface="楷体_GB2312" pitchFamily="49" charset="-122"/>
                <a:ea typeface="楷体_GB2312" pitchFamily="49" charset="-122"/>
              </a:rPr>
              <a:t>2.</a:t>
            </a:r>
            <a:r>
              <a:rPr lang="zh-CN" altLang="en-US" sz="2800" b="1" dirty="0" smtClean="0">
                <a:latin typeface="楷体_GB2312" pitchFamily="49" charset="-122"/>
                <a:ea typeface="楷体_GB2312" pitchFamily="49" charset="-122"/>
              </a:rPr>
              <a:t>乙肝表面抗原检测</a:t>
            </a:r>
            <a:endParaRPr lang="en-US" altLang="zh-CN" sz="2800" b="1" dirty="0" smtClean="0">
              <a:latin typeface="楷体_GB2312" pitchFamily="49" charset="-122"/>
              <a:ea typeface="楷体_GB2312" pitchFamily="49" charset="-122"/>
            </a:endParaRPr>
          </a:p>
          <a:p>
            <a:pPr marL="514350" indent="-514350">
              <a:buFont typeface="Arial" pitchFamily="34" charset="0"/>
              <a:buNone/>
              <a:defRPr/>
            </a:pPr>
            <a:r>
              <a:rPr lang="en-US" altLang="zh-CN" sz="2800" b="1" dirty="0" smtClean="0">
                <a:latin typeface="楷体_GB2312" pitchFamily="49" charset="-122"/>
                <a:ea typeface="楷体_GB2312" pitchFamily="49" charset="-122"/>
              </a:rPr>
              <a:t>	a.</a:t>
            </a:r>
            <a:r>
              <a:rPr lang="zh-CN" altLang="en-US" sz="2800" b="1" dirty="0" smtClean="0">
                <a:latin typeface="楷体_GB2312" pitchFamily="49" charset="-122"/>
                <a:ea typeface="楷体_GB2312" pitchFamily="49" charset="-122"/>
              </a:rPr>
              <a:t>病人：</a:t>
            </a:r>
            <a:r>
              <a:rPr lang="en-US" altLang="zh-CN" sz="2800" b="1" dirty="0" err="1" smtClean="0">
                <a:latin typeface="楷体_GB2312" pitchFamily="49" charset="-122"/>
                <a:ea typeface="楷体_GB2312" pitchFamily="49" charset="-122"/>
              </a:rPr>
              <a:t>HBsAg</a:t>
            </a:r>
            <a:r>
              <a:rPr lang="en-US" altLang="zh-CN" sz="2800" b="1" dirty="0" smtClean="0">
                <a:latin typeface="楷体_GB2312" pitchFamily="49" charset="-122"/>
                <a:ea typeface="楷体_GB2312" pitchFamily="49" charset="-122"/>
              </a:rPr>
              <a:t> </a:t>
            </a:r>
            <a:r>
              <a:rPr lang="zh-CN" altLang="en-US" sz="2800" b="1" dirty="0" smtClean="0">
                <a:latin typeface="楷体_GB2312" pitchFamily="49" charset="-122"/>
                <a:ea typeface="楷体_GB2312" pitchFamily="49" charset="-122"/>
              </a:rPr>
              <a:t>阴性</a:t>
            </a:r>
            <a:endParaRPr lang="en-US" altLang="zh-CN" sz="2800" b="1" dirty="0" smtClean="0">
              <a:latin typeface="楷体_GB2312" pitchFamily="49" charset="-122"/>
              <a:ea typeface="楷体_GB2312" pitchFamily="49" charset="-122"/>
            </a:endParaRPr>
          </a:p>
          <a:p>
            <a:pPr marL="514350" indent="-514350">
              <a:buFont typeface="Arial" pitchFamily="34" charset="0"/>
              <a:buNone/>
              <a:defRPr/>
            </a:pPr>
            <a:r>
              <a:rPr lang="en-US" altLang="zh-CN" sz="2800" b="1" dirty="0" smtClean="0">
                <a:latin typeface="楷体_GB2312" pitchFamily="49" charset="-122"/>
                <a:ea typeface="楷体_GB2312" pitchFamily="49" charset="-122"/>
              </a:rPr>
              <a:t>	b.</a:t>
            </a:r>
            <a:r>
              <a:rPr lang="zh-CN" altLang="en-US" sz="2800" b="1" dirty="0" smtClean="0">
                <a:latin typeface="楷体_GB2312" pitchFamily="49" charset="-122"/>
                <a:ea typeface="楷体_GB2312" pitchFamily="49" charset="-122"/>
              </a:rPr>
              <a:t>赵某：</a:t>
            </a:r>
            <a:r>
              <a:rPr lang="en-US" altLang="zh-CN" sz="2800" b="1" dirty="0" smtClean="0">
                <a:latin typeface="楷体_GB2312" pitchFamily="49" charset="-122"/>
                <a:ea typeface="楷体_GB2312" pitchFamily="49" charset="-122"/>
              </a:rPr>
              <a:t> </a:t>
            </a:r>
            <a:r>
              <a:rPr lang="en-US" altLang="zh-CN" sz="2800" b="1" dirty="0" err="1" smtClean="0">
                <a:latin typeface="楷体_GB2312" pitchFamily="49" charset="-122"/>
                <a:ea typeface="楷体_GB2312" pitchFamily="49" charset="-122"/>
              </a:rPr>
              <a:t>HBsAg</a:t>
            </a:r>
            <a:r>
              <a:rPr lang="en-US" altLang="zh-CN" sz="2800" b="1" dirty="0" smtClean="0">
                <a:latin typeface="楷体_GB2312" pitchFamily="49" charset="-122"/>
                <a:ea typeface="楷体_GB2312" pitchFamily="49" charset="-122"/>
              </a:rPr>
              <a:t> </a:t>
            </a:r>
            <a:r>
              <a:rPr lang="zh-CN" altLang="en-US" sz="2800" b="1" dirty="0" smtClean="0">
                <a:latin typeface="楷体_GB2312" pitchFamily="49" charset="-122"/>
                <a:ea typeface="楷体_GB2312" pitchFamily="49" charset="-122"/>
              </a:rPr>
              <a:t>阴性</a:t>
            </a:r>
            <a:endParaRPr lang="en-US" altLang="zh-CN" sz="2800" b="1" dirty="0" smtClean="0">
              <a:latin typeface="楷体_GB2312" pitchFamily="49" charset="-122"/>
              <a:ea typeface="楷体_GB2312" pitchFamily="49" charset="-122"/>
            </a:endParaRPr>
          </a:p>
          <a:p>
            <a:pPr marL="514350" indent="-514350">
              <a:buFont typeface="Arial" pitchFamily="34" charset="0"/>
              <a:buNone/>
              <a:defRPr/>
            </a:pPr>
            <a:r>
              <a:rPr lang="zh-CN" altLang="en-US" sz="2800" b="1" dirty="0" smtClean="0">
                <a:latin typeface="楷体_GB2312" pitchFamily="49" charset="-122"/>
                <a:ea typeface="楷体_GB2312" pitchFamily="49" charset="-122"/>
              </a:rPr>
              <a:t>问题：</a:t>
            </a:r>
            <a:endParaRPr lang="en-US" altLang="zh-CN" sz="2800" b="1" dirty="0" smtClean="0">
              <a:latin typeface="楷体_GB2312" pitchFamily="49" charset="-122"/>
              <a:ea typeface="楷体_GB2312" pitchFamily="49" charset="-122"/>
            </a:endParaRPr>
          </a:p>
          <a:p>
            <a:pPr marL="514350" indent="-514350">
              <a:buFont typeface="Arial" pitchFamily="34" charset="0"/>
              <a:buNone/>
              <a:defRPr/>
            </a:pPr>
            <a:r>
              <a:rPr lang="zh-CN" altLang="en-US" sz="2800" b="1" dirty="0" smtClean="0">
                <a:latin typeface="楷体_GB2312" pitchFamily="49" charset="-122"/>
                <a:ea typeface="楷体_GB2312" pitchFamily="49" charset="-122"/>
              </a:rPr>
              <a:t>接下来该怎么做？</a:t>
            </a:r>
            <a:endParaRPr lang="en-US" altLang="zh-CN" b="1" dirty="0" smtClean="0">
              <a:latin typeface="楷体_GB2312" pitchFamily="49" charset="-122"/>
              <a:ea typeface="楷体_GB2312" pitchFamily="49" charset="-122"/>
            </a:endParaRPr>
          </a:p>
        </p:txBody>
      </p:sp>
      <p:sp>
        <p:nvSpPr>
          <p:cNvPr id="6" name="灯片编号占位符 5"/>
          <p:cNvSpPr>
            <a:spLocks noGrp="1"/>
          </p:cNvSpPr>
          <p:nvPr>
            <p:ph type="sldNum" sz="quarter" idx="11"/>
          </p:nvPr>
        </p:nvSpPr>
        <p:spPr>
          <a:noFill/>
          <a:ln w="9525">
            <a:noFill/>
            <a:miter lim="800000"/>
            <a:headEnd/>
            <a:tailEnd/>
          </a:ln>
        </p:spPr>
        <p:txBody>
          <a:bodyPr vert="horz" wrap="square" lIns="91440" tIns="45720" rIns="91440" bIns="45720" numCol="1" anchor="ctr" anchorCtr="0" compatLnSpc="1">
            <a:prstTxWarp prst="textNoShape">
              <a:avLst/>
            </a:prstTxWarp>
          </a:bodyPr>
          <a:lstStyle/>
          <a:p>
            <a:pPr>
              <a:defRPr/>
            </a:pPr>
            <a:fld id="{AA3311F6-02E7-47E6-929F-932CAE0A8164}" type="slidenum">
              <a:rPr lang="zh-CN" altLang="zh-CN">
                <a:solidFill>
                  <a:schemeClr val="tx1"/>
                </a:solidFill>
              </a:rPr>
              <a:pPr>
                <a:defRPr/>
              </a:pPr>
              <a:t>55</a:t>
            </a:fld>
            <a:endParaRPr lang="zh-CN" altLang="zh-CN">
              <a:solidFill>
                <a:schemeClr val="tx1"/>
              </a:solidFill>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Rectangle 2"/>
          <p:cNvSpPr>
            <a:spLocks noGrp="1" noChangeArrowheads="1"/>
          </p:cNvSpPr>
          <p:nvPr>
            <p:ph type="title" idx="4294967295"/>
          </p:nvPr>
        </p:nvSpPr>
        <p:spPr>
          <a:xfrm>
            <a:off x="0" y="274638"/>
            <a:ext cx="9144000" cy="796925"/>
          </a:xfrm>
        </p:spPr>
        <p:txBody>
          <a:bodyPr/>
          <a:lstStyle/>
          <a:p>
            <a:r>
              <a:rPr lang="zh-CN" altLang="en-US" b="1" smtClean="0">
                <a:latin typeface="华文新魏" pitchFamily="2" charset="-122"/>
                <a:ea typeface="华文新魏" pitchFamily="2" charset="-122"/>
                <a:sym typeface="华文新魏" pitchFamily="2" charset="-122"/>
              </a:rPr>
              <a:t>答案: 2</a:t>
            </a:r>
            <a:endParaRPr lang="zh-CN" altLang="en-US" smtClean="0"/>
          </a:p>
        </p:txBody>
      </p:sp>
      <p:sp>
        <p:nvSpPr>
          <p:cNvPr id="60420" name="Rectangle 3"/>
          <p:cNvSpPr>
            <a:spLocks noGrp="1" noChangeArrowheads="1"/>
          </p:cNvSpPr>
          <p:nvPr>
            <p:ph type="body" idx="4294967295"/>
          </p:nvPr>
        </p:nvSpPr>
        <p:spPr>
          <a:xfrm>
            <a:off x="900231" y="1341438"/>
            <a:ext cx="7704105" cy="5183820"/>
          </a:xfrm>
        </p:spPr>
        <p:txBody>
          <a:bodyPr/>
          <a:lstStyle/>
          <a:p>
            <a:pPr marL="355600" indent="-355600">
              <a:lnSpc>
                <a:spcPct val="90000"/>
              </a:lnSpc>
              <a:buFont typeface="Arial" charset="0"/>
              <a:buNone/>
            </a:pPr>
            <a:r>
              <a:rPr lang="zh-CN" altLang="en-US" sz="2800" b="1" dirty="0" smtClean="0">
                <a:latin typeface="华文楷体" pitchFamily="2" charset="-122"/>
                <a:ea typeface="华文楷体" pitchFamily="2" charset="-122"/>
                <a:sym typeface="华文楷体" pitchFamily="2" charset="-122"/>
              </a:rPr>
              <a:t>7. 暴露后2小时内应尽快开始PEP，最迟不超过36小时。晚于此时间，PEP可能无效。</a:t>
            </a:r>
          </a:p>
          <a:p>
            <a:pPr marL="0" indent="0">
              <a:lnSpc>
                <a:spcPct val="90000"/>
              </a:lnSpc>
              <a:buFont typeface="Arial" charset="0"/>
              <a:buNone/>
            </a:pPr>
            <a:r>
              <a:rPr lang="zh-CN" altLang="en-US" sz="2800" b="1" dirty="0" smtClean="0">
                <a:latin typeface="华文楷体" pitchFamily="2" charset="-122"/>
                <a:ea typeface="华文楷体" pitchFamily="2" charset="-122"/>
                <a:sym typeface="华文楷体" pitchFamily="2" charset="-122"/>
              </a:rPr>
              <a:t>8. 启动PEP措施，不必等待HIV检测结果</a:t>
            </a:r>
          </a:p>
          <a:p>
            <a:pPr marL="0" indent="0">
              <a:lnSpc>
                <a:spcPct val="90000"/>
              </a:lnSpc>
              <a:buFont typeface="Arial" charset="0"/>
              <a:buNone/>
            </a:pPr>
            <a:r>
              <a:rPr lang="zh-CN" altLang="en-US" sz="2800" b="1" dirty="0" smtClean="0">
                <a:latin typeface="华文楷体" pitchFamily="2" charset="-122"/>
                <a:ea typeface="华文楷体" pitchFamily="2" charset="-122"/>
                <a:sym typeface="华文楷体" pitchFamily="2" charset="-122"/>
              </a:rPr>
              <a:t>9. 随访赵某</a:t>
            </a:r>
          </a:p>
          <a:p>
            <a:pPr marL="723900" lvl="1" indent="-323850">
              <a:lnSpc>
                <a:spcPct val="90000"/>
              </a:lnSpc>
            </a:pPr>
            <a:r>
              <a:rPr lang="zh-CN" altLang="en-US" sz="2400" b="1" dirty="0" smtClean="0">
                <a:latin typeface="华文楷体" pitchFamily="2" charset="-122"/>
                <a:ea typeface="华文楷体" pitchFamily="2" charset="-122"/>
                <a:sym typeface="华文楷体" pitchFamily="2" charset="-122"/>
              </a:rPr>
              <a:t>完成</a:t>
            </a:r>
            <a:r>
              <a:rPr lang="en-US" altLang="zh-CN" sz="2400" b="1" dirty="0" smtClean="0">
                <a:latin typeface="华文楷体" pitchFamily="2" charset="-122"/>
                <a:ea typeface="华文楷体" pitchFamily="2" charset="-122"/>
                <a:sym typeface="华文楷体" pitchFamily="2" charset="-122"/>
              </a:rPr>
              <a:t>PEP</a:t>
            </a:r>
            <a:r>
              <a:rPr lang="zh-CN" altLang="en-US" sz="2400" b="1" dirty="0" smtClean="0">
                <a:latin typeface="华文楷体" pitchFamily="2" charset="-122"/>
                <a:ea typeface="华文楷体" pitchFamily="2" charset="-122"/>
                <a:sym typeface="华文楷体" pitchFamily="2" charset="-122"/>
              </a:rPr>
              <a:t>疗程（通常为</a:t>
            </a:r>
            <a:r>
              <a:rPr lang="en-US" altLang="zh-CN" sz="2400" b="1" dirty="0" smtClean="0">
                <a:latin typeface="华文楷体" pitchFamily="2" charset="-122"/>
                <a:ea typeface="华文楷体" pitchFamily="2" charset="-122"/>
                <a:sym typeface="华文楷体" pitchFamily="2" charset="-122"/>
              </a:rPr>
              <a:t>4</a:t>
            </a:r>
            <a:r>
              <a:rPr lang="zh-CN" altLang="en-US" sz="2400" b="1" dirty="0" smtClean="0">
                <a:latin typeface="华文楷体" pitchFamily="2" charset="-122"/>
                <a:ea typeface="华文楷体" pitchFamily="2" charset="-122"/>
                <a:sym typeface="华文楷体" pitchFamily="2" charset="-122"/>
              </a:rPr>
              <a:t>周的治疗）并且向赵某提供支持，包括在暴露后</a:t>
            </a:r>
            <a:r>
              <a:rPr lang="en-US" altLang="zh-CN" sz="2400" b="1" dirty="0" smtClean="0">
                <a:latin typeface="华文楷体" pitchFamily="2" charset="-122"/>
                <a:ea typeface="华文楷体" pitchFamily="2" charset="-122"/>
                <a:sym typeface="华文楷体" pitchFamily="2" charset="-122"/>
              </a:rPr>
              <a:t>4</a:t>
            </a:r>
            <a:r>
              <a:rPr lang="zh-CN" altLang="en-US" sz="2400" b="1" dirty="0" smtClean="0">
                <a:latin typeface="华文楷体" pitchFamily="2" charset="-122"/>
                <a:ea typeface="华文楷体" pitchFamily="2" charset="-122"/>
                <a:sym typeface="华文楷体" pitchFamily="2" charset="-122"/>
              </a:rPr>
              <a:t>、</a:t>
            </a:r>
            <a:r>
              <a:rPr lang="en-US" altLang="zh-CN" sz="2400" b="1" dirty="0" smtClean="0">
                <a:latin typeface="华文楷体" pitchFamily="2" charset="-122"/>
                <a:ea typeface="华文楷体" pitchFamily="2" charset="-122"/>
                <a:sym typeface="华文楷体" pitchFamily="2" charset="-122"/>
              </a:rPr>
              <a:t>8</a:t>
            </a:r>
            <a:r>
              <a:rPr lang="zh-CN" altLang="en-US" sz="2400" b="1" dirty="0" smtClean="0">
                <a:latin typeface="华文楷体" pitchFamily="2" charset="-122"/>
                <a:ea typeface="华文楷体" pitchFamily="2" charset="-122"/>
                <a:sym typeface="华文楷体" pitchFamily="2" charset="-122"/>
              </a:rPr>
              <a:t>、</a:t>
            </a:r>
            <a:r>
              <a:rPr lang="en-US" altLang="zh-CN" sz="2400" b="1" dirty="0" smtClean="0">
                <a:latin typeface="华文楷体" pitchFamily="2" charset="-122"/>
                <a:ea typeface="华文楷体" pitchFamily="2" charset="-122"/>
                <a:sym typeface="华文楷体" pitchFamily="2" charset="-122"/>
              </a:rPr>
              <a:t>12</a:t>
            </a:r>
            <a:r>
              <a:rPr lang="zh-CN" altLang="en-US" sz="2400" b="1" dirty="0" smtClean="0">
                <a:latin typeface="华文楷体" pitchFamily="2" charset="-122"/>
                <a:ea typeface="华文楷体" pitchFamily="2" charset="-122"/>
                <a:sym typeface="华文楷体" pitchFamily="2" charset="-122"/>
              </a:rPr>
              <a:t>周和</a:t>
            </a:r>
            <a:r>
              <a:rPr lang="en-US" altLang="zh-CN" sz="2400" b="1" dirty="0" smtClean="0">
                <a:latin typeface="华文楷体" pitchFamily="2" charset="-122"/>
                <a:ea typeface="华文楷体" pitchFamily="2" charset="-122"/>
                <a:sym typeface="华文楷体" pitchFamily="2" charset="-122"/>
              </a:rPr>
              <a:t>6</a:t>
            </a:r>
            <a:r>
              <a:rPr lang="zh-CN" altLang="en-US" sz="2400" b="1" dirty="0" smtClean="0">
                <a:latin typeface="华文楷体" pitchFamily="2" charset="-122"/>
                <a:ea typeface="华文楷体" pitchFamily="2" charset="-122"/>
                <a:sym typeface="华文楷体" pitchFamily="2" charset="-122"/>
              </a:rPr>
              <a:t>个月进行</a:t>
            </a:r>
            <a:r>
              <a:rPr lang="en-US" altLang="zh-CN" sz="2400" b="1" dirty="0" smtClean="0">
                <a:latin typeface="华文楷体" pitchFamily="2" charset="-122"/>
                <a:ea typeface="华文楷体" pitchFamily="2" charset="-122"/>
                <a:sym typeface="华文楷体" pitchFamily="2" charset="-122"/>
              </a:rPr>
              <a:t>HIV</a:t>
            </a:r>
            <a:r>
              <a:rPr lang="zh-CN" altLang="en-US" sz="2400" b="1" dirty="0" smtClean="0">
                <a:latin typeface="华文楷体" pitchFamily="2" charset="-122"/>
                <a:ea typeface="华文楷体" pitchFamily="2" charset="-122"/>
                <a:sym typeface="华文楷体" pitchFamily="2" charset="-122"/>
              </a:rPr>
              <a:t>抗体检测</a:t>
            </a:r>
            <a:endParaRPr lang="en-US" altLang="zh-CN" sz="2400" b="1" dirty="0" smtClean="0">
              <a:latin typeface="华文楷体" pitchFamily="2" charset="-122"/>
              <a:ea typeface="华文楷体" pitchFamily="2" charset="-122"/>
              <a:sym typeface="华文楷体" pitchFamily="2" charset="-122"/>
            </a:endParaRPr>
          </a:p>
          <a:p>
            <a:pPr marL="723900" lvl="1" indent="-323850">
              <a:lnSpc>
                <a:spcPct val="90000"/>
              </a:lnSpc>
            </a:pPr>
            <a:r>
              <a:rPr lang="zh-CN" altLang="en-US" sz="2400" b="1" dirty="0" smtClean="0">
                <a:latin typeface="华文楷体" pitchFamily="2" charset="-122"/>
                <a:ea typeface="华文楷体" pitchFamily="2" charset="-122"/>
                <a:sym typeface="华文楷体" pitchFamily="2" charset="-122"/>
              </a:rPr>
              <a:t>为赵某提供乙肝免疫接种，在</a:t>
            </a:r>
            <a:r>
              <a:rPr lang="en-US" altLang="zh-CN" sz="2400" b="1" dirty="0" smtClean="0">
                <a:latin typeface="华文楷体" pitchFamily="2" charset="-122"/>
                <a:ea typeface="华文楷体" pitchFamily="2" charset="-122"/>
                <a:sym typeface="华文楷体" pitchFamily="2" charset="-122"/>
              </a:rPr>
              <a:t>1</a:t>
            </a:r>
            <a:r>
              <a:rPr lang="zh-CN" altLang="en-US" sz="2400" b="1" dirty="0" smtClean="0">
                <a:latin typeface="华文楷体" pitchFamily="2" charset="-122"/>
                <a:ea typeface="华文楷体" pitchFamily="2" charset="-122"/>
                <a:sym typeface="华文楷体" pitchFamily="2" charset="-122"/>
              </a:rPr>
              <a:t>和</a:t>
            </a:r>
            <a:r>
              <a:rPr lang="en-US" altLang="zh-CN" sz="2400" b="1" dirty="0" smtClean="0">
                <a:latin typeface="华文楷体" pitchFamily="2" charset="-122"/>
                <a:ea typeface="华文楷体" pitchFamily="2" charset="-122"/>
                <a:sym typeface="华文楷体" pitchFamily="2" charset="-122"/>
              </a:rPr>
              <a:t>6</a:t>
            </a:r>
            <a:r>
              <a:rPr lang="zh-CN" altLang="en-US" sz="2400" b="1" dirty="0" smtClean="0">
                <a:latin typeface="华文楷体" pitchFamily="2" charset="-122"/>
                <a:ea typeface="华文楷体" pitchFamily="2" charset="-122"/>
                <a:sym typeface="华文楷体" pitchFamily="2" charset="-122"/>
              </a:rPr>
              <a:t>个月完成全程免疫，在接种最后一针乙肝免疫疫苗后的</a:t>
            </a:r>
            <a:r>
              <a:rPr lang="en-US" altLang="zh-CN" sz="2400" b="1" dirty="0" smtClean="0">
                <a:latin typeface="华文楷体" pitchFamily="2" charset="-122"/>
                <a:ea typeface="华文楷体" pitchFamily="2" charset="-122"/>
                <a:sym typeface="华文楷体" pitchFamily="2" charset="-122"/>
              </a:rPr>
              <a:t>1-2</a:t>
            </a:r>
            <a:r>
              <a:rPr lang="zh-CN" altLang="en-US" sz="2400" b="1" dirty="0" smtClean="0">
                <a:latin typeface="华文楷体" pitchFamily="2" charset="-122"/>
                <a:ea typeface="华文楷体" pitchFamily="2" charset="-122"/>
                <a:sym typeface="华文楷体" pitchFamily="2" charset="-122"/>
              </a:rPr>
              <a:t>个月检测乙肝表面抗体</a:t>
            </a:r>
          </a:p>
          <a:p>
            <a:pPr marL="0" indent="0">
              <a:lnSpc>
                <a:spcPct val="90000"/>
              </a:lnSpc>
              <a:buFont typeface="Arial" charset="0"/>
              <a:buNone/>
            </a:pPr>
            <a:r>
              <a:rPr lang="zh-CN" altLang="en-US" sz="2800" b="1" dirty="0" smtClean="0">
                <a:latin typeface="华文楷体" pitchFamily="2" charset="-122"/>
                <a:ea typeface="华文楷体" pitchFamily="2" charset="-122"/>
                <a:sym typeface="华文楷体" pitchFamily="2" charset="-122"/>
              </a:rPr>
              <a:t>10. 随访病人</a:t>
            </a:r>
            <a:endParaRPr lang="en-US" altLang="zh-CN" sz="2800" b="1" dirty="0" smtClean="0">
              <a:latin typeface="华文楷体" pitchFamily="2" charset="-122"/>
              <a:ea typeface="华文楷体" pitchFamily="2" charset="-122"/>
              <a:sym typeface="华文楷体" pitchFamily="2" charset="-122"/>
            </a:endParaRPr>
          </a:p>
          <a:p>
            <a:pPr marL="723900" lvl="1" indent="-323850">
              <a:lnSpc>
                <a:spcPct val="90000"/>
              </a:lnSpc>
            </a:pPr>
            <a:r>
              <a:rPr lang="en-US" altLang="zh-CN" sz="2400" b="1" dirty="0" smtClean="0">
                <a:latin typeface="华文楷体" pitchFamily="2" charset="-122"/>
                <a:ea typeface="华文楷体" pitchFamily="2" charset="-122"/>
                <a:sym typeface="华文楷体" pitchFamily="2" charset="-122"/>
              </a:rPr>
              <a:t>	</a:t>
            </a:r>
            <a:r>
              <a:rPr lang="zh-CN" altLang="en-US" sz="2400" b="1" dirty="0" smtClean="0">
                <a:latin typeface="华文楷体" pitchFamily="2" charset="-122"/>
                <a:ea typeface="华文楷体" pitchFamily="2" charset="-122"/>
                <a:sym typeface="华文楷体" pitchFamily="2" charset="-122"/>
              </a:rPr>
              <a:t>确保病人转介进行</a:t>
            </a:r>
            <a:r>
              <a:rPr lang="en-US" altLang="zh-CN" sz="2400" b="1" dirty="0" smtClean="0">
                <a:latin typeface="华文楷体" pitchFamily="2" charset="-122"/>
                <a:ea typeface="华文楷体" pitchFamily="2" charset="-122"/>
                <a:sym typeface="华文楷体" pitchFamily="2" charset="-122"/>
              </a:rPr>
              <a:t>CD4T</a:t>
            </a:r>
            <a:r>
              <a:rPr lang="zh-CN" altLang="en-US" sz="2400" b="1" dirty="0" smtClean="0">
                <a:latin typeface="华文楷体" pitchFamily="2" charset="-122"/>
                <a:ea typeface="华文楷体" pitchFamily="2" charset="-122"/>
                <a:sym typeface="华文楷体" pitchFamily="2" charset="-122"/>
              </a:rPr>
              <a:t>淋巴细胞检测，获得适当的治疗和护理</a:t>
            </a:r>
          </a:p>
        </p:txBody>
      </p:sp>
      <p:sp>
        <p:nvSpPr>
          <p:cNvPr id="5" name="灯片编号占位符 4"/>
          <p:cNvSpPr>
            <a:spLocks noGrp="1"/>
          </p:cNvSpPr>
          <p:nvPr>
            <p:ph type="sldNum" sz="quarter" idx="11"/>
          </p:nvPr>
        </p:nvSpPr>
        <p:spPr>
          <a:noFill/>
          <a:ln w="9525">
            <a:noFill/>
            <a:miter lim="800000"/>
            <a:headEnd/>
            <a:tailEnd/>
          </a:ln>
        </p:spPr>
        <p:txBody>
          <a:bodyPr vert="horz" wrap="square" lIns="91440" tIns="45720" rIns="91440" bIns="45720" numCol="1" anchor="ctr" anchorCtr="0" compatLnSpc="1">
            <a:prstTxWarp prst="textNoShape">
              <a:avLst/>
            </a:prstTxWarp>
          </a:bodyPr>
          <a:lstStyle/>
          <a:p>
            <a:pPr>
              <a:defRPr/>
            </a:pPr>
            <a:fld id="{DED19F85-4439-4C77-A629-7E6FB3BF0747}" type="slidenum">
              <a:rPr lang="zh-CN" altLang="zh-CN">
                <a:solidFill>
                  <a:schemeClr val="tx1"/>
                </a:solidFill>
              </a:rPr>
              <a:pPr>
                <a:defRPr/>
              </a:pPr>
              <a:t>56</a:t>
            </a:fld>
            <a:endParaRPr lang="zh-CN" altLang="zh-CN">
              <a:solidFill>
                <a:schemeClr val="tx1"/>
              </a:solidFill>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bwMode="auto">
      <p:bgPr>
        <a:solidFill>
          <a:srgbClr val="CCECFF"/>
        </a:solidFill>
        <a:effectLst/>
      </p:bgPr>
    </p:bg>
    <p:spTree>
      <p:nvGrpSpPr>
        <p:cNvPr id="1" name=""/>
        <p:cNvGrpSpPr/>
        <p:nvPr/>
      </p:nvGrpSpPr>
      <p:grpSpPr>
        <a:xfrm>
          <a:off x="0" y="0"/>
          <a:ext cx="0" cy="0"/>
          <a:chOff x="0" y="0"/>
          <a:chExt cx="0" cy="0"/>
        </a:xfrm>
      </p:grpSpPr>
      <p:sp>
        <p:nvSpPr>
          <p:cNvPr id="5" name="灯片编号占位符 4"/>
          <p:cNvSpPr>
            <a:spLocks noGrp="1"/>
          </p:cNvSpPr>
          <p:nvPr>
            <p:ph type="sldNum" sz="quarter" idx="11"/>
          </p:nvPr>
        </p:nvSpPr>
        <p:spPr>
          <a:noFill/>
          <a:ln w="9525">
            <a:noFill/>
            <a:miter lim="800000"/>
            <a:headEnd/>
            <a:tailEnd/>
          </a:ln>
        </p:spPr>
        <p:txBody>
          <a:bodyPr vert="horz" wrap="square" lIns="91440" tIns="45720" rIns="91440" bIns="45720" numCol="1" anchor="ctr" anchorCtr="0" compatLnSpc="1">
            <a:prstTxWarp prst="textNoShape">
              <a:avLst/>
            </a:prstTxWarp>
          </a:bodyPr>
          <a:lstStyle/>
          <a:p>
            <a:pPr>
              <a:defRPr/>
            </a:pPr>
            <a:fld id="{C8423EF4-C677-48C7-8DA0-43937D81B800}" type="slidenum">
              <a:rPr lang="zh-CN" altLang="zh-CN">
                <a:solidFill>
                  <a:schemeClr val="tx1"/>
                </a:solidFill>
              </a:rPr>
              <a:pPr>
                <a:defRPr/>
              </a:pPr>
              <a:t>57</a:t>
            </a:fld>
            <a:endParaRPr lang="zh-CN" altLang="zh-CN">
              <a:solidFill>
                <a:schemeClr val="tx1"/>
              </a:solidFill>
            </a:endParaRPr>
          </a:p>
        </p:txBody>
      </p:sp>
      <p:sp>
        <p:nvSpPr>
          <p:cNvPr id="61443" name="Rectangle 2"/>
          <p:cNvSpPr>
            <a:spLocks noGrp="1" noChangeArrowheads="1"/>
          </p:cNvSpPr>
          <p:nvPr>
            <p:ph type="title" idx="4294967295"/>
          </p:nvPr>
        </p:nvSpPr>
        <p:spPr>
          <a:xfrm>
            <a:off x="1835772" y="3003003"/>
            <a:ext cx="6218967" cy="1362075"/>
          </a:xfrm>
        </p:spPr>
        <p:txBody>
          <a:bodyPr anchor="t"/>
          <a:lstStyle/>
          <a:p>
            <a:pPr algn="just" eaLnBrk="1" hangingPunct="1"/>
            <a:r>
              <a:rPr lang="zh-CN" altLang="en-US" sz="4000" b="1" dirty="0" smtClean="0">
                <a:latin typeface="华文楷体" pitchFamily="2" charset="-122"/>
                <a:ea typeface="华文楷体" pitchFamily="2" charset="-122"/>
                <a:sym typeface="华文楷体" pitchFamily="2" charset="-122"/>
              </a:rPr>
              <a:t>七、要点</a:t>
            </a:r>
          </a:p>
        </p:txBody>
      </p:sp>
      <p:sp>
        <p:nvSpPr>
          <p:cNvPr id="61444" name="Text Placeholder 3"/>
          <p:cNvSpPr>
            <a:spLocks noGrp="1" noChangeArrowheads="1"/>
          </p:cNvSpPr>
          <p:nvPr>
            <p:ph type="body" idx="4294967295"/>
          </p:nvPr>
        </p:nvSpPr>
        <p:spPr>
          <a:xfrm>
            <a:off x="1331730" y="1276779"/>
            <a:ext cx="5729781" cy="1000125"/>
          </a:xfrm>
        </p:spPr>
        <p:txBody>
          <a:bodyPr anchor="b"/>
          <a:lstStyle/>
          <a:p>
            <a:pPr marL="0" indent="0" algn="just">
              <a:buFont typeface="Arial" charset="0"/>
              <a:buNone/>
            </a:pPr>
            <a:r>
              <a:rPr lang="zh-CN" altLang="en-US" sz="4000" b="1" dirty="0" smtClean="0">
                <a:solidFill>
                  <a:schemeClr val="hlink"/>
                </a:solidFill>
                <a:latin typeface="华文新魏" pitchFamily="2" charset="-122"/>
                <a:ea typeface="华文新魏" pitchFamily="2" charset="-122"/>
                <a:sym typeface="华文楷体" pitchFamily="2" charset="-122"/>
              </a:rPr>
              <a:t>总结</a:t>
            </a:r>
          </a:p>
        </p:txBody>
      </p:sp>
      <p:sp>
        <p:nvSpPr>
          <p:cNvPr id="61445" name="Slide Number Placeholder 3"/>
          <p:cNvSpPr>
            <a:spLocks noGrp="1" noChangeArrowheads="1"/>
          </p:cNvSpPr>
          <p:nvPr/>
        </p:nvSpPr>
        <p:spPr bwMode="auto">
          <a:xfrm>
            <a:off x="714375" y="1071563"/>
            <a:ext cx="7772400" cy="1000125"/>
          </a:xfrm>
          <a:prstGeom prst="rect">
            <a:avLst/>
          </a:prstGeom>
          <a:noFill/>
          <a:ln w="9525">
            <a:noFill/>
            <a:miter lim="800000"/>
            <a:headEnd/>
            <a:tailEnd/>
          </a:ln>
        </p:spPr>
        <p:txBody>
          <a:bodyPr/>
          <a:lstStyle/>
          <a:p>
            <a:r>
              <a:rPr lang="zh-CN" altLang="zh-CN">
                <a:sym typeface="Calibri" pitchFamily="34" charset="0"/>
              </a:rPr>
              <a:t>			</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2"/>
          <p:cNvSpPr>
            <a:spLocks noGrp="1" noChangeArrowheads="1"/>
          </p:cNvSpPr>
          <p:nvPr>
            <p:ph type="title" idx="4294967295"/>
          </p:nvPr>
        </p:nvSpPr>
        <p:spPr>
          <a:xfrm>
            <a:off x="1071563" y="214313"/>
            <a:ext cx="7126287" cy="857250"/>
          </a:xfrm>
        </p:spPr>
        <p:txBody>
          <a:bodyPr/>
          <a:lstStyle/>
          <a:p>
            <a:pPr eaLnBrk="1" hangingPunct="1"/>
            <a:r>
              <a:rPr lang="zh-CN" altLang="en-US" sz="4000" b="1" dirty="0" smtClean="0">
                <a:solidFill>
                  <a:schemeClr val="hlink"/>
                </a:solidFill>
                <a:latin typeface="华文新魏" pitchFamily="2" charset="-122"/>
                <a:ea typeface="华文新魏" pitchFamily="2" charset="-122"/>
                <a:sym typeface="华文新魏" pitchFamily="2" charset="-122"/>
              </a:rPr>
              <a:t>第九章：要点</a:t>
            </a:r>
          </a:p>
        </p:txBody>
      </p:sp>
      <p:sp>
        <p:nvSpPr>
          <p:cNvPr id="62468" name="Rectangle 3"/>
          <p:cNvSpPr>
            <a:spLocks noGrp="1" noChangeArrowheads="1"/>
          </p:cNvSpPr>
          <p:nvPr>
            <p:ph type="body" idx="4294967295"/>
          </p:nvPr>
        </p:nvSpPr>
        <p:spPr>
          <a:xfrm>
            <a:off x="252413" y="1270000"/>
            <a:ext cx="8495935" cy="5041900"/>
          </a:xfrm>
        </p:spPr>
        <p:txBody>
          <a:bodyPr/>
          <a:lstStyle/>
          <a:p>
            <a:pPr marL="261938" indent="-261938"/>
            <a:r>
              <a:rPr lang="zh-CN" altLang="en-US" sz="2400" b="1" dirty="0" smtClean="0">
                <a:latin typeface="华文楷体" pitchFamily="2" charset="-122"/>
                <a:ea typeface="华文楷体" pitchFamily="2" charset="-122"/>
                <a:sym typeface="华文楷体" pitchFamily="2" charset="-122"/>
              </a:rPr>
              <a:t>标准防护措施是一系列简单的预防感染的措施，必须在对所有病人进行医疗服务时全程使用</a:t>
            </a:r>
            <a:endParaRPr lang="zh-CN" altLang="en-US" sz="2800" b="1" dirty="0" smtClean="0">
              <a:latin typeface="华文楷体" pitchFamily="2" charset="-122"/>
              <a:ea typeface="华文楷体" pitchFamily="2" charset="-122"/>
              <a:sym typeface="华文楷体" pitchFamily="2" charset="-122"/>
            </a:endParaRPr>
          </a:p>
          <a:p>
            <a:pPr marL="261938" indent="-261938"/>
            <a:r>
              <a:rPr lang="zh-CN" altLang="en-US" sz="2400" b="1" dirty="0" smtClean="0">
                <a:latin typeface="华文楷体" pitchFamily="2" charset="-122"/>
                <a:ea typeface="华文楷体" pitchFamily="2" charset="-122"/>
                <a:sym typeface="华文楷体" pitchFamily="2" charset="-122"/>
              </a:rPr>
              <a:t>PEP是在职业暴露发生后采取的预防感染发生的预防性治疗</a:t>
            </a:r>
          </a:p>
          <a:p>
            <a:pPr lvl="1"/>
            <a:r>
              <a:rPr lang="zh-CN" altLang="en-US" sz="2100" b="1" dirty="0" smtClean="0">
                <a:latin typeface="华文楷体" pitchFamily="2" charset="-122"/>
                <a:ea typeface="华文楷体" pitchFamily="2" charset="-122"/>
                <a:sym typeface="华文楷体" pitchFamily="2" charset="-122"/>
              </a:rPr>
              <a:t>ARV治疗是为了预防HIV感染</a:t>
            </a:r>
          </a:p>
          <a:p>
            <a:pPr lvl="1"/>
            <a:r>
              <a:rPr lang="zh-CN" altLang="en-US" sz="2100" b="1" dirty="0" smtClean="0">
                <a:latin typeface="华文楷体" pitchFamily="2" charset="-122"/>
                <a:ea typeface="华文楷体" pitchFamily="2" charset="-122"/>
                <a:sym typeface="华文楷体" pitchFamily="2" charset="-122"/>
              </a:rPr>
              <a:t>青霉素可以预防梅毒感染</a:t>
            </a:r>
          </a:p>
          <a:p>
            <a:pPr lvl="1"/>
            <a:r>
              <a:rPr lang="zh-CN" altLang="en-US" sz="2100" b="1" dirty="0" smtClean="0">
                <a:latin typeface="华文楷体" pitchFamily="2" charset="-122"/>
                <a:ea typeface="华文楷体" pitchFamily="2" charset="-122"/>
                <a:sym typeface="华文楷体" pitchFamily="2" charset="-122"/>
              </a:rPr>
              <a:t>乙肝免疫球蛋白和乙肝疫苗可预防乙肝病毒感染</a:t>
            </a:r>
          </a:p>
          <a:p>
            <a:pPr marL="261938" indent="-261938"/>
            <a:r>
              <a:rPr lang="zh-CN" altLang="en-US" sz="2400" b="1" dirty="0" smtClean="0">
                <a:latin typeface="华文楷体" pitchFamily="2" charset="-122"/>
                <a:ea typeface="华文楷体" pitchFamily="2" charset="-122"/>
                <a:sym typeface="华文楷体" pitchFamily="2" charset="-122"/>
              </a:rPr>
              <a:t>职业暴露是医疗紧急事件，应立即报告。尽早开始PEP最有效</a:t>
            </a:r>
            <a:endParaRPr lang="zh-CN" altLang="en-US" sz="2800" b="1" dirty="0" smtClean="0">
              <a:latin typeface="华文楷体" pitchFamily="2" charset="-122"/>
              <a:ea typeface="华文楷体" pitchFamily="2" charset="-122"/>
              <a:sym typeface="华文楷体" pitchFamily="2" charset="-122"/>
            </a:endParaRPr>
          </a:p>
          <a:p>
            <a:pPr lvl="1"/>
            <a:r>
              <a:rPr lang="zh-CN" altLang="en-US" sz="2100" b="1" dirty="0" smtClean="0">
                <a:latin typeface="华文楷体" pitchFamily="2" charset="-122"/>
                <a:ea typeface="华文楷体" pitchFamily="2" charset="-122"/>
                <a:sym typeface="华文楷体" pitchFamily="2" charset="-122"/>
              </a:rPr>
              <a:t>HIV暴露后2小时内开始</a:t>
            </a:r>
            <a:endParaRPr lang="zh-CN" altLang="en-US" sz="2400" b="1" dirty="0" smtClean="0">
              <a:latin typeface="华文楷体" pitchFamily="2" charset="-122"/>
              <a:ea typeface="华文楷体" pitchFamily="2" charset="-122"/>
              <a:sym typeface="华文楷体" pitchFamily="2" charset="-122"/>
            </a:endParaRPr>
          </a:p>
          <a:p>
            <a:pPr lvl="1"/>
            <a:r>
              <a:rPr lang="zh-CN" altLang="en-US" sz="2100" b="1" dirty="0" smtClean="0">
                <a:latin typeface="华文楷体" pitchFamily="2" charset="-122"/>
                <a:ea typeface="华文楷体" pitchFamily="2" charset="-122"/>
                <a:sym typeface="华文楷体" pitchFamily="2" charset="-122"/>
              </a:rPr>
              <a:t>梅毒和乙肝暴露后12-24小时内开始</a:t>
            </a:r>
            <a:endParaRPr lang="zh-CN" altLang="en-US" sz="2400" b="1" dirty="0" smtClean="0">
              <a:latin typeface="华文楷体" pitchFamily="2" charset="-122"/>
              <a:ea typeface="华文楷体" pitchFamily="2" charset="-122"/>
              <a:sym typeface="华文楷体" pitchFamily="2" charset="-122"/>
            </a:endParaRPr>
          </a:p>
          <a:p>
            <a:pPr marL="261938" indent="-261938"/>
            <a:r>
              <a:rPr lang="zh-CN" altLang="en-US" sz="2400" b="1" dirty="0" smtClean="0">
                <a:latin typeface="华文楷体" pitchFamily="2" charset="-122"/>
                <a:ea typeface="华文楷体" pitchFamily="2" charset="-122"/>
                <a:sym typeface="华文楷体" pitchFamily="2" charset="-122"/>
              </a:rPr>
              <a:t>所有医务人员都应接受职业暴露处理的信息和培训</a:t>
            </a:r>
            <a:endParaRPr lang="zh-CN" altLang="en-US" sz="2800" b="1" dirty="0" smtClean="0">
              <a:latin typeface="华文楷体" pitchFamily="2" charset="-122"/>
              <a:ea typeface="华文楷体" pitchFamily="2" charset="-122"/>
              <a:sym typeface="华文楷体" pitchFamily="2" charset="-122"/>
            </a:endParaRPr>
          </a:p>
          <a:p>
            <a:pPr marL="261938" indent="-261938"/>
            <a:r>
              <a:rPr lang="zh-CN" altLang="en-US" sz="2400" b="1" dirty="0" smtClean="0">
                <a:latin typeface="华文楷体" pitchFamily="2" charset="-122"/>
                <a:ea typeface="华文楷体" pitchFamily="2" charset="-122"/>
                <a:sym typeface="华文楷体" pitchFamily="2" charset="-122"/>
              </a:rPr>
              <a:t>医务人员应该知道在正常上班时间内、外发生暴露后，向谁报告，如何获得PEP</a:t>
            </a:r>
            <a:endParaRPr lang="zh-CN" altLang="en-US" sz="2000" b="1" dirty="0" smtClean="0">
              <a:latin typeface="华文楷体" pitchFamily="2" charset="-122"/>
              <a:ea typeface="华文楷体" pitchFamily="2" charset="-122"/>
              <a:sym typeface="华文楷体" pitchFamily="2" charset="-122"/>
            </a:endParaRPr>
          </a:p>
        </p:txBody>
      </p:sp>
      <p:sp>
        <p:nvSpPr>
          <p:cNvPr id="5" name="灯片编号占位符 4"/>
          <p:cNvSpPr>
            <a:spLocks noGrp="1"/>
          </p:cNvSpPr>
          <p:nvPr>
            <p:ph type="sldNum" sz="quarter" idx="11"/>
          </p:nvPr>
        </p:nvSpPr>
        <p:spPr>
          <a:noFill/>
          <a:ln w="9525">
            <a:noFill/>
            <a:miter lim="800000"/>
            <a:headEnd/>
            <a:tailEnd/>
          </a:ln>
        </p:spPr>
        <p:txBody>
          <a:bodyPr vert="horz" wrap="square" lIns="91440" tIns="45720" rIns="91440" bIns="45720" numCol="1" anchor="ctr" anchorCtr="0" compatLnSpc="1">
            <a:prstTxWarp prst="textNoShape">
              <a:avLst/>
            </a:prstTxWarp>
          </a:bodyPr>
          <a:lstStyle/>
          <a:p>
            <a:pPr>
              <a:defRPr/>
            </a:pPr>
            <a:fld id="{BEC5B681-CFC3-454C-B6AA-6FE6C8627D9E}" type="slidenum">
              <a:rPr lang="zh-CN" altLang="zh-CN">
                <a:solidFill>
                  <a:schemeClr val="tx1"/>
                </a:solidFill>
              </a:rPr>
              <a:pPr>
                <a:defRPr/>
              </a:pPr>
              <a:t>58</a:t>
            </a:fld>
            <a:endParaRPr lang="zh-CN" altLang="zh-CN">
              <a:solidFill>
                <a:schemeClr val="tx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a:xfrm>
            <a:off x="900113" y="476250"/>
            <a:ext cx="7243762" cy="868363"/>
          </a:xfrm>
        </p:spPr>
        <p:txBody>
          <a:bodyPr/>
          <a:lstStyle/>
          <a:p>
            <a:pPr eaLnBrk="1" hangingPunct="1"/>
            <a:r>
              <a:rPr lang="zh-CN" altLang="en-US" sz="3600" b="1" smtClean="0">
                <a:solidFill>
                  <a:schemeClr val="hlink"/>
                </a:solidFill>
                <a:latin typeface="华文新魏" pitchFamily="2" charset="-122"/>
                <a:ea typeface="华文新魏" pitchFamily="2" charset="-122"/>
                <a:sym typeface="华文新魏" pitchFamily="2" charset="-122"/>
              </a:rPr>
              <a:t>职业暴露感染艾滋病和乙肝</a:t>
            </a:r>
            <a:endParaRPr lang="zh-CN" altLang="en-US" sz="4000" smtClean="0"/>
          </a:p>
        </p:txBody>
      </p:sp>
      <p:sp>
        <p:nvSpPr>
          <p:cNvPr id="10243" name="Rectangle 3"/>
          <p:cNvSpPr>
            <a:spLocks noGrp="1" noChangeArrowheads="1"/>
          </p:cNvSpPr>
          <p:nvPr>
            <p:ph type="body" idx="4294967295"/>
          </p:nvPr>
        </p:nvSpPr>
        <p:spPr>
          <a:xfrm>
            <a:off x="395288" y="1341438"/>
            <a:ext cx="8229600" cy="4572000"/>
          </a:xfrm>
        </p:spPr>
        <p:txBody>
          <a:bodyPr/>
          <a:lstStyle/>
          <a:p>
            <a:pPr>
              <a:lnSpc>
                <a:spcPct val="125000"/>
              </a:lnSpc>
              <a:buFont typeface="Arial" charset="0"/>
              <a:buNone/>
            </a:pPr>
            <a:r>
              <a:rPr lang="zh-CN" altLang="en-US" sz="2800" b="1" smtClean="0">
                <a:latin typeface="华文楷体" pitchFamily="2" charset="-122"/>
                <a:ea typeface="华文楷体" pitchFamily="2" charset="-122"/>
                <a:sym typeface="华文楷体" pitchFamily="2" charset="-122"/>
              </a:rPr>
              <a:t>预防医疗机构内感染</a:t>
            </a:r>
            <a:r>
              <a:rPr lang="zh-CN" altLang="en-US" sz="2800" b="1" smtClean="0">
                <a:latin typeface="宋体" pitchFamily="2" charset="-122"/>
                <a:ea typeface="宋体" pitchFamily="2" charset="-122"/>
                <a:sym typeface="华文楷体" pitchFamily="2" charset="-122"/>
              </a:rPr>
              <a:t>，</a:t>
            </a:r>
            <a:r>
              <a:rPr lang="zh-CN" altLang="en-US" sz="2800" b="1" smtClean="0">
                <a:latin typeface="华文楷体" pitchFamily="2" charset="-122"/>
                <a:ea typeface="华文楷体" pitchFamily="2" charset="-122"/>
                <a:sym typeface="华文楷体" pitchFamily="2" charset="-122"/>
              </a:rPr>
              <a:t>通过以下措施</a:t>
            </a:r>
            <a:r>
              <a:rPr lang="zh-CN" altLang="en-US" sz="2800" b="1" smtClean="0">
                <a:latin typeface="宋体" pitchFamily="2" charset="-122"/>
                <a:ea typeface="宋体" pitchFamily="2" charset="-122"/>
                <a:sym typeface="宋体" pitchFamily="2" charset="-122"/>
              </a:rPr>
              <a:t>：</a:t>
            </a:r>
            <a:endParaRPr lang="zh-CN" altLang="en-US" sz="2800" b="1" smtClean="0">
              <a:latin typeface="华文楷体" pitchFamily="2" charset="-122"/>
              <a:ea typeface="华文楷体" pitchFamily="2" charset="-122"/>
              <a:sym typeface="华文楷体" pitchFamily="2" charset="-122"/>
            </a:endParaRPr>
          </a:p>
          <a:p>
            <a:pPr>
              <a:lnSpc>
                <a:spcPct val="125000"/>
              </a:lnSpc>
            </a:pPr>
            <a:r>
              <a:rPr lang="zh-CN" altLang="en-US" sz="2800" b="1" smtClean="0">
                <a:latin typeface="华文楷体" pitchFamily="2" charset="-122"/>
                <a:ea typeface="宋体" pitchFamily="2" charset="-122"/>
                <a:sym typeface="华文楷体" pitchFamily="2" charset="-122"/>
              </a:rPr>
              <a:t>实施标准防护措施</a:t>
            </a:r>
          </a:p>
          <a:p>
            <a:pPr>
              <a:lnSpc>
                <a:spcPct val="125000"/>
              </a:lnSpc>
            </a:pPr>
            <a:r>
              <a:rPr lang="zh-CN" altLang="en-US" sz="2800" b="1" smtClean="0">
                <a:latin typeface="华文楷体" pitchFamily="2" charset="-122"/>
                <a:ea typeface="宋体" pitchFamily="2" charset="-122"/>
                <a:sym typeface="华文楷体" pitchFamily="2" charset="-122"/>
              </a:rPr>
              <a:t>对医务人员进行预防暴露的持续培训</a:t>
            </a:r>
          </a:p>
          <a:p>
            <a:pPr>
              <a:lnSpc>
                <a:spcPct val="125000"/>
              </a:lnSpc>
            </a:pPr>
            <a:r>
              <a:rPr lang="zh-CN" altLang="en-US" sz="2800" b="1" smtClean="0">
                <a:ea typeface="宋体" pitchFamily="2" charset="-122"/>
              </a:rPr>
              <a:t>医务人员接种乙肝疫苗。</a:t>
            </a:r>
            <a:endParaRPr lang="zh-CN" altLang="en-US" sz="2800" b="1" smtClean="0">
              <a:latin typeface="华文楷体" pitchFamily="2" charset="-122"/>
              <a:ea typeface="宋体" pitchFamily="2" charset="-122"/>
              <a:sym typeface="华文楷体" pitchFamily="2" charset="-122"/>
            </a:endParaRPr>
          </a:p>
          <a:p>
            <a:pPr>
              <a:lnSpc>
                <a:spcPct val="125000"/>
              </a:lnSpc>
              <a:buFont typeface="Arial" charset="0"/>
              <a:buNone/>
            </a:pPr>
            <a:r>
              <a:rPr lang="zh-CN" altLang="en-US" sz="2800" b="1" smtClean="0">
                <a:solidFill>
                  <a:srgbClr val="000000"/>
                </a:solidFill>
                <a:latin typeface="Arial" charset="0"/>
                <a:ea typeface="宋体" pitchFamily="2" charset="-122"/>
                <a:sym typeface="宋体" pitchFamily="2" charset="-122"/>
              </a:rPr>
              <a:t>职业暴露感染艾滋病和乙肝可以发生在：</a:t>
            </a:r>
          </a:p>
        </p:txBody>
      </p:sp>
      <p:sp>
        <p:nvSpPr>
          <p:cNvPr id="10244" name="Rectangle 6"/>
          <p:cNvSpPr>
            <a:spLocks noChangeArrowheads="1"/>
          </p:cNvSpPr>
          <p:nvPr/>
        </p:nvSpPr>
        <p:spPr bwMode="auto">
          <a:xfrm>
            <a:off x="611188" y="4510088"/>
            <a:ext cx="7632700" cy="1995487"/>
          </a:xfrm>
          <a:prstGeom prst="rect">
            <a:avLst/>
          </a:prstGeom>
          <a:solidFill>
            <a:srgbClr val="EAEAEA"/>
          </a:solidFill>
          <a:ln w="38100">
            <a:solidFill>
              <a:srgbClr val="FF0000"/>
            </a:solidFill>
            <a:miter lim="800000"/>
            <a:headEnd/>
            <a:tailEnd/>
          </a:ln>
        </p:spPr>
        <p:txBody>
          <a:bodyPr wrap="none" anchor="ctr"/>
          <a:lstStyle/>
          <a:p>
            <a:pPr>
              <a:lnSpc>
                <a:spcPct val="120000"/>
              </a:lnSpc>
            </a:pPr>
            <a:r>
              <a:rPr lang="zh-CN" altLang="en-US" sz="2000" b="1">
                <a:solidFill>
                  <a:srgbClr val="000000"/>
                </a:solidFill>
                <a:sym typeface="宋体" pitchFamily="2" charset="-122"/>
              </a:rPr>
              <a:t>1. 从病人到医务人员，从医务人员到病人，或者从病人到病人</a:t>
            </a:r>
            <a:endParaRPr lang="zh-CN" altLang="en-US" b="1">
              <a:solidFill>
                <a:srgbClr val="000000"/>
              </a:solidFill>
              <a:sym typeface="宋体" pitchFamily="2" charset="-122"/>
            </a:endParaRPr>
          </a:p>
          <a:p>
            <a:pPr>
              <a:lnSpc>
                <a:spcPct val="120000"/>
              </a:lnSpc>
            </a:pPr>
            <a:r>
              <a:rPr lang="zh-CN" altLang="en-US" sz="2000" b="1">
                <a:solidFill>
                  <a:srgbClr val="000000"/>
                </a:solidFill>
                <a:sym typeface="宋体" pitchFamily="2" charset="-122"/>
              </a:rPr>
              <a:t>2. 通过开放性伤口直接接触血液或体液</a:t>
            </a:r>
            <a:endParaRPr lang="zh-CN" altLang="en-US" b="1">
              <a:solidFill>
                <a:srgbClr val="000000"/>
              </a:solidFill>
              <a:sym typeface="宋体" pitchFamily="2" charset="-122"/>
            </a:endParaRPr>
          </a:p>
          <a:p>
            <a:pPr>
              <a:lnSpc>
                <a:spcPct val="120000"/>
              </a:lnSpc>
            </a:pPr>
            <a:r>
              <a:rPr lang="zh-CN" altLang="en-US" sz="2000" b="1">
                <a:solidFill>
                  <a:srgbClr val="000000"/>
                </a:solidFill>
                <a:sym typeface="宋体" pitchFamily="2" charset="-122"/>
              </a:rPr>
              <a:t>3. 为</a:t>
            </a:r>
            <a:r>
              <a:rPr lang="en-US" altLang="zh-CN" sz="2000" b="1">
                <a:solidFill>
                  <a:srgbClr val="000000"/>
                </a:solidFill>
                <a:sym typeface="Calibri" pitchFamily="34" charset="0"/>
              </a:rPr>
              <a:t>HIV</a:t>
            </a:r>
            <a:r>
              <a:rPr lang="zh-CN" altLang="en-US" sz="2000" b="1">
                <a:solidFill>
                  <a:srgbClr val="000000"/>
                </a:solidFill>
                <a:sym typeface="宋体" pitchFamily="2" charset="-122"/>
              </a:rPr>
              <a:t>或</a:t>
            </a:r>
            <a:r>
              <a:rPr lang="en-US" altLang="zh-CN" sz="2000" b="1">
                <a:solidFill>
                  <a:srgbClr val="000000"/>
                </a:solidFill>
                <a:sym typeface="Calibri" pitchFamily="34" charset="0"/>
              </a:rPr>
              <a:t>HBV</a:t>
            </a:r>
            <a:r>
              <a:rPr lang="zh-CN" altLang="en-US" sz="2000" b="1">
                <a:solidFill>
                  <a:srgbClr val="000000"/>
                </a:solidFill>
                <a:sym typeface="宋体" pitchFamily="2" charset="-122"/>
              </a:rPr>
              <a:t>感染者提供医疗服务时发生针刺伤</a:t>
            </a:r>
            <a:endParaRPr lang="zh-CN" altLang="en-US" b="1">
              <a:solidFill>
                <a:srgbClr val="000000"/>
              </a:solidFill>
              <a:sym typeface="宋体" pitchFamily="2" charset="-122"/>
            </a:endParaRPr>
          </a:p>
          <a:p>
            <a:pPr>
              <a:lnSpc>
                <a:spcPct val="120000"/>
              </a:lnSpc>
            </a:pPr>
            <a:r>
              <a:rPr lang="zh-CN" altLang="en-US" sz="2000" b="1">
                <a:solidFill>
                  <a:srgbClr val="000000"/>
                </a:solidFill>
                <a:sym typeface="宋体" pitchFamily="2" charset="-122"/>
              </a:rPr>
              <a:t>4. 在医疗过程中使用没有严格消毒灭菌的器械</a:t>
            </a:r>
          </a:p>
        </p:txBody>
      </p:sp>
      <p:sp>
        <p:nvSpPr>
          <p:cNvPr id="5" name="灯片编号占位符 4"/>
          <p:cNvSpPr>
            <a:spLocks noGrp="1"/>
          </p:cNvSpPr>
          <p:nvPr>
            <p:ph type="sldNum" sz="quarter" idx="11"/>
          </p:nvPr>
        </p:nvSpPr>
        <p:spPr>
          <a:noFill/>
          <a:ln w="9525">
            <a:noFill/>
            <a:miter lim="800000"/>
            <a:headEnd/>
            <a:tailEnd/>
          </a:ln>
        </p:spPr>
        <p:txBody>
          <a:bodyPr vert="horz" wrap="square" lIns="91440" tIns="45720" rIns="91440" bIns="45720" numCol="1" anchor="ctr" anchorCtr="0" compatLnSpc="1">
            <a:prstTxWarp prst="textNoShape">
              <a:avLst/>
            </a:prstTxWarp>
          </a:bodyPr>
          <a:lstStyle/>
          <a:p>
            <a:pPr>
              <a:defRPr/>
            </a:pPr>
            <a:fld id="{F3A3D401-4788-4458-B034-7367BC80F951}" type="slidenum">
              <a:rPr lang="zh-CN" altLang="zh-CN">
                <a:solidFill>
                  <a:schemeClr val="tx1"/>
                </a:solidFill>
              </a:rPr>
              <a:pPr>
                <a:defRPr/>
              </a:pPr>
              <a:t>6</a:t>
            </a:fld>
            <a:endParaRPr lang="zh-CN" altLang="zh-CN">
              <a:solidFill>
                <a:schemeClr val="tx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a:noFill/>
          <a:ln w="9525">
            <a:noFill/>
            <a:miter lim="800000"/>
            <a:headEnd/>
            <a:tailEnd/>
          </a:ln>
        </p:spPr>
        <p:txBody>
          <a:bodyPr vert="horz" wrap="square" lIns="91440" tIns="45720" rIns="91440" bIns="45720" numCol="1" anchor="ctr" anchorCtr="0" compatLnSpc="1">
            <a:prstTxWarp prst="textNoShape">
              <a:avLst/>
            </a:prstTxWarp>
          </a:bodyPr>
          <a:lstStyle/>
          <a:p>
            <a:pPr>
              <a:defRPr/>
            </a:pPr>
            <a:fld id="{C5A2510C-C7C7-49E4-937F-E85525768429}" type="slidenum">
              <a:rPr lang="zh-CN" altLang="zh-CN">
                <a:solidFill>
                  <a:schemeClr val="tx1"/>
                </a:solidFill>
              </a:rPr>
              <a:pPr>
                <a:defRPr/>
              </a:pPr>
              <a:t>7</a:t>
            </a:fld>
            <a:endParaRPr lang="zh-CN" altLang="zh-CN">
              <a:solidFill>
                <a:schemeClr val="tx1"/>
              </a:solidFill>
            </a:endParaRPr>
          </a:p>
        </p:txBody>
      </p:sp>
      <p:sp>
        <p:nvSpPr>
          <p:cNvPr id="11268" name="Rectangle 2"/>
          <p:cNvSpPr>
            <a:spLocks noGrp="1" noChangeArrowheads="1"/>
          </p:cNvSpPr>
          <p:nvPr>
            <p:ph type="title" idx="4294967295"/>
          </p:nvPr>
        </p:nvSpPr>
        <p:spPr>
          <a:xfrm>
            <a:off x="928688" y="274638"/>
            <a:ext cx="7000875" cy="868362"/>
          </a:xfrm>
        </p:spPr>
        <p:txBody>
          <a:bodyPr/>
          <a:lstStyle/>
          <a:p>
            <a:pPr eaLnBrk="1" hangingPunct="1"/>
            <a:r>
              <a:rPr lang="zh-CN" altLang="en-US" sz="4000" b="1" smtClean="0">
                <a:solidFill>
                  <a:schemeClr val="hlink"/>
                </a:solidFill>
                <a:latin typeface="华文新魏" pitchFamily="2" charset="-122"/>
                <a:ea typeface="华文新魏" pitchFamily="2" charset="-122"/>
                <a:sym typeface="华文新魏" pitchFamily="2" charset="-122"/>
              </a:rPr>
              <a:t>工作环境管理</a:t>
            </a:r>
            <a:endParaRPr lang="zh-CN" altLang="en-US" smtClean="0"/>
          </a:p>
        </p:txBody>
      </p:sp>
      <p:sp>
        <p:nvSpPr>
          <p:cNvPr id="11269" name="Rectangle 3"/>
          <p:cNvSpPr>
            <a:spLocks noGrp="1" noChangeArrowheads="1"/>
          </p:cNvSpPr>
          <p:nvPr>
            <p:ph type="body" idx="4294967295"/>
          </p:nvPr>
        </p:nvSpPr>
        <p:spPr>
          <a:xfrm>
            <a:off x="468313" y="1412875"/>
            <a:ext cx="8280400" cy="4929188"/>
          </a:xfrm>
        </p:spPr>
        <p:txBody>
          <a:bodyPr/>
          <a:lstStyle/>
          <a:p>
            <a:pPr>
              <a:lnSpc>
                <a:spcPct val="165000"/>
              </a:lnSpc>
              <a:buFont typeface="Arial" charset="0"/>
              <a:buNone/>
            </a:pPr>
            <a:r>
              <a:rPr lang="zh-CN" altLang="en-US" sz="2800" b="1" smtClean="0">
                <a:latin typeface="华文楷体" pitchFamily="2" charset="-122"/>
                <a:ea typeface="宋体" pitchFamily="2" charset="-122"/>
                <a:sym typeface="华文楷体" pitchFamily="2" charset="-122"/>
              </a:rPr>
              <a:t>实施标准防护要求：</a:t>
            </a:r>
          </a:p>
          <a:p>
            <a:pPr>
              <a:lnSpc>
                <a:spcPct val="165000"/>
              </a:lnSpc>
            </a:pPr>
            <a:r>
              <a:rPr lang="zh-CN" altLang="en-US" sz="2800" b="1" smtClean="0">
                <a:latin typeface="华文楷体" pitchFamily="2" charset="-122"/>
                <a:ea typeface="宋体" pitchFamily="2" charset="-122"/>
                <a:sym typeface="华文楷体" pitchFamily="2" charset="-122"/>
              </a:rPr>
              <a:t>对所有人员进行正确处理感染性废弃物的培训</a:t>
            </a:r>
          </a:p>
          <a:p>
            <a:pPr>
              <a:lnSpc>
                <a:spcPct val="165000"/>
              </a:lnSpc>
            </a:pPr>
            <a:r>
              <a:rPr lang="zh-CN" altLang="en-US" sz="2800" b="1" smtClean="0">
                <a:latin typeface="华文楷体" pitchFamily="2" charset="-122"/>
                <a:ea typeface="宋体" pitchFamily="2" charset="-122"/>
                <a:sym typeface="华文楷体" pitchFamily="2" charset="-122"/>
              </a:rPr>
              <a:t>提供必要的设备物资，如消毒剂、一次性手套、一次性注射器和锐器处理盒</a:t>
            </a:r>
          </a:p>
          <a:p>
            <a:pPr>
              <a:lnSpc>
                <a:spcPct val="165000"/>
              </a:lnSpc>
            </a:pPr>
            <a:r>
              <a:rPr lang="zh-CN" altLang="en-US" sz="2800" b="1" smtClean="0">
                <a:latin typeface="华文楷体" pitchFamily="2" charset="-122"/>
                <a:ea typeface="宋体" pitchFamily="2" charset="-122"/>
                <a:sym typeface="华文楷体" pitchFamily="2" charset="-122"/>
              </a:rPr>
              <a:t>建立保障各项措施执行的监督机制</a:t>
            </a:r>
          </a:p>
          <a:p>
            <a:pPr eaLnBrk="1" hangingPunct="1">
              <a:spcBef>
                <a:spcPct val="0"/>
              </a:spcBef>
            </a:pPr>
            <a:endParaRPr lang="zh-CN" altLang="en-US" sz="2800" b="1" smtClean="0">
              <a:latin typeface="华文楷体" pitchFamily="2" charset="-122"/>
              <a:ea typeface="宋体" pitchFamily="2" charset="-122"/>
              <a:sym typeface="华文楷体" pitchFamily="2" charset="-122"/>
            </a:endParaRPr>
          </a:p>
        </p:txBody>
      </p:sp>
      <p:sp>
        <p:nvSpPr>
          <p:cNvPr id="11270" name="Slide Number Placeholder 3"/>
          <p:cNvSpPr>
            <a:spLocks noGrp="1" noChangeArrowheads="1"/>
          </p:cNvSpPr>
          <p:nvPr/>
        </p:nvSpPr>
        <p:spPr bwMode="auto">
          <a:xfrm>
            <a:off x="468313" y="1412875"/>
            <a:ext cx="8280400" cy="4929188"/>
          </a:xfrm>
          <a:prstGeom prst="rect">
            <a:avLst/>
          </a:prstGeom>
          <a:noFill/>
          <a:ln w="9525">
            <a:noFill/>
            <a:miter lim="800000"/>
            <a:headEnd/>
            <a:tailEnd/>
          </a:ln>
        </p:spPr>
        <p:txBody>
          <a:bodyPr/>
          <a:lstStyle/>
          <a:p>
            <a:endParaRPr lang="zh-CN" altLang="zh-CN">
              <a:sym typeface="Calibri"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a:xfrm>
            <a:off x="1143000" y="214313"/>
            <a:ext cx="6357938" cy="796925"/>
          </a:xfrm>
        </p:spPr>
        <p:txBody>
          <a:bodyPr/>
          <a:lstStyle/>
          <a:p>
            <a:pPr eaLnBrk="1" hangingPunct="1"/>
            <a:r>
              <a:rPr lang="zh-CN" altLang="en-US" sz="4000" b="1" smtClean="0">
                <a:latin typeface="华文新魏" pitchFamily="2" charset="-122"/>
                <a:ea typeface="华文新魏" pitchFamily="2" charset="-122"/>
                <a:sym typeface="华文新魏" pitchFamily="2" charset="-122"/>
              </a:rPr>
              <a:t>标准防护措施</a:t>
            </a:r>
            <a:r>
              <a:rPr lang="zh-CN" altLang="en-US" sz="4000" smtClean="0">
                <a:latin typeface="华文新魏" pitchFamily="2" charset="-122"/>
                <a:ea typeface="华文新魏" pitchFamily="2" charset="-122"/>
                <a:sym typeface="华文新魏" pitchFamily="2" charset="-122"/>
              </a:rPr>
              <a:t> </a:t>
            </a:r>
          </a:p>
        </p:txBody>
      </p:sp>
      <p:sp>
        <p:nvSpPr>
          <p:cNvPr id="12291" name="Rectangle 3"/>
          <p:cNvSpPr>
            <a:spLocks noGrp="1" noChangeArrowheads="1"/>
          </p:cNvSpPr>
          <p:nvPr>
            <p:ph type="body" idx="4294967295"/>
          </p:nvPr>
        </p:nvSpPr>
        <p:spPr>
          <a:xfrm>
            <a:off x="684213" y="1196975"/>
            <a:ext cx="7962900" cy="4071938"/>
          </a:xfrm>
        </p:spPr>
        <p:txBody>
          <a:bodyPr/>
          <a:lstStyle/>
          <a:p>
            <a:pPr marL="0" indent="0">
              <a:lnSpc>
                <a:spcPct val="94000"/>
              </a:lnSpc>
              <a:buFont typeface="Arial" charset="0"/>
              <a:buNone/>
            </a:pPr>
            <a:r>
              <a:rPr lang="zh-CN" altLang="en-US" sz="2600" b="1" dirty="0" smtClean="0">
                <a:solidFill>
                  <a:srgbClr val="FF0000"/>
                </a:solidFill>
                <a:latin typeface="华文楷体" pitchFamily="2" charset="-122"/>
                <a:ea typeface="华文楷体" pitchFamily="2" charset="-122"/>
                <a:sym typeface="华文楷体" pitchFamily="2" charset="-122"/>
              </a:rPr>
              <a:t>标准防护</a:t>
            </a:r>
            <a:r>
              <a:rPr lang="zh-CN" altLang="en-US" sz="2600" b="1" dirty="0" smtClean="0">
                <a:latin typeface="华文楷体" pitchFamily="2" charset="-122"/>
                <a:ea typeface="华文楷体" pitchFamily="2" charset="-122"/>
                <a:sym typeface="华文楷体" pitchFamily="2" charset="-122"/>
              </a:rPr>
              <a:t>措施是一套简单、有效感染控制措施。应用于：</a:t>
            </a:r>
          </a:p>
          <a:p>
            <a:pPr marL="0" indent="0">
              <a:lnSpc>
                <a:spcPct val="94000"/>
              </a:lnSpc>
              <a:buFont typeface="Arial" charset="0"/>
              <a:buNone/>
            </a:pPr>
            <a:r>
              <a:rPr lang="zh-CN" altLang="en-US" sz="2600" b="1" dirty="0" smtClean="0">
                <a:latin typeface="华文楷体" pitchFamily="2" charset="-122"/>
                <a:ea typeface="华文楷体" pitchFamily="2" charset="-122"/>
                <a:sym typeface="华文楷体" pitchFamily="2" charset="-122"/>
              </a:rPr>
              <a:t>     所有病人</a:t>
            </a:r>
          </a:p>
          <a:p>
            <a:pPr marL="0" indent="0">
              <a:lnSpc>
                <a:spcPct val="94000"/>
              </a:lnSpc>
              <a:buFont typeface="Arial" charset="0"/>
              <a:buNone/>
            </a:pPr>
            <a:r>
              <a:rPr lang="zh-CN" altLang="en-US" sz="2600" b="1" dirty="0" smtClean="0">
                <a:latin typeface="华文楷体" pitchFamily="2" charset="-122"/>
                <a:ea typeface="华文楷体" pitchFamily="2" charset="-122"/>
                <a:sym typeface="华文楷体" pitchFamily="2" charset="-122"/>
              </a:rPr>
              <a:t>     所有医疗服务过程</a:t>
            </a:r>
          </a:p>
          <a:p>
            <a:pPr marL="0" indent="0">
              <a:lnSpc>
                <a:spcPct val="94000"/>
              </a:lnSpc>
            </a:pPr>
            <a:r>
              <a:rPr lang="zh-CN" altLang="en-US" sz="2600" b="1" dirty="0" smtClean="0">
                <a:latin typeface="华文楷体" pitchFamily="2" charset="-122"/>
                <a:ea typeface="华文楷体" pitchFamily="2" charset="-122"/>
                <a:sym typeface="华文楷体" pitchFamily="2" charset="-122"/>
              </a:rPr>
              <a:t>从而保护医务人员和病人不被病原体感染，包括血源性病原体：</a:t>
            </a:r>
          </a:p>
          <a:p>
            <a:pPr marL="0" indent="0">
              <a:lnSpc>
                <a:spcPct val="94000"/>
              </a:lnSpc>
              <a:buFont typeface="Arial" charset="0"/>
              <a:buNone/>
            </a:pPr>
            <a:r>
              <a:rPr lang="zh-CN" altLang="en-US" sz="2600" b="1" dirty="0" smtClean="0">
                <a:latin typeface="华文楷体" pitchFamily="2" charset="-122"/>
                <a:ea typeface="华文楷体" pitchFamily="2" charset="-122"/>
                <a:sym typeface="华文楷体" pitchFamily="2" charset="-122"/>
              </a:rPr>
              <a:t>—HIV </a:t>
            </a:r>
          </a:p>
          <a:p>
            <a:pPr marL="0" indent="0">
              <a:lnSpc>
                <a:spcPct val="94000"/>
              </a:lnSpc>
              <a:buFont typeface="Arial" charset="0"/>
              <a:buNone/>
            </a:pPr>
            <a:r>
              <a:rPr lang="zh-CN" altLang="en-US" sz="2600" b="1" dirty="0" smtClean="0">
                <a:latin typeface="华文楷体" pitchFamily="2" charset="-122"/>
                <a:ea typeface="华文楷体" pitchFamily="2" charset="-122"/>
                <a:sym typeface="华文楷体" pitchFamily="2" charset="-122"/>
              </a:rPr>
              <a:t>—乙肝/丙肝</a:t>
            </a:r>
          </a:p>
          <a:p>
            <a:pPr marL="0" indent="0">
              <a:lnSpc>
                <a:spcPct val="94000"/>
              </a:lnSpc>
              <a:buFont typeface="Arial" charset="0"/>
              <a:buNone/>
            </a:pPr>
            <a:r>
              <a:rPr lang="zh-CN" altLang="en-US" sz="2600" b="1" dirty="0" smtClean="0">
                <a:latin typeface="华文楷体" pitchFamily="2" charset="-122"/>
                <a:ea typeface="华文楷体" pitchFamily="2" charset="-122"/>
                <a:sym typeface="华文楷体" pitchFamily="2" charset="-122"/>
              </a:rPr>
              <a:t>—梅毒</a:t>
            </a:r>
          </a:p>
        </p:txBody>
      </p:sp>
      <p:sp>
        <p:nvSpPr>
          <p:cNvPr id="12292" name="Text Box 4"/>
          <p:cNvSpPr>
            <a:spLocks noChangeArrowheads="1"/>
          </p:cNvSpPr>
          <p:nvPr/>
        </p:nvSpPr>
        <p:spPr bwMode="auto">
          <a:xfrm>
            <a:off x="684213" y="5589588"/>
            <a:ext cx="7705725" cy="739775"/>
          </a:xfrm>
          <a:prstGeom prst="rect">
            <a:avLst/>
          </a:prstGeom>
          <a:solidFill>
            <a:schemeClr val="bg2"/>
          </a:solidFill>
          <a:ln w="38100">
            <a:solidFill>
              <a:srgbClr val="FF0000"/>
            </a:solidFill>
            <a:miter lim="800000"/>
            <a:headEnd/>
            <a:tailEnd/>
          </a:ln>
        </p:spPr>
        <p:txBody>
          <a:bodyPr lIns="90000" tIns="46800" rIns="90000" bIns="46800">
            <a:spAutoFit/>
          </a:bodyPr>
          <a:lstStyle/>
          <a:p>
            <a:pPr algn="ctr"/>
            <a:r>
              <a:rPr lang="zh-CN" altLang="en-US" sz="2000" b="1">
                <a:solidFill>
                  <a:srgbClr val="000000"/>
                </a:solidFill>
                <a:latin typeface="华文楷体" pitchFamily="2" charset="-122"/>
                <a:ea typeface="华文楷体" pitchFamily="2" charset="-122"/>
                <a:sym typeface="华文楷体" pitchFamily="2" charset="-122"/>
              </a:rPr>
              <a:t>采用的具体预防措施取决于医疗操作的需要</a:t>
            </a:r>
            <a:endParaRPr lang="en-US" altLang="zh-CN" sz="2000" b="1">
              <a:solidFill>
                <a:srgbClr val="000000"/>
              </a:solidFill>
              <a:latin typeface="华文楷体" pitchFamily="2" charset="-122"/>
              <a:ea typeface="华文楷体" pitchFamily="2" charset="-122"/>
              <a:sym typeface="华文楷体" pitchFamily="2" charset="-122"/>
            </a:endParaRPr>
          </a:p>
          <a:p>
            <a:pPr algn="ctr"/>
            <a:r>
              <a:rPr lang="zh-CN" altLang="en-US" sz="2000" b="1">
                <a:solidFill>
                  <a:srgbClr val="000000"/>
                </a:solidFill>
                <a:latin typeface="华文楷体" pitchFamily="2" charset="-122"/>
                <a:ea typeface="华文楷体" pitchFamily="2" charset="-122"/>
                <a:sym typeface="华文楷体" pitchFamily="2" charset="-122"/>
              </a:rPr>
              <a:t>而不是病人的诊断 </a:t>
            </a:r>
          </a:p>
        </p:txBody>
      </p:sp>
      <p:sp>
        <p:nvSpPr>
          <p:cNvPr id="5" name="灯片编号占位符 4"/>
          <p:cNvSpPr>
            <a:spLocks noGrp="1"/>
          </p:cNvSpPr>
          <p:nvPr>
            <p:ph type="sldNum" sz="quarter" idx="11"/>
          </p:nvPr>
        </p:nvSpPr>
        <p:spPr>
          <a:noFill/>
          <a:ln w="9525">
            <a:noFill/>
            <a:miter lim="800000"/>
            <a:headEnd/>
            <a:tailEnd/>
          </a:ln>
        </p:spPr>
        <p:txBody>
          <a:bodyPr vert="horz" wrap="square" lIns="91440" tIns="45720" rIns="91440" bIns="45720" numCol="1" anchor="ctr" anchorCtr="0" compatLnSpc="1">
            <a:prstTxWarp prst="textNoShape">
              <a:avLst/>
            </a:prstTxWarp>
          </a:bodyPr>
          <a:lstStyle/>
          <a:p>
            <a:pPr>
              <a:defRPr/>
            </a:pPr>
            <a:fld id="{D12AE229-C828-4736-95CA-88ACC7E11B01}" type="slidenum">
              <a:rPr lang="zh-CN" altLang="zh-CN">
                <a:solidFill>
                  <a:schemeClr val="tx1"/>
                </a:solidFill>
              </a:rPr>
              <a:pPr>
                <a:defRPr/>
              </a:pPr>
              <a:t>8</a:t>
            </a:fld>
            <a:endParaRPr lang="zh-CN" altLang="zh-CN">
              <a:solidFill>
                <a:schemeClr val="tx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idx="4294967295"/>
          </p:nvPr>
        </p:nvSpPr>
        <p:spPr>
          <a:xfrm>
            <a:off x="1500188" y="214313"/>
            <a:ext cx="6000750" cy="666750"/>
          </a:xfrm>
        </p:spPr>
        <p:txBody>
          <a:bodyPr/>
          <a:lstStyle/>
          <a:p>
            <a:pPr eaLnBrk="1" hangingPunct="1"/>
            <a:r>
              <a:rPr lang="zh-CN" altLang="en-US" sz="4000" b="1" dirty="0" smtClean="0">
                <a:latin typeface="华文新魏" pitchFamily="2" charset="-122"/>
                <a:ea typeface="华文新魏" pitchFamily="2" charset="-122"/>
                <a:sym typeface="华文新魏" pitchFamily="2" charset="-122"/>
              </a:rPr>
              <a:t>标准防护措施</a:t>
            </a:r>
            <a:r>
              <a:rPr lang="zh-CN" altLang="en-US" sz="4000" dirty="0" smtClean="0">
                <a:latin typeface="华文新魏" pitchFamily="2" charset="-122"/>
                <a:ea typeface="华文新魏" pitchFamily="2" charset="-122"/>
                <a:sym typeface="华文新魏" pitchFamily="2" charset="-122"/>
              </a:rPr>
              <a:t> </a:t>
            </a:r>
            <a:endParaRPr lang="en-US" altLang="zh-CN" sz="4000" dirty="0" smtClean="0">
              <a:latin typeface="华文新魏" pitchFamily="2" charset="-122"/>
              <a:ea typeface="华文新魏" pitchFamily="2" charset="-122"/>
              <a:sym typeface="华文新魏" pitchFamily="2" charset="-122"/>
            </a:endParaRPr>
          </a:p>
        </p:txBody>
      </p:sp>
      <p:sp>
        <p:nvSpPr>
          <p:cNvPr id="13316" name="Rectangle 3"/>
          <p:cNvSpPr>
            <a:spLocks noGrp="1" noChangeArrowheads="1"/>
          </p:cNvSpPr>
          <p:nvPr>
            <p:ph type="body" idx="4294967295"/>
          </p:nvPr>
        </p:nvSpPr>
        <p:spPr>
          <a:xfrm>
            <a:off x="539750" y="1196975"/>
            <a:ext cx="7856538" cy="4924425"/>
          </a:xfrm>
        </p:spPr>
        <p:txBody>
          <a:bodyPr/>
          <a:lstStyle/>
          <a:p>
            <a:pPr>
              <a:buFont typeface="Arial" charset="0"/>
              <a:buNone/>
            </a:pPr>
            <a:r>
              <a:rPr lang="zh-CN" altLang="en-US" sz="2800" b="1" dirty="0" smtClean="0">
                <a:latin typeface="华文楷体" pitchFamily="2" charset="-122"/>
                <a:ea typeface="华文楷体" pitchFamily="2" charset="-122"/>
                <a:sym typeface="华文楷体" pitchFamily="2" charset="-122"/>
              </a:rPr>
              <a:t>内容包括：</a:t>
            </a:r>
          </a:p>
          <a:p>
            <a:r>
              <a:rPr lang="zh-CN" altLang="en-US" sz="2800" b="1" dirty="0" smtClean="0">
                <a:latin typeface="华文楷体" pitchFamily="2" charset="-122"/>
                <a:ea typeface="华文楷体" pitchFamily="2" charset="-122"/>
                <a:sym typeface="华文楷体" pitchFamily="2" charset="-122"/>
              </a:rPr>
              <a:t>洗手</a:t>
            </a:r>
          </a:p>
          <a:p>
            <a:r>
              <a:rPr lang="zh-CN" altLang="en-US" sz="2800" b="1" dirty="0" smtClean="0">
                <a:latin typeface="华文楷体" pitchFamily="2" charset="-122"/>
                <a:ea typeface="华文楷体" pitchFamily="2" charset="-122"/>
                <a:sym typeface="华文楷体" pitchFamily="2" charset="-122"/>
              </a:rPr>
              <a:t>使用个人防护用品</a:t>
            </a:r>
          </a:p>
          <a:p>
            <a:r>
              <a:rPr lang="zh-CN" altLang="en-US" sz="2800" b="1" dirty="0" smtClean="0">
                <a:latin typeface="华文楷体" pitchFamily="2" charset="-122"/>
                <a:ea typeface="华文楷体" pitchFamily="2" charset="-122"/>
                <a:sym typeface="华文楷体" pitchFamily="2" charset="-122"/>
              </a:rPr>
              <a:t>安全握持和处理锐器</a:t>
            </a:r>
          </a:p>
          <a:p>
            <a:r>
              <a:rPr lang="zh-CN" altLang="en-US" sz="2800" b="1" dirty="0" smtClean="0">
                <a:latin typeface="华文楷体" pitchFamily="2" charset="-122"/>
                <a:ea typeface="华文楷体" pitchFamily="2" charset="-122"/>
                <a:sym typeface="华文楷体" pitchFamily="2" charset="-122"/>
              </a:rPr>
              <a:t>器械的消毒灭菌</a:t>
            </a:r>
          </a:p>
          <a:p>
            <a:r>
              <a:rPr lang="zh-CN" altLang="en-US" sz="2800" b="1" dirty="0" smtClean="0">
                <a:latin typeface="华文楷体" pitchFamily="2" charset="-122"/>
                <a:ea typeface="华文楷体" pitchFamily="2" charset="-122"/>
                <a:sym typeface="华文楷体" pitchFamily="2" charset="-122"/>
              </a:rPr>
              <a:t>医疗废弃物处理</a:t>
            </a:r>
          </a:p>
          <a:p>
            <a:r>
              <a:rPr lang="zh-CN" altLang="en-US" sz="2800" b="1" dirty="0" smtClean="0">
                <a:latin typeface="华文楷体" pitchFamily="2" charset="-122"/>
                <a:ea typeface="华文楷体" pitchFamily="2" charset="-122"/>
                <a:sym typeface="华文楷体" pitchFamily="2" charset="-122"/>
              </a:rPr>
              <a:t>环境控制（常规护理，床、床栏、床边物品以及其他经常接触的物体表面的清洁和消毒）</a:t>
            </a:r>
          </a:p>
        </p:txBody>
      </p:sp>
      <p:sp>
        <p:nvSpPr>
          <p:cNvPr id="6" name="灯片编号占位符 5"/>
          <p:cNvSpPr>
            <a:spLocks noGrp="1"/>
          </p:cNvSpPr>
          <p:nvPr>
            <p:ph type="sldNum" sz="quarter" idx="11"/>
          </p:nvPr>
        </p:nvSpPr>
        <p:spPr>
          <a:xfrm>
            <a:off x="6588168" y="6237234"/>
            <a:ext cx="2133600" cy="365125"/>
          </a:xfrm>
          <a:noFill/>
          <a:ln w="9525">
            <a:noFill/>
            <a:miter lim="800000"/>
            <a:headEnd/>
            <a:tailEnd/>
          </a:ln>
        </p:spPr>
        <p:txBody>
          <a:bodyPr vert="horz" wrap="square" lIns="91440" tIns="45720" rIns="91440" bIns="45720" numCol="1" anchor="ctr" anchorCtr="0" compatLnSpc="1">
            <a:prstTxWarp prst="textNoShape">
              <a:avLst/>
            </a:prstTxWarp>
          </a:bodyPr>
          <a:lstStyle/>
          <a:p>
            <a:pPr>
              <a:defRPr/>
            </a:pPr>
            <a:fld id="{38D6B9D3-C013-4065-AA30-8BDC913253FD}" type="slidenum">
              <a:rPr lang="zh-CN" altLang="zh-CN">
                <a:solidFill>
                  <a:schemeClr val="tx1"/>
                </a:solidFill>
              </a:rPr>
              <a:pPr>
                <a:defRPr/>
              </a:pPr>
              <a:t>9</a:t>
            </a:fld>
            <a:endParaRPr lang="zh-CN" altLang="zh-CN" dirty="0">
              <a:solidFill>
                <a:schemeClr val="tx1"/>
              </a:solidFill>
            </a:endParaRPr>
          </a:p>
        </p:txBody>
      </p:sp>
    </p:spTree>
  </p:cSld>
  <p:clrMapOvr>
    <a:masterClrMapping/>
  </p:clrMapOvr>
</p:sld>
</file>

<file path=ppt/theme/theme1.xml><?xml version="1.0" encoding="utf-8"?>
<a:theme xmlns:a="http://schemas.openxmlformats.org/drawingml/2006/main" name="Office Them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MS PGothic"/>
        <a:cs typeface=""/>
      </a:majorFont>
      <a:minorFont>
        <a:latin typeface="Calibri"/>
        <a:ea typeface="MS P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10.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11.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12.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13.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2.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3.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4.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5.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6.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7.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8.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ppt/theme/themeOverride9.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665</TotalTime>
  <Pages>0</Pages>
  <Words>3874</Words>
  <Characters>0</Characters>
  <Application>Microsoft Office PowerPoint</Application>
  <DocSecurity>0</DocSecurity>
  <PresentationFormat>全屏显示(4:3)</PresentationFormat>
  <Lines>0</Lines>
  <Paragraphs>614</Paragraphs>
  <Slides>58</Slides>
  <Notes>13</Notes>
  <HiddenSlides>0</HiddenSlides>
  <MMClips>0</MMClips>
  <ScaleCrop>false</ScaleCrop>
  <HeadingPairs>
    <vt:vector size="4" baseType="variant">
      <vt:variant>
        <vt:lpstr>主题</vt:lpstr>
      </vt:variant>
      <vt:variant>
        <vt:i4>1</vt:i4>
      </vt:variant>
      <vt:variant>
        <vt:lpstr>幻灯片标题</vt:lpstr>
      </vt:variant>
      <vt:variant>
        <vt:i4>58</vt:i4>
      </vt:variant>
    </vt:vector>
  </HeadingPairs>
  <TitlesOfParts>
    <vt:vector size="59" baseType="lpstr">
      <vt:lpstr>Office Theme</vt:lpstr>
      <vt:lpstr>安全的医疗工作环境</vt:lpstr>
      <vt:lpstr>目 的</vt:lpstr>
      <vt:lpstr>教学活动</vt:lpstr>
      <vt:lpstr>工作环境的安全性</vt:lpstr>
      <vt:lpstr>安全的医疗环境</vt:lpstr>
      <vt:lpstr>职业暴露感染艾滋病和乙肝</vt:lpstr>
      <vt:lpstr>工作环境管理</vt:lpstr>
      <vt:lpstr>标准防护措施 </vt:lpstr>
      <vt:lpstr>标准防护措施 </vt:lpstr>
      <vt:lpstr>产时及分娩中的标准防护</vt:lpstr>
      <vt:lpstr>如何实施标准防护措施?</vt:lpstr>
      <vt:lpstr>一、洗手</vt:lpstr>
      <vt:lpstr>幻灯片 13</vt:lpstr>
      <vt:lpstr>二、使用个人防护用品 </vt:lpstr>
      <vt:lpstr>三、安全握持锐器（1） </vt:lpstr>
      <vt:lpstr>三、安全锐器处理 （2）</vt:lpstr>
      <vt:lpstr>四、器械的消毒灭菌 </vt:lpstr>
      <vt:lpstr>器械的消毒灭菌 </vt:lpstr>
      <vt:lpstr>五、医疗废弃物处理</vt:lpstr>
      <vt:lpstr>废弃物分类及对应容器 </vt:lpstr>
      <vt:lpstr>六、环境 处理</vt:lpstr>
      <vt:lpstr>预防医源性感染的持续教育 </vt:lpstr>
      <vt:lpstr>预防HIV、梅毒和乙肝的职业暴露 </vt:lpstr>
      <vt:lpstr>快速反应  三、什么是职业暴露？有哪些风险？</vt:lpstr>
      <vt:lpstr>什么是职业暴露</vt:lpstr>
      <vt:lpstr>哪种职业暴露会引起HIV/HBV/HCV 传播风险？ </vt:lpstr>
      <vt:lpstr>HIV的传播危险？ </vt:lpstr>
      <vt:lpstr>HBV的传播危险？ </vt:lpstr>
      <vt:lpstr>梅毒的传播危险？ </vt:lpstr>
      <vt:lpstr>可能造成HIV及HBV职业暴露传播的体液</vt:lpstr>
      <vt:lpstr>  四、职业暴露后预防</vt:lpstr>
      <vt:lpstr>职业暴露后预防（PEP） </vt:lpstr>
      <vt:lpstr>暴露后预防对减少HIV感染的效果 </vt:lpstr>
      <vt:lpstr>暴露后治疗对减少HBV感染的效果 </vt:lpstr>
      <vt:lpstr>  五、职业暴露后需要采取什么预防措施 ?</vt:lpstr>
      <vt:lpstr>职业暴露后的处理 </vt:lpstr>
      <vt:lpstr>职业暴露后需要采取的措施 </vt:lpstr>
      <vt:lpstr>一、暴露部位的初步处理 </vt:lpstr>
      <vt:lpstr>二、什么是暴露？（1）</vt:lpstr>
      <vt:lpstr>二、何时发生的职业暴露？（2）</vt:lpstr>
      <vt:lpstr>二、判断暴露源是否为HIV/HBV感染？（3）</vt:lpstr>
      <vt:lpstr>三、医务人员是否HIV/HBV感染？</vt:lpstr>
      <vt:lpstr>四、决定是否采用预防治疗（1）</vt:lpstr>
      <vt:lpstr>HIV暴露的PEP药物 </vt:lpstr>
      <vt:lpstr>HIV暴露后的处理流程图 </vt:lpstr>
      <vt:lpstr>四、决定如何处理HBV暴露（2）</vt:lpstr>
      <vt:lpstr>四、梅毒职业暴露的处理（3） </vt:lpstr>
      <vt:lpstr>五、HIV暴露后的PEP随访（1）</vt:lpstr>
      <vt:lpstr>五、HBV暴露后的随访（2）</vt:lpstr>
      <vt:lpstr>五、梅毒暴露后随访（3）</vt:lpstr>
      <vt:lpstr>六、报告  </vt:lpstr>
      <vt:lpstr>六、1例职业暴露 </vt:lpstr>
      <vt:lpstr>案例分析: 1例HIV的职业暴露</vt:lpstr>
      <vt:lpstr>答案: 1</vt:lpstr>
      <vt:lpstr>案例分析：职业暴露（2）</vt:lpstr>
      <vt:lpstr>答案: 2</vt:lpstr>
      <vt:lpstr>七、要点</vt:lpstr>
      <vt:lpstr>第九章：要点</vt:lpstr>
    </vt:vector>
  </TitlesOfParts>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the iPMTCT training package</dc:title>
  <dc:creator>AK</dc:creator>
  <cp:lastModifiedBy>殷丽娜</cp:lastModifiedBy>
  <cp:revision>512</cp:revision>
  <dcterms:created xsi:type="dcterms:W3CDTF">2011-11-29T03:42:00Z</dcterms:created>
  <dcterms:modified xsi:type="dcterms:W3CDTF">2014-11-17T00:24:35Z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2052-9.1.0.4468</vt:lpwstr>
  </property>
</Properties>
</file>