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5"/>
  </p:notesMasterIdLst>
  <p:sldIdLst>
    <p:sldId id="311" r:id="rId2"/>
    <p:sldId id="315" r:id="rId3"/>
    <p:sldId id="258" r:id="rId4"/>
    <p:sldId id="260" r:id="rId5"/>
    <p:sldId id="261" r:id="rId6"/>
    <p:sldId id="259" r:id="rId7"/>
    <p:sldId id="262" r:id="rId8"/>
    <p:sldId id="263" r:id="rId9"/>
    <p:sldId id="264" r:id="rId10"/>
    <p:sldId id="316" r:id="rId11"/>
    <p:sldId id="265" r:id="rId12"/>
    <p:sldId id="267" r:id="rId13"/>
    <p:sldId id="268" r:id="rId14"/>
    <p:sldId id="269" r:id="rId15"/>
    <p:sldId id="270" r:id="rId16"/>
    <p:sldId id="272" r:id="rId17"/>
    <p:sldId id="273" r:id="rId18"/>
    <p:sldId id="317" r:id="rId19"/>
    <p:sldId id="274" r:id="rId20"/>
    <p:sldId id="276" r:id="rId21"/>
    <p:sldId id="275" r:id="rId22"/>
    <p:sldId id="271" r:id="rId23"/>
    <p:sldId id="360" r:id="rId24"/>
    <p:sldId id="361" r:id="rId25"/>
    <p:sldId id="362" r:id="rId26"/>
    <p:sldId id="363" r:id="rId27"/>
    <p:sldId id="364" r:id="rId28"/>
    <p:sldId id="365" r:id="rId29"/>
    <p:sldId id="366" r:id="rId30"/>
    <p:sldId id="367" r:id="rId31"/>
    <p:sldId id="368" r:id="rId32"/>
    <p:sldId id="369" r:id="rId33"/>
    <p:sldId id="370" r:id="rId34"/>
    <p:sldId id="372" r:id="rId35"/>
    <p:sldId id="373" r:id="rId36"/>
    <p:sldId id="374" r:id="rId37"/>
    <p:sldId id="375" r:id="rId38"/>
    <p:sldId id="376" r:id="rId39"/>
    <p:sldId id="377" r:id="rId40"/>
    <p:sldId id="355" r:id="rId41"/>
    <p:sldId id="318" r:id="rId42"/>
    <p:sldId id="277" r:id="rId43"/>
    <p:sldId id="278" r:id="rId44"/>
    <p:sldId id="280" r:id="rId45"/>
    <p:sldId id="279" r:id="rId46"/>
    <p:sldId id="281" r:id="rId47"/>
    <p:sldId id="343" r:id="rId48"/>
    <p:sldId id="344" r:id="rId49"/>
    <p:sldId id="345" r:id="rId50"/>
    <p:sldId id="349" r:id="rId51"/>
    <p:sldId id="350" r:id="rId52"/>
    <p:sldId id="352" r:id="rId53"/>
    <p:sldId id="353" r:id="rId5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33"/>
    <a:srgbClr val="FFCC00"/>
    <a:srgbClr val="9900CC"/>
    <a:srgbClr val="FF9900"/>
    <a:srgbClr val="FF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488" autoAdjust="0"/>
  </p:normalViewPr>
  <p:slideViewPr>
    <p:cSldViewPr>
      <p:cViewPr varScale="1">
        <p:scale>
          <a:sx n="75" d="100"/>
          <a:sy n="75" d="100"/>
        </p:scale>
        <p:origin x="-36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13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CE71034-3199-4819-AF2E-DC40452EACCD}" type="datetimeFigureOut">
              <a:rPr lang="zh-CN" altLang="en-US"/>
              <a:pPr>
                <a:defRPr/>
              </a:pPr>
              <a:t>2014-11-17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60DEDE9-D50F-4249-95F2-C5B23ED07D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D2D18A4-20FD-42A7-B3EE-A59AF509ADE1}" type="slidenum">
              <a:rPr lang="en-GB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GB" altLang="zh-CN"/>
          </a:p>
        </p:txBody>
      </p:sp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B639F9F-CC50-4F40-9451-A61D995C9041}" type="slidenum">
              <a:rPr lang="en-GB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GB" altLang="zh-CN"/>
          </a:p>
        </p:txBody>
      </p:sp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AB91D78-567C-4FEC-B5E5-E59289F3B8AB}" type="slidenum">
              <a:rPr lang="en-GB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41</a:t>
            </a:fld>
            <a:endParaRPr lang="en-GB" altLang="zh-CN"/>
          </a:p>
        </p:txBody>
      </p:sp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734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85592E3-B902-42A9-B1A5-ED77CCEE4DC5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zh-CN" smtClean="0"/>
          </a:p>
        </p:txBody>
      </p:sp>
      <p:sp>
        <p:nvSpPr>
          <p:cNvPr id="5939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F421CCF-FCA2-45A4-BF65-2864A35F73E7}" type="slidenum">
              <a:rPr lang="en-GB" altLang="zh-CN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49</a:t>
            </a:fld>
            <a:endParaRPr lang="en-GB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中国</a:t>
            </a:r>
            <a:r>
              <a:rPr lang="en-US" altLang="zh-CN"/>
              <a:t>iPMTCT</a:t>
            </a:r>
            <a:r>
              <a:rPr lang="zh-CN" altLang="en-US"/>
              <a:t>培训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第五章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 幻灯片</a:t>
            </a:r>
            <a:fld id="{1E44397E-1716-40B3-91CC-3DC13CAD9FEE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中国</a:t>
            </a:r>
            <a:r>
              <a:rPr lang="en-US" altLang="zh-CN"/>
              <a:t>iPMTCT</a:t>
            </a:r>
            <a:r>
              <a:rPr lang="zh-CN" altLang="en-US"/>
              <a:t>培训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第五章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 幻灯片</a:t>
            </a:r>
            <a:fld id="{94C0DC32-2945-4504-8D4B-E42DB3ACFE61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中国</a:t>
            </a:r>
            <a:r>
              <a:rPr lang="en-US" altLang="zh-CN"/>
              <a:t>iPMTCT</a:t>
            </a:r>
            <a:r>
              <a:rPr lang="zh-CN" altLang="en-US"/>
              <a:t>培训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第五章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 幻灯片</a:t>
            </a:r>
            <a:fld id="{97DA1413-4742-494F-BB57-40DA672E9D16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en-GB" noProof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中国</a:t>
            </a:r>
            <a:r>
              <a:rPr lang="en-US" altLang="zh-CN"/>
              <a:t>iPMTCT</a:t>
            </a:r>
            <a:r>
              <a:rPr lang="zh-CN" altLang="en-US"/>
              <a:t>培训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第五章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 幻灯片</a:t>
            </a:r>
            <a:fld id="{4FD83270-DF1E-4FFA-A2F9-ABCFC3373F50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中国</a:t>
            </a:r>
            <a:r>
              <a:rPr lang="en-US" altLang="zh-CN"/>
              <a:t>iPMTCT</a:t>
            </a:r>
            <a:r>
              <a:rPr lang="zh-CN" altLang="en-US"/>
              <a:t>培训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第五章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 幻灯片</a:t>
            </a:r>
            <a:fld id="{6ACE63AE-009C-4AEA-8D78-5BF140A35C30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中国</a:t>
            </a:r>
            <a:r>
              <a:rPr lang="en-US" altLang="zh-CN"/>
              <a:t>iPMTCT</a:t>
            </a:r>
            <a:r>
              <a:rPr lang="zh-CN" altLang="en-US"/>
              <a:t>培训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第五章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 幻灯片</a:t>
            </a:r>
            <a:fld id="{7656EF6E-172B-4F30-A790-720C985B5ABD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中国</a:t>
            </a:r>
            <a:r>
              <a:rPr lang="en-US" altLang="zh-CN"/>
              <a:t>iPMTCT</a:t>
            </a:r>
            <a:r>
              <a:rPr lang="zh-CN" altLang="en-US"/>
              <a:t>培训</a:t>
            </a:r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第五章</a:t>
            </a:r>
            <a:endParaRPr lang="zh-CN" altLang="en-US" dirty="0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 幻灯片</a:t>
            </a:r>
            <a:fld id="{C6BB3DA6-04B8-4052-B2D9-3EB284B9A5AD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中国</a:t>
            </a:r>
            <a:r>
              <a:rPr lang="en-US" altLang="zh-CN"/>
              <a:t>iPMTCT</a:t>
            </a:r>
            <a:r>
              <a:rPr lang="zh-CN" altLang="en-US"/>
              <a:t>培训</a:t>
            </a:r>
            <a:endParaRPr lang="zh-CN" altLang="en-US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第五章</a:t>
            </a:r>
            <a:endParaRPr lang="zh-CN" altLang="en-US" dirty="0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 幻灯片</a:t>
            </a:r>
            <a:fld id="{AE2A46A9-8CDF-42EC-8BA9-00EE038FCA8E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中国</a:t>
            </a:r>
            <a:r>
              <a:rPr lang="en-US" altLang="zh-CN"/>
              <a:t>iPMTCT</a:t>
            </a:r>
            <a:r>
              <a:rPr lang="zh-CN" altLang="en-US"/>
              <a:t>培训</a:t>
            </a:r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第五章</a:t>
            </a:r>
            <a:endParaRPr lang="zh-CN" altLang="en-US" dirty="0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 幻灯片</a:t>
            </a:r>
            <a:fld id="{BB75804B-8C3A-4E99-9606-573E6DC88D2A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中国</a:t>
            </a:r>
            <a:r>
              <a:rPr lang="en-US" altLang="zh-CN"/>
              <a:t>iPMTCT</a:t>
            </a:r>
            <a:r>
              <a:rPr lang="zh-CN" altLang="en-US"/>
              <a:t>培训</a:t>
            </a:r>
            <a:endParaRPr lang="zh-CN" altLang="en-US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第五章</a:t>
            </a:r>
            <a:endParaRPr lang="zh-CN" altLang="en-US" dirty="0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 幻灯片</a:t>
            </a:r>
            <a:fld id="{010E2EDD-362C-4EEC-8440-17F09D9F21AF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中国</a:t>
            </a:r>
            <a:r>
              <a:rPr lang="en-US" altLang="zh-CN"/>
              <a:t>iPMTCT</a:t>
            </a:r>
            <a:r>
              <a:rPr lang="zh-CN" altLang="en-US"/>
              <a:t>培训</a:t>
            </a:r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第五章</a:t>
            </a:r>
            <a:endParaRPr lang="zh-CN" altLang="en-US" dirty="0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 幻灯片</a:t>
            </a:r>
            <a:fld id="{6E13DAA2-5284-4C37-801B-FB7F6896D35C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中国</a:t>
            </a:r>
            <a:r>
              <a:rPr lang="en-US" altLang="zh-CN"/>
              <a:t>iPMTCT</a:t>
            </a:r>
            <a:r>
              <a:rPr lang="zh-CN" altLang="en-US"/>
              <a:t>培训</a:t>
            </a:r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第五章</a:t>
            </a:r>
            <a:endParaRPr lang="zh-CN" altLang="en-US" dirty="0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 幻灯片</a:t>
            </a:r>
            <a:fld id="{2C67512E-7424-4499-ACF5-720DAB8F074B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zh-CN" altLang="en-US"/>
              <a:t>中国</a:t>
            </a:r>
            <a:r>
              <a:rPr lang="en-US" altLang="zh-CN"/>
              <a:t>iPMTCT</a:t>
            </a:r>
            <a:r>
              <a:rPr lang="zh-CN" altLang="en-US"/>
              <a:t>培训</a:t>
            </a:r>
            <a:endParaRPr lang="zh-CN" altLang="en-US" dirty="0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zh-CN" altLang="en-US"/>
              <a:t>第五章</a:t>
            </a:r>
            <a:endParaRPr lang="zh-CN" altLang="en-US" dirty="0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zh-CN" altLang="en-US"/>
              <a:t> 幻灯片</a:t>
            </a:r>
            <a:fld id="{FA5A5633-9DC9-40C3-94B3-7A03505BDA41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GB" altLang="zh-CN" b="1" smtClean="0">
                <a:latin typeface="黑体" pitchFamily="2" charset="-122"/>
                <a:ea typeface="黑体" pitchFamily="2" charset="-122"/>
              </a:rPr>
              <a:t>HIV</a:t>
            </a:r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和</a:t>
            </a:r>
            <a:r>
              <a:rPr lang="en-US" altLang="zh-CN" b="1" smtClean="0">
                <a:latin typeface="黑体" pitchFamily="2" charset="-122"/>
                <a:ea typeface="黑体" pitchFamily="2" charset="-122"/>
              </a:rPr>
              <a:t>HBV</a:t>
            </a:r>
            <a:r>
              <a:rPr lang="zh-CN" altLang="en-US" b="1" smtClean="0">
                <a:latin typeface="黑体" pitchFamily="2" charset="-122"/>
                <a:ea typeface="黑体" pitchFamily="2" charset="-122"/>
              </a:rPr>
              <a:t>的实验室检测</a:t>
            </a:r>
            <a:endParaRPr lang="en-GB" b="1" smtClean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5363" name="Subtitle 2"/>
          <p:cNvSpPr>
            <a:spLocks noGrp="1"/>
          </p:cNvSpPr>
          <p:nvPr>
            <p:ph type="subTitle" idx="1"/>
          </p:nvPr>
        </p:nvSpPr>
        <p:spPr>
          <a:xfrm>
            <a:off x="714375" y="3886200"/>
            <a:ext cx="7858125" cy="2543175"/>
          </a:xfrm>
        </p:spPr>
        <p:txBody>
          <a:bodyPr/>
          <a:lstStyle/>
          <a:p>
            <a:pPr eaLnBrk="1" hangingPunct="1"/>
            <a:r>
              <a:rPr lang="zh-CN" altLang="en-US" smtClean="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中国</a:t>
            </a:r>
            <a:r>
              <a:rPr lang="de-DE" altLang="zh-CN" smtClean="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iPMTCT</a:t>
            </a:r>
            <a:r>
              <a:rPr lang="zh-CN" altLang="en-US" smtClean="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培训包</a:t>
            </a:r>
            <a:endParaRPr lang="de-DE" smtClean="0">
              <a:solidFill>
                <a:schemeClr val="tx1"/>
              </a:solidFill>
              <a:latin typeface="华文楷体"/>
              <a:ea typeface="华文楷体"/>
              <a:cs typeface="华文楷体"/>
            </a:endParaRPr>
          </a:p>
          <a:p>
            <a:pPr eaLnBrk="1" hangingPunct="1"/>
            <a:r>
              <a:rPr lang="zh-CN" altLang="en-US" smtClean="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本章授课时间：</a:t>
            </a:r>
            <a:endParaRPr lang="en-US" smtClean="0">
              <a:solidFill>
                <a:schemeClr val="tx1"/>
              </a:solidFill>
              <a:latin typeface="华文楷体"/>
              <a:ea typeface="华文楷体"/>
              <a:cs typeface="华文楷体"/>
            </a:endParaRPr>
          </a:p>
          <a:p>
            <a:pPr eaLnBrk="1" hangingPunct="1"/>
            <a:endParaRPr lang="en-GB" smtClean="0">
              <a:solidFill>
                <a:schemeClr val="tx1"/>
              </a:solidFill>
              <a:latin typeface="华文楷体"/>
              <a:ea typeface="华文楷体"/>
              <a:cs typeface="华文楷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722313" y="3489325"/>
            <a:ext cx="7772400" cy="1362075"/>
          </a:xfrm>
        </p:spPr>
        <p:txBody>
          <a:bodyPr anchor="ctr"/>
          <a:lstStyle/>
          <a:p>
            <a:pPr algn="just" eaLnBrk="1" hangingPunct="1"/>
            <a:endParaRPr lang="en-GB" altLang="zh-CN" sz="4400" cap="none" smtClean="0">
              <a:latin typeface="华文新魏"/>
              <a:ea typeface="华文新魏"/>
              <a:cs typeface="华文新魏"/>
            </a:endParaRPr>
          </a:p>
        </p:txBody>
      </p:sp>
      <p:sp>
        <p:nvSpPr>
          <p:cNvPr id="24579" name="Text Placeholder 4"/>
          <p:cNvSpPr>
            <a:spLocks noGrp="1"/>
          </p:cNvSpPr>
          <p:nvPr>
            <p:ph type="body" idx="1"/>
          </p:nvPr>
        </p:nvSpPr>
        <p:spPr>
          <a:xfrm>
            <a:off x="722313" y="1989138"/>
            <a:ext cx="7772400" cy="1500187"/>
          </a:xfrm>
        </p:spPr>
        <p:txBody>
          <a:bodyPr anchor="ctr"/>
          <a:lstStyle/>
          <a:p>
            <a:pPr algn="just" eaLnBrk="1" hangingPunct="1">
              <a:spcBef>
                <a:spcPct val="0"/>
              </a:spcBef>
            </a:pPr>
            <a:r>
              <a:rPr lang="zh-CN" altLang="en-US" sz="4400" b="1" smtClean="0">
                <a:solidFill>
                  <a:schemeClr val="tx1"/>
                </a:solidFill>
                <a:latin typeface="华文新魏"/>
                <a:ea typeface="华文新魏"/>
                <a:cs typeface="华文新魏"/>
              </a:rPr>
              <a:t>二、儿童</a:t>
            </a:r>
            <a:r>
              <a:rPr lang="en-GB" altLang="zh-CN" sz="4400" b="1" smtClean="0">
                <a:solidFill>
                  <a:schemeClr val="tx1"/>
                </a:solidFill>
                <a:latin typeface="华文新魏"/>
                <a:ea typeface="华文新魏"/>
                <a:cs typeface="华文新魏"/>
              </a:rPr>
              <a:t>HIV </a:t>
            </a:r>
            <a:r>
              <a:rPr lang="zh-CN" altLang="en-US" sz="4400" b="1" smtClean="0">
                <a:solidFill>
                  <a:schemeClr val="tx1"/>
                </a:solidFill>
                <a:latin typeface="华文新魏"/>
                <a:ea typeface="华文新魏"/>
                <a:cs typeface="华文新魏"/>
              </a:rPr>
              <a:t>检测</a:t>
            </a:r>
            <a:endParaRPr lang="en-GB" altLang="en-US" sz="4400" b="1" smtClean="0">
              <a:solidFill>
                <a:schemeClr val="tx1"/>
              </a:solidFill>
              <a:latin typeface="华文新魏"/>
              <a:ea typeface="华文新魏"/>
              <a:cs typeface="华文新魏"/>
            </a:endParaRPr>
          </a:p>
        </p:txBody>
      </p:sp>
      <p:sp>
        <p:nvSpPr>
          <p:cNvPr id="32772" name="灯片编号占位符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3EBD94C-41FF-4610-99DC-A74BA5629B43}" type="slidenum">
              <a:rPr lang="zh-CN" altLang="en-US" sz="140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b="1" dirty="0" smtClean="0">
                <a:latin typeface="华文新魏" pitchFamily="2" charset="-122"/>
                <a:ea typeface="华文新魏" pitchFamily="2" charset="-122"/>
              </a:rPr>
              <a:t>HIV</a:t>
            </a:r>
            <a:r>
              <a:rPr lang="zh-CN" altLang="zh-CN" b="1" dirty="0" smtClean="0">
                <a:latin typeface="华文新魏" pitchFamily="2" charset="-122"/>
                <a:ea typeface="华文新魏" pitchFamily="2" charset="-122"/>
              </a:rPr>
              <a:t>暴露婴儿和儿童的</a:t>
            </a:r>
            <a:r>
              <a:rPr lang="en-US" altLang="zh-CN" b="1" dirty="0" smtClean="0">
                <a:latin typeface="华文新魏" pitchFamily="2" charset="-122"/>
                <a:ea typeface="华文新魏" pitchFamily="2" charset="-122"/>
              </a:rPr>
              <a:t>HIV</a:t>
            </a:r>
            <a:r>
              <a:rPr lang="zh-CN" altLang="zh-CN" b="1" dirty="0" smtClean="0">
                <a:latin typeface="华文新魏" pitchFamily="2" charset="-122"/>
                <a:ea typeface="华文新魏" pitchFamily="2" charset="-122"/>
              </a:rPr>
              <a:t>抗体检测</a:t>
            </a:r>
            <a:endParaRPr lang="zh-CN" altLang="en-US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6626" name="内容占位符 2"/>
          <p:cNvSpPr>
            <a:spLocks noGrp="1"/>
          </p:cNvSpPr>
          <p:nvPr>
            <p:ph idx="1"/>
          </p:nvPr>
        </p:nvSpPr>
        <p:spPr>
          <a:xfrm>
            <a:off x="428625" y="1285875"/>
            <a:ext cx="8229600" cy="3500438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zh-CN" altLang="en-US" smtClean="0"/>
              <a:t>    </a:t>
            </a:r>
            <a:r>
              <a:rPr lang="zh-CN" altLang="en-US" b="1" smtClean="0">
                <a:latin typeface="华文楷体"/>
                <a:ea typeface="华文楷体"/>
                <a:cs typeface="华文楷体"/>
              </a:rPr>
              <a:t>不是所有</a:t>
            </a:r>
            <a:r>
              <a:rPr lang="en-US" altLang="zh-CN" b="1" smtClean="0">
                <a:latin typeface="华文楷体"/>
                <a:ea typeface="华文楷体"/>
                <a:cs typeface="华文楷体"/>
              </a:rPr>
              <a:t>HIV</a:t>
            </a:r>
            <a:r>
              <a:rPr lang="zh-CN" altLang="en-US" b="1" smtClean="0">
                <a:latin typeface="华文楷体"/>
                <a:ea typeface="华文楷体"/>
                <a:cs typeface="华文楷体"/>
              </a:rPr>
              <a:t>感染母亲所生儿童都会感染</a:t>
            </a:r>
            <a:r>
              <a:rPr lang="en-US" altLang="zh-CN" b="1" smtClean="0">
                <a:latin typeface="华文楷体"/>
                <a:ea typeface="华文楷体"/>
                <a:cs typeface="华文楷体"/>
              </a:rPr>
              <a:t>HIV</a:t>
            </a:r>
            <a:r>
              <a:rPr lang="zh-CN" altLang="en-US" b="1" smtClean="0">
                <a:latin typeface="华文楷体"/>
                <a:ea typeface="华文楷体"/>
                <a:cs typeface="华文楷体"/>
              </a:rPr>
              <a:t>，但是如果对</a:t>
            </a:r>
            <a:r>
              <a:rPr lang="en-US" altLang="zh-CN" b="1" smtClean="0">
                <a:latin typeface="华文楷体"/>
                <a:ea typeface="华文楷体"/>
                <a:cs typeface="华文楷体"/>
              </a:rPr>
              <a:t>12-18</a:t>
            </a:r>
            <a:r>
              <a:rPr lang="zh-CN" altLang="en-US" b="1" smtClean="0">
                <a:latin typeface="华文楷体"/>
                <a:ea typeface="华文楷体"/>
                <a:cs typeface="华文楷体"/>
              </a:rPr>
              <a:t>个月以内的婴儿进行</a:t>
            </a:r>
            <a:r>
              <a:rPr lang="en-US" altLang="zh-CN" b="1" smtClean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HIV</a:t>
            </a:r>
            <a:r>
              <a:rPr lang="zh-CN" altLang="en-US" b="1" smtClean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抗体检测</a:t>
            </a:r>
            <a:r>
              <a:rPr lang="zh-CN" altLang="en-US" b="1" smtClean="0">
                <a:latin typeface="华文楷体"/>
                <a:ea typeface="华文楷体"/>
                <a:cs typeface="华文楷体"/>
              </a:rPr>
              <a:t>，所有</a:t>
            </a:r>
            <a:r>
              <a:rPr lang="en-US" altLang="zh-CN" b="1" smtClean="0">
                <a:latin typeface="华文楷体"/>
                <a:ea typeface="华文楷体"/>
                <a:cs typeface="华文楷体"/>
              </a:rPr>
              <a:t>HIV</a:t>
            </a:r>
            <a:r>
              <a:rPr lang="zh-CN" altLang="en-US" b="1" smtClean="0">
                <a:latin typeface="华文楷体"/>
                <a:ea typeface="华文楷体"/>
                <a:cs typeface="华文楷体"/>
              </a:rPr>
              <a:t>感染母亲所生婴儿都将是</a:t>
            </a:r>
            <a:r>
              <a:rPr lang="en-US" altLang="zh-CN" b="1" smtClean="0">
                <a:latin typeface="华文楷体"/>
                <a:ea typeface="华文楷体"/>
                <a:cs typeface="华文楷体"/>
              </a:rPr>
              <a:t>HIV</a:t>
            </a:r>
            <a:r>
              <a:rPr lang="zh-CN" altLang="en-US" b="1" smtClean="0">
                <a:latin typeface="华文楷体"/>
                <a:ea typeface="华文楷体"/>
                <a:cs typeface="华文楷体"/>
              </a:rPr>
              <a:t>检测结果阳性。</a:t>
            </a:r>
            <a:endParaRPr lang="en-US" altLang="zh-CN" b="1" smtClean="0">
              <a:latin typeface="华文楷体"/>
              <a:ea typeface="华文楷体"/>
              <a:cs typeface="华文楷体"/>
            </a:endParaRPr>
          </a:p>
          <a:p>
            <a:pPr lvl="1" eaLnBrk="1" hangingPunct="1">
              <a:buFont typeface="Arial" charset="0"/>
              <a:buNone/>
            </a:pPr>
            <a:r>
              <a:rPr lang="en-US" altLang="zh-CN" b="1" smtClean="0">
                <a:latin typeface="华文楷体"/>
                <a:ea typeface="华文楷体"/>
                <a:cs typeface="华文楷体"/>
              </a:rPr>
              <a:t>-</a:t>
            </a:r>
            <a:r>
              <a:rPr lang="zh-CN" altLang="en-US" b="1" smtClean="0">
                <a:latin typeface="华文楷体"/>
                <a:ea typeface="华文楷体"/>
                <a:cs typeface="华文楷体"/>
              </a:rPr>
              <a:t>即使婴儿并没有感染</a:t>
            </a:r>
            <a:r>
              <a:rPr lang="en-US" altLang="zh-CN" b="1" smtClean="0">
                <a:latin typeface="华文楷体"/>
                <a:ea typeface="华文楷体"/>
                <a:cs typeface="华文楷体"/>
              </a:rPr>
              <a:t>HIV</a:t>
            </a:r>
          </a:p>
          <a:p>
            <a:pPr lvl="1" eaLnBrk="1" hangingPunct="1">
              <a:buFont typeface="Arial" charset="0"/>
              <a:buNone/>
            </a:pPr>
            <a:r>
              <a:rPr lang="en-US" altLang="zh-CN" b="1" smtClean="0">
                <a:latin typeface="华文楷体"/>
                <a:ea typeface="华文楷体"/>
                <a:cs typeface="华文楷体"/>
              </a:rPr>
              <a:t>-</a:t>
            </a:r>
            <a:r>
              <a:rPr lang="zh-CN" altLang="en-US" b="1" smtClean="0">
                <a:latin typeface="华文楷体"/>
                <a:ea typeface="华文楷体"/>
                <a:cs typeface="华文楷体"/>
              </a:rPr>
              <a:t>由于母体自身抗体可通过胎盘进入胎儿体内。</a:t>
            </a:r>
            <a:endParaRPr lang="en-US" altLang="zh-CN" b="1" smtClean="0">
              <a:latin typeface="华文楷体"/>
              <a:ea typeface="华文楷体"/>
              <a:cs typeface="华文楷体"/>
            </a:endParaRPr>
          </a:p>
        </p:txBody>
      </p:sp>
      <p:sp>
        <p:nvSpPr>
          <p:cNvPr id="26627" name="TextBox 4"/>
          <p:cNvSpPr txBox="1">
            <a:spLocks noChangeArrowheads="1"/>
          </p:cNvSpPr>
          <p:nvPr/>
        </p:nvSpPr>
        <p:spPr bwMode="auto">
          <a:xfrm>
            <a:off x="857250" y="4786313"/>
            <a:ext cx="7604125" cy="830262"/>
          </a:xfrm>
          <a:prstGeom prst="rect">
            <a:avLst/>
          </a:prstGeom>
          <a:solidFill>
            <a:schemeClr val="bg2"/>
          </a:solidFill>
          <a:ln w="2222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latin typeface="华文楷体"/>
                <a:ea typeface="华文楷体"/>
                <a:cs typeface="华文楷体"/>
              </a:rPr>
              <a:t>母体传入的抗体可在婴儿体内持续</a:t>
            </a:r>
            <a:r>
              <a:rPr lang="en-US" altLang="zh-CN" sz="2400">
                <a:latin typeface="华文楷体"/>
                <a:ea typeface="华文楷体"/>
                <a:cs typeface="华文楷体"/>
              </a:rPr>
              <a:t>18</a:t>
            </a:r>
            <a:r>
              <a:rPr lang="zh-CN" altLang="en-US" sz="2400">
                <a:latin typeface="华文楷体"/>
                <a:ea typeface="华文楷体"/>
                <a:cs typeface="华文楷体"/>
              </a:rPr>
              <a:t>个月，所以</a:t>
            </a:r>
            <a:r>
              <a:rPr lang="en-US" altLang="zh-CN" sz="2400">
                <a:latin typeface="华文楷体"/>
                <a:ea typeface="华文楷体"/>
                <a:cs typeface="华文楷体"/>
              </a:rPr>
              <a:t>12-18</a:t>
            </a:r>
            <a:r>
              <a:rPr lang="zh-CN" altLang="en-US" sz="2400">
                <a:latin typeface="华文楷体"/>
                <a:ea typeface="华文楷体"/>
                <a:cs typeface="华文楷体"/>
              </a:rPr>
              <a:t>月龄以内的婴儿不能应用抗体检测方法进行诊断。</a:t>
            </a:r>
          </a:p>
        </p:txBody>
      </p:sp>
      <p:sp>
        <p:nvSpPr>
          <p:cNvPr id="34820" name="灯片编号占位符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439E50B-6453-4AFE-851F-0C6AF33498DC}" type="slidenum">
              <a:rPr lang="zh-CN" altLang="en-US" sz="140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25550"/>
          </a:xfrm>
        </p:spPr>
        <p:txBody>
          <a:bodyPr/>
          <a:lstStyle/>
          <a:p>
            <a:pPr eaLnBrk="1" hangingPunct="1"/>
            <a:r>
              <a:rPr lang="zh-CN" altLang="zh-CN" sz="3600" b="1" smtClean="0">
                <a:latin typeface="华文新魏"/>
                <a:ea typeface="华文新魏"/>
                <a:cs typeface="华文新魏"/>
              </a:rPr>
              <a:t>婴儿感染早期诊断（</a:t>
            </a:r>
            <a:r>
              <a:rPr lang="en-US" altLang="zh-CN" sz="3600" b="1" smtClean="0">
                <a:latin typeface="华文新魏"/>
                <a:ea typeface="华文新魏"/>
                <a:cs typeface="华文新魏"/>
              </a:rPr>
              <a:t>EID</a:t>
            </a:r>
            <a:r>
              <a:rPr lang="zh-CN" altLang="zh-CN" sz="3600" b="1" smtClean="0">
                <a:latin typeface="华文新魏"/>
                <a:ea typeface="华文新魏"/>
                <a:cs typeface="华文新魏"/>
              </a:rPr>
              <a:t>）</a:t>
            </a:r>
            <a:r>
              <a:rPr lang="en-US" altLang="zh-CN" sz="3600" b="1" smtClean="0">
                <a:latin typeface="华文新魏"/>
                <a:ea typeface="华文新魏"/>
                <a:cs typeface="华文新魏"/>
              </a:rPr>
              <a:t/>
            </a:r>
            <a:br>
              <a:rPr lang="en-US" altLang="zh-CN" sz="3600" b="1" smtClean="0">
                <a:latin typeface="华文新魏"/>
                <a:ea typeface="华文新魏"/>
                <a:cs typeface="华文新魏"/>
              </a:rPr>
            </a:br>
            <a:r>
              <a:rPr lang="en-US" altLang="zh-CN" sz="3600" b="1" smtClean="0">
                <a:latin typeface="华文新魏"/>
                <a:ea typeface="华文新魏"/>
                <a:cs typeface="华文新魏"/>
              </a:rPr>
              <a:t>HIV</a:t>
            </a:r>
            <a:r>
              <a:rPr lang="zh-CN" altLang="zh-CN" sz="3600" b="1" smtClean="0">
                <a:latin typeface="华文新魏"/>
                <a:ea typeface="华文新魏"/>
                <a:cs typeface="华文新魏"/>
              </a:rPr>
              <a:t>病毒检测（</a:t>
            </a:r>
            <a:r>
              <a:rPr lang="en-US" altLang="zh-CN" sz="3600" b="1" smtClean="0">
                <a:latin typeface="华文新魏"/>
                <a:ea typeface="华文新魏"/>
                <a:cs typeface="华文新魏"/>
              </a:rPr>
              <a:t>DNA-PCR</a:t>
            </a:r>
            <a:r>
              <a:rPr lang="zh-CN" altLang="zh-CN" sz="3600" b="1" smtClean="0">
                <a:latin typeface="华文新魏"/>
                <a:ea typeface="华文新魏"/>
                <a:cs typeface="华文新魏"/>
              </a:rPr>
              <a:t>）</a:t>
            </a:r>
            <a:endParaRPr lang="zh-CN" altLang="en-US" sz="3600" smtClean="0">
              <a:latin typeface="华文新魏"/>
              <a:ea typeface="华文新魏"/>
              <a:cs typeface="华文新魏"/>
            </a:endParaRPr>
          </a:p>
        </p:txBody>
      </p:sp>
      <p:sp>
        <p:nvSpPr>
          <p:cNvPr id="27650" name="内容占位符 2"/>
          <p:cNvSpPr>
            <a:spLocks noGrp="1"/>
          </p:cNvSpPr>
          <p:nvPr>
            <p:ph idx="1"/>
          </p:nvPr>
        </p:nvSpPr>
        <p:spPr>
          <a:xfrm>
            <a:off x="642938" y="2071688"/>
            <a:ext cx="7900987" cy="4071937"/>
          </a:xfrm>
        </p:spPr>
        <p:txBody>
          <a:bodyPr/>
          <a:lstStyle/>
          <a:p>
            <a:pPr eaLnBrk="1" hangingPunct="1">
              <a:lnSpc>
                <a:spcPct val="114000"/>
              </a:lnSpc>
              <a:buFont typeface="Arial" charset="0"/>
              <a:buNone/>
            </a:pPr>
            <a:r>
              <a:rPr lang="en-US" altLang="zh-CN" sz="2800" smtClean="0">
                <a:latin typeface="华文楷体"/>
                <a:ea typeface="华文楷体"/>
                <a:cs typeface="华文楷体"/>
              </a:rPr>
              <a:t>HIV</a:t>
            </a: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病毒检测（</a:t>
            </a:r>
            <a:r>
              <a:rPr lang="en-US" altLang="zh-CN" sz="2800" smtClean="0">
                <a:latin typeface="华文楷体"/>
                <a:ea typeface="华文楷体"/>
                <a:cs typeface="华文楷体"/>
              </a:rPr>
              <a:t>DNA-PCR</a:t>
            </a: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）</a:t>
            </a:r>
            <a:endParaRPr lang="en-US" altLang="zh-CN" sz="2800" smtClean="0">
              <a:latin typeface="华文楷体"/>
              <a:ea typeface="华文楷体"/>
              <a:cs typeface="华文楷体"/>
            </a:endParaRPr>
          </a:p>
          <a:p>
            <a:pPr eaLnBrk="1" hangingPunct="1">
              <a:lnSpc>
                <a:spcPct val="114000"/>
              </a:lnSpc>
            </a:pP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检测细胞内的</a:t>
            </a:r>
            <a:r>
              <a:rPr lang="en-US" altLang="zh-CN" sz="2800" smtClean="0">
                <a:latin typeface="华文楷体"/>
                <a:ea typeface="华文楷体"/>
                <a:cs typeface="华文楷体"/>
              </a:rPr>
              <a:t>HIV</a:t>
            </a: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病毒，</a:t>
            </a:r>
            <a:endParaRPr lang="en-US" altLang="zh-CN" sz="2800" smtClean="0">
              <a:latin typeface="华文楷体"/>
              <a:ea typeface="华文楷体"/>
              <a:cs typeface="华文楷体"/>
            </a:endParaRPr>
          </a:p>
          <a:p>
            <a:pPr eaLnBrk="1" hangingPunct="1">
              <a:lnSpc>
                <a:spcPct val="114000"/>
              </a:lnSpc>
            </a:pPr>
            <a:r>
              <a:rPr lang="zh-CN" altLang="zh-CN" sz="2800" smtClean="0">
                <a:latin typeface="华文楷体"/>
                <a:ea typeface="华文楷体"/>
                <a:cs typeface="华文楷体"/>
              </a:rPr>
              <a:t>能够检测低至</a:t>
            </a:r>
            <a:r>
              <a:rPr lang="en-US" altLang="zh-CN" sz="2800" smtClean="0">
                <a:latin typeface="华文楷体"/>
                <a:ea typeface="华文楷体"/>
                <a:cs typeface="华文楷体"/>
              </a:rPr>
              <a:t>1 – 10 </a:t>
            </a:r>
            <a:r>
              <a:rPr lang="zh-CN" altLang="zh-CN" sz="2800" smtClean="0">
                <a:latin typeface="华文楷体"/>
                <a:ea typeface="华文楷体"/>
                <a:cs typeface="华文楷体"/>
              </a:rPr>
              <a:t>拷贝前病毒</a:t>
            </a:r>
            <a:r>
              <a:rPr lang="en-US" altLang="zh-CN" sz="2800" smtClean="0">
                <a:latin typeface="华文楷体"/>
                <a:ea typeface="华文楷体"/>
                <a:cs typeface="华文楷体"/>
              </a:rPr>
              <a:t>DNA</a:t>
            </a: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，以及</a:t>
            </a:r>
            <a:endParaRPr lang="en-US" altLang="zh-CN" sz="2800" smtClean="0">
              <a:latin typeface="华文楷体"/>
              <a:ea typeface="华文楷体"/>
              <a:cs typeface="华文楷体"/>
            </a:endParaRPr>
          </a:p>
          <a:p>
            <a:pPr eaLnBrk="1" hangingPunct="1">
              <a:lnSpc>
                <a:spcPct val="114000"/>
              </a:lnSpc>
            </a:pPr>
            <a:r>
              <a:rPr lang="zh-CN" altLang="zh-CN" sz="2800" smtClean="0">
                <a:latin typeface="华文楷体"/>
                <a:ea typeface="华文楷体"/>
                <a:cs typeface="华文楷体"/>
              </a:rPr>
              <a:t>可在</a:t>
            </a:r>
            <a:r>
              <a:rPr lang="en-US" altLang="zh-CN" sz="2800" smtClean="0">
                <a:latin typeface="华文楷体"/>
                <a:ea typeface="华文楷体"/>
                <a:cs typeface="华文楷体"/>
              </a:rPr>
              <a:t>HIV</a:t>
            </a:r>
            <a:r>
              <a:rPr lang="zh-CN" altLang="zh-CN" sz="2800" smtClean="0">
                <a:latin typeface="华文楷体"/>
                <a:ea typeface="华文楷体"/>
                <a:cs typeface="华文楷体"/>
              </a:rPr>
              <a:t>暴露婴儿出生后</a:t>
            </a:r>
            <a:r>
              <a:rPr lang="en-US" altLang="zh-CN" sz="2800" smtClean="0">
                <a:latin typeface="华文楷体"/>
                <a:ea typeface="华文楷体"/>
                <a:cs typeface="华文楷体"/>
              </a:rPr>
              <a:t>6</a:t>
            </a:r>
            <a:r>
              <a:rPr lang="zh-CN" altLang="zh-CN" sz="2800" smtClean="0">
                <a:latin typeface="华文楷体"/>
                <a:ea typeface="华文楷体"/>
                <a:cs typeface="华文楷体"/>
              </a:rPr>
              <a:t>周内诊断</a:t>
            </a:r>
            <a:r>
              <a:rPr lang="en-US" altLang="zh-CN" sz="2800" smtClean="0">
                <a:latin typeface="华文楷体"/>
                <a:ea typeface="华文楷体"/>
                <a:cs typeface="华文楷体"/>
              </a:rPr>
              <a:t>HIV</a:t>
            </a:r>
            <a:r>
              <a:rPr lang="zh-CN" altLang="zh-CN" sz="2800" smtClean="0">
                <a:latin typeface="华文楷体"/>
                <a:ea typeface="华文楷体"/>
                <a:cs typeface="华文楷体"/>
              </a:rPr>
              <a:t>感染</a:t>
            </a:r>
            <a:endParaRPr lang="en-US" altLang="zh-CN" sz="2800" smtClean="0">
              <a:latin typeface="华文楷体"/>
              <a:ea typeface="华文楷体"/>
              <a:cs typeface="华文楷体"/>
            </a:endParaRPr>
          </a:p>
          <a:p>
            <a:pPr eaLnBrk="1" hangingPunct="1">
              <a:lnSpc>
                <a:spcPct val="114000"/>
              </a:lnSpc>
            </a:pP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用于</a:t>
            </a:r>
            <a:r>
              <a:rPr lang="en-US" altLang="zh-CN" sz="2800" smtClean="0">
                <a:latin typeface="华文楷体"/>
                <a:ea typeface="华文楷体"/>
                <a:cs typeface="华文楷体"/>
              </a:rPr>
              <a:t>HIV</a:t>
            </a: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暴露婴儿</a:t>
            </a:r>
            <a:r>
              <a:rPr lang="en-US" altLang="zh-CN" sz="2800" smtClean="0">
                <a:latin typeface="华文楷体"/>
                <a:ea typeface="华文楷体"/>
                <a:cs typeface="华文楷体"/>
              </a:rPr>
              <a:t>HIV</a:t>
            </a: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感染早期诊断（</a:t>
            </a:r>
            <a:r>
              <a:rPr lang="en-US" altLang="zh-CN" sz="2800" smtClean="0">
                <a:latin typeface="华文楷体"/>
                <a:ea typeface="华文楷体"/>
                <a:cs typeface="华文楷体"/>
              </a:rPr>
              <a:t>EID</a:t>
            </a: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）</a:t>
            </a:r>
          </a:p>
        </p:txBody>
      </p:sp>
      <p:sp>
        <p:nvSpPr>
          <p:cNvPr id="35843" name="灯片编号占位符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030AB3B-8DDE-4359-9E3B-28F9E8DBB2C1}" type="slidenum">
              <a:rPr lang="zh-CN" altLang="en-US" sz="140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标题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1082675"/>
          </a:xfrm>
        </p:spPr>
        <p:txBody>
          <a:bodyPr/>
          <a:lstStyle/>
          <a:p>
            <a:pPr eaLnBrk="1" hangingPunct="1"/>
            <a:r>
              <a:rPr lang="zh-CN" altLang="en-US" sz="3600" b="1" smtClean="0">
                <a:latin typeface="华文新魏"/>
                <a:ea typeface="华文新魏"/>
                <a:cs typeface="华文新魏"/>
              </a:rPr>
              <a:t>应用</a:t>
            </a:r>
            <a:r>
              <a:rPr lang="en-US" altLang="zh-CN" sz="3600" b="1" smtClean="0">
                <a:latin typeface="华文新魏"/>
                <a:ea typeface="华文新魏"/>
                <a:cs typeface="华文新魏"/>
              </a:rPr>
              <a:t>DNA-PCR</a:t>
            </a:r>
            <a:r>
              <a:rPr lang="zh-CN" altLang="en-US" sz="3600" b="1" smtClean="0">
                <a:latin typeface="华文新魏"/>
                <a:ea typeface="华文新魏"/>
                <a:cs typeface="华文新魏"/>
              </a:rPr>
              <a:t>方法进行</a:t>
            </a:r>
            <a:r>
              <a:rPr lang="en-US" altLang="zh-CN" sz="3600" b="1" smtClean="0">
                <a:latin typeface="华文新魏"/>
                <a:ea typeface="华文新魏"/>
                <a:cs typeface="华文新魏"/>
              </a:rPr>
              <a:t/>
            </a:r>
            <a:br>
              <a:rPr lang="en-US" altLang="zh-CN" sz="3600" b="1" smtClean="0">
                <a:latin typeface="华文新魏"/>
                <a:ea typeface="华文新魏"/>
                <a:cs typeface="华文新魏"/>
              </a:rPr>
            </a:br>
            <a:r>
              <a:rPr lang="zh-CN" altLang="en-US" sz="3600" b="1" smtClean="0">
                <a:latin typeface="华文新魏"/>
                <a:ea typeface="华文新魏"/>
                <a:cs typeface="华文新魏"/>
              </a:rPr>
              <a:t>婴儿感染早期诊断（</a:t>
            </a:r>
            <a:r>
              <a:rPr lang="en-US" altLang="zh-CN" sz="3600" b="1" smtClean="0">
                <a:latin typeface="华文新魏"/>
                <a:ea typeface="华文新魏"/>
                <a:cs typeface="华文新魏"/>
              </a:rPr>
              <a:t>EID</a:t>
            </a:r>
            <a:r>
              <a:rPr lang="zh-CN" altLang="en-US" sz="3600" b="1" smtClean="0">
                <a:latin typeface="华文新魏"/>
                <a:ea typeface="华文新魏"/>
                <a:cs typeface="华文新魏"/>
              </a:rPr>
              <a:t>）（</a:t>
            </a:r>
            <a:r>
              <a:rPr lang="en-US" altLang="zh-CN" sz="3600" b="1" smtClean="0">
                <a:latin typeface="华文新魏"/>
                <a:ea typeface="华文新魏"/>
                <a:cs typeface="华文新魏"/>
              </a:rPr>
              <a:t>1</a:t>
            </a:r>
            <a:r>
              <a:rPr lang="zh-CN" altLang="en-US" sz="3600" b="1" smtClean="0">
                <a:latin typeface="华文新魏"/>
                <a:ea typeface="华文新魏"/>
                <a:cs typeface="华文新魏"/>
              </a:rPr>
              <a:t>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1500" y="1571625"/>
            <a:ext cx="7972425" cy="4525963"/>
          </a:xfrm>
        </p:spPr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    如果可以开展</a:t>
            </a: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HIV DNA-PCR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检测，应用干血斑（</a:t>
            </a: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DBS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）在婴儿</a:t>
            </a: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周龄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时进行</a:t>
            </a: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PCR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检测。</a:t>
            </a:r>
            <a:endParaRPr lang="en-US" altLang="zh-CN" dirty="0" smtClean="0">
              <a:latin typeface="华文楷体" pitchFamily="2" charset="-122"/>
              <a:ea typeface="华文楷体" pitchFamily="2" charset="-122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如果</a:t>
            </a: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PCR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检测结果</a:t>
            </a: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阳性</a:t>
            </a:r>
            <a:endParaRPr lang="en-US" altLang="zh-CN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    尽快再次采血再次进行</a:t>
            </a: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DNA-PCR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检测</a:t>
            </a:r>
            <a:endParaRPr lang="en-US" altLang="zh-CN" dirty="0" smtClean="0">
              <a:latin typeface="华文楷体" pitchFamily="2" charset="-122"/>
              <a:ea typeface="华文楷体" pitchFamily="2" charset="-122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如果第二次</a:t>
            </a: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PCR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检测结果</a:t>
            </a: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阳性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，婴儿确定感染</a:t>
            </a: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HIV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如果</a:t>
            </a: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PCR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检测结果</a:t>
            </a:r>
            <a:r>
              <a:rPr lang="zh-CN" altLang="en-US" b="1" dirty="0" smtClean="0">
                <a:solidFill>
                  <a:srgbClr val="339933"/>
                </a:solidFill>
                <a:latin typeface="华文楷体" pitchFamily="2" charset="-122"/>
                <a:ea typeface="华文楷体" pitchFamily="2" charset="-122"/>
              </a:rPr>
              <a:t>阴性</a:t>
            </a:r>
            <a:endParaRPr lang="en-US" altLang="zh-CN" b="1" dirty="0" smtClean="0">
              <a:solidFill>
                <a:srgbClr val="339933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    婴儿出生后</a:t>
            </a: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个月再次进行</a:t>
            </a: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PCR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检测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6867" name="灯片编号占位符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85AA9A-AE32-47A7-A9D1-86FCEEE0CFB3}" type="slidenum">
              <a:rPr lang="zh-CN" altLang="en-US" sz="140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标题 1"/>
          <p:cNvSpPr>
            <a:spLocks noGrp="1"/>
          </p:cNvSpPr>
          <p:nvPr>
            <p:ph type="title"/>
          </p:nvPr>
        </p:nvSpPr>
        <p:spPr>
          <a:xfrm>
            <a:off x="785813" y="214313"/>
            <a:ext cx="7500937" cy="939800"/>
          </a:xfrm>
        </p:spPr>
        <p:txBody>
          <a:bodyPr/>
          <a:lstStyle/>
          <a:p>
            <a:pPr eaLnBrk="1" hangingPunct="1"/>
            <a:r>
              <a:rPr lang="zh-CN" altLang="en-US" sz="3600" b="1" smtClean="0">
                <a:latin typeface="华文新魏"/>
                <a:ea typeface="华文新魏"/>
                <a:cs typeface="华文新魏"/>
              </a:rPr>
              <a:t>应用</a:t>
            </a:r>
            <a:r>
              <a:rPr lang="en-US" altLang="zh-CN" sz="3600" b="1" smtClean="0">
                <a:latin typeface="华文新魏"/>
                <a:ea typeface="华文新魏"/>
                <a:cs typeface="华文新魏"/>
              </a:rPr>
              <a:t>DNA-PCR</a:t>
            </a:r>
            <a:r>
              <a:rPr lang="zh-CN" altLang="en-US" sz="3600" b="1" smtClean="0">
                <a:latin typeface="华文新魏"/>
                <a:ea typeface="华文新魏"/>
                <a:cs typeface="华文新魏"/>
              </a:rPr>
              <a:t>方法进行</a:t>
            </a:r>
            <a:r>
              <a:rPr lang="en-US" altLang="zh-CN" sz="3600" b="1" smtClean="0">
                <a:latin typeface="华文新魏"/>
                <a:ea typeface="华文新魏"/>
                <a:cs typeface="华文新魏"/>
              </a:rPr>
              <a:t/>
            </a:r>
            <a:br>
              <a:rPr lang="en-US" altLang="zh-CN" sz="3600" b="1" smtClean="0">
                <a:latin typeface="华文新魏"/>
                <a:ea typeface="华文新魏"/>
                <a:cs typeface="华文新魏"/>
              </a:rPr>
            </a:br>
            <a:r>
              <a:rPr lang="zh-CN" altLang="en-US" sz="3600" b="1" smtClean="0">
                <a:latin typeface="华文新魏"/>
                <a:ea typeface="华文新魏"/>
                <a:cs typeface="华文新魏"/>
              </a:rPr>
              <a:t>婴儿感染早期诊断（</a:t>
            </a:r>
            <a:r>
              <a:rPr lang="en-US" altLang="zh-CN" sz="3600" b="1" smtClean="0">
                <a:latin typeface="华文新魏"/>
                <a:ea typeface="华文新魏"/>
                <a:cs typeface="华文新魏"/>
              </a:rPr>
              <a:t>EID</a:t>
            </a:r>
            <a:r>
              <a:rPr lang="zh-CN" altLang="en-US" sz="3600" b="1" smtClean="0">
                <a:latin typeface="华文新魏"/>
                <a:ea typeface="华文新魏"/>
                <a:cs typeface="华文新魏"/>
              </a:rPr>
              <a:t>）（</a:t>
            </a:r>
            <a:r>
              <a:rPr lang="en-US" altLang="zh-CN" sz="3600" b="1" smtClean="0">
                <a:latin typeface="华文新魏"/>
                <a:ea typeface="华文新魏"/>
                <a:cs typeface="华文新魏"/>
              </a:rPr>
              <a:t>2</a:t>
            </a:r>
            <a:r>
              <a:rPr lang="zh-CN" altLang="en-US" sz="3600" b="1" smtClean="0">
                <a:latin typeface="华文新魏"/>
                <a:ea typeface="华文新魏"/>
                <a:cs typeface="华文新魏"/>
              </a:rPr>
              <a:t>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63" y="1357313"/>
            <a:ext cx="7929562" cy="3629025"/>
          </a:xfrm>
        </p:spPr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出生后</a:t>
            </a: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个月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再次进行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HIV DNA-PCR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检测</a:t>
            </a:r>
            <a:endParaRPr lang="en-US" altLang="zh-CN" sz="2800" dirty="0" smtClean="0">
              <a:latin typeface="华文楷体" pitchFamily="2" charset="-122"/>
              <a:ea typeface="华文楷体" pitchFamily="2" charset="-122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如果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PCR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检测结果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阳性</a:t>
            </a:r>
            <a:endParaRPr lang="en-US" altLang="zh-CN" sz="28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    尽快再次采血再次进行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DNA-PCR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检测</a:t>
            </a:r>
            <a:endParaRPr lang="en-US" altLang="zh-CN" sz="2800" dirty="0" smtClean="0">
              <a:latin typeface="华文楷体" pitchFamily="2" charset="-122"/>
              <a:ea typeface="华文楷体" pitchFamily="2" charset="-122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如果第二次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PCR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检测结果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阳性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，婴儿确定感染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HIV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如果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PCR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检测结果</a:t>
            </a:r>
            <a:r>
              <a:rPr lang="zh-CN" altLang="en-US" sz="2800" b="1" dirty="0" smtClean="0">
                <a:solidFill>
                  <a:srgbClr val="339933"/>
                </a:solidFill>
                <a:latin typeface="华文楷体" pitchFamily="2" charset="-122"/>
                <a:ea typeface="华文楷体" pitchFamily="2" charset="-122"/>
              </a:rPr>
              <a:t>阴性</a:t>
            </a:r>
            <a:endParaRPr lang="en-US" altLang="zh-CN" sz="2800" b="1" dirty="0" smtClean="0">
              <a:solidFill>
                <a:srgbClr val="339933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    婴儿视为未感染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HIV</a:t>
            </a:r>
            <a:endParaRPr lang="zh-CN" altLang="en-US" sz="2800" dirty="0" smtClean="0">
              <a:latin typeface="华文楷体" pitchFamily="2" charset="-122"/>
              <a:ea typeface="华文楷体" pitchFamily="2" charset="-122"/>
            </a:endParaRP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考虑在婴儿满</a:t>
            </a:r>
            <a:r>
              <a:rPr lang="en-US" altLang="zh-CN" sz="2400" dirty="0" smtClean="0"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月龄时进行</a:t>
            </a:r>
            <a:r>
              <a:rPr lang="en-US" altLang="zh-CN" sz="2400" dirty="0" smtClean="0">
                <a:latin typeface="华文楷体" pitchFamily="2" charset="-122"/>
                <a:ea typeface="华文楷体" pitchFamily="2" charset="-122"/>
              </a:rPr>
              <a:t>HIV</a:t>
            </a: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抗体检测（如有必要，在</a:t>
            </a:r>
            <a:r>
              <a:rPr lang="en-US" altLang="zh-CN" sz="2400" dirty="0" smtClean="0">
                <a:latin typeface="华文楷体" pitchFamily="2" charset="-122"/>
                <a:ea typeface="华文楷体" pitchFamily="2" charset="-122"/>
              </a:rPr>
              <a:t>18</a:t>
            </a: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月龄时再次进行检测）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699" name="TextBox 3"/>
          <p:cNvSpPr txBox="1">
            <a:spLocks noChangeArrowheads="1"/>
          </p:cNvSpPr>
          <p:nvPr/>
        </p:nvSpPr>
        <p:spPr bwMode="auto">
          <a:xfrm>
            <a:off x="755650" y="5189538"/>
            <a:ext cx="7488238" cy="1201737"/>
          </a:xfrm>
          <a:prstGeom prst="rect">
            <a:avLst/>
          </a:prstGeom>
          <a:solidFill>
            <a:schemeClr val="bg2"/>
          </a:solidFill>
          <a:ln w="2222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latin typeface="华文楷体"/>
                <a:ea typeface="华文楷体"/>
                <a:cs typeface="华文楷体"/>
              </a:rPr>
              <a:t>检测结果阴性的</a:t>
            </a:r>
            <a:r>
              <a:rPr lang="zh-CN" altLang="zh-CN" sz="2400">
                <a:latin typeface="华文楷体"/>
                <a:ea typeface="华文楷体"/>
                <a:cs typeface="华文楷体"/>
              </a:rPr>
              <a:t>婴儿</a:t>
            </a:r>
            <a:r>
              <a:rPr lang="zh-CN" altLang="en-US" sz="2400">
                <a:latin typeface="华文楷体"/>
                <a:ea typeface="华文楷体"/>
                <a:cs typeface="华文楷体"/>
              </a:rPr>
              <a:t>接受</a:t>
            </a:r>
            <a:r>
              <a:rPr lang="zh-CN" altLang="zh-CN" sz="2400">
                <a:latin typeface="华文楷体"/>
                <a:ea typeface="华文楷体"/>
                <a:cs typeface="华文楷体"/>
              </a:rPr>
              <a:t>母乳喂养，必须在停止母乳喂养后</a:t>
            </a:r>
            <a:r>
              <a:rPr lang="en-US" altLang="zh-CN" sz="2400">
                <a:latin typeface="华文楷体"/>
                <a:ea typeface="华文楷体"/>
                <a:cs typeface="华文楷体"/>
              </a:rPr>
              <a:t>6</a:t>
            </a:r>
            <a:r>
              <a:rPr lang="zh-CN" altLang="zh-CN" sz="2400">
                <a:latin typeface="华文楷体"/>
                <a:ea typeface="华文楷体"/>
                <a:cs typeface="华文楷体"/>
              </a:rPr>
              <a:t>周再次进行</a:t>
            </a:r>
            <a:r>
              <a:rPr lang="en-US" altLang="zh-CN" sz="2400">
                <a:latin typeface="华文楷体"/>
                <a:ea typeface="华文楷体"/>
                <a:cs typeface="华文楷体"/>
              </a:rPr>
              <a:t>PCR</a:t>
            </a:r>
            <a:r>
              <a:rPr lang="zh-CN" altLang="zh-CN" sz="2400">
                <a:latin typeface="华文楷体"/>
                <a:ea typeface="华文楷体"/>
                <a:cs typeface="华文楷体"/>
              </a:rPr>
              <a:t>检测，以确保婴儿没有在母乳喂养期间感染</a:t>
            </a:r>
            <a:r>
              <a:rPr lang="en-US" altLang="zh-CN" sz="2400">
                <a:latin typeface="华文楷体"/>
                <a:ea typeface="华文楷体"/>
                <a:cs typeface="华文楷体"/>
              </a:rPr>
              <a:t>HIV</a:t>
            </a:r>
            <a:r>
              <a:rPr lang="zh-CN" altLang="zh-CN" sz="2400">
                <a:latin typeface="华文楷体"/>
                <a:ea typeface="华文楷体"/>
                <a:cs typeface="华文楷体"/>
              </a:rPr>
              <a:t>。</a:t>
            </a:r>
            <a:endParaRPr lang="zh-CN" altLang="en-US" sz="2400">
              <a:latin typeface="华文楷体"/>
              <a:ea typeface="华文楷体"/>
              <a:cs typeface="华文楷体"/>
            </a:endParaRPr>
          </a:p>
        </p:txBody>
      </p:sp>
      <p:sp>
        <p:nvSpPr>
          <p:cNvPr id="37892" name="灯片编号占位符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AAA4B25-ABDE-488B-9559-5215F9DDF201}" type="slidenum">
              <a:rPr lang="zh-CN" altLang="en-US" sz="140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smtClean="0">
                <a:latin typeface="华文新魏"/>
                <a:ea typeface="华文新魏"/>
                <a:cs typeface="华文新魏"/>
              </a:rPr>
              <a:t>婴儿</a:t>
            </a:r>
            <a:r>
              <a:rPr lang="en-US" altLang="zh-CN" b="1" smtClean="0">
                <a:latin typeface="华文新魏"/>
                <a:ea typeface="华文新魏"/>
                <a:cs typeface="华文新魏"/>
              </a:rPr>
              <a:t>HIV</a:t>
            </a:r>
            <a:r>
              <a:rPr lang="zh-CN" altLang="en-US" b="1" smtClean="0">
                <a:latin typeface="华文新魏"/>
                <a:ea typeface="华文新魏"/>
                <a:cs typeface="华文新魏"/>
              </a:rPr>
              <a:t>感染早期诊断流程</a:t>
            </a: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1268413"/>
            <a:ext cx="8012112" cy="489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灯片编号占位符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4E0E2C8-204E-4932-83D9-A02D21A65466}" type="slidenum">
              <a:rPr lang="zh-CN" altLang="en-US" sz="140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37"/>
          </a:xfrm>
        </p:spPr>
        <p:txBody>
          <a:bodyPr/>
          <a:lstStyle/>
          <a:p>
            <a:pPr eaLnBrk="1" hangingPunct="1"/>
            <a:r>
              <a:rPr lang="en-US" altLang="zh-CN" sz="4000" b="1" smtClean="0">
                <a:latin typeface="华文新魏"/>
                <a:ea typeface="华文新魏"/>
                <a:cs typeface="华文新魏"/>
              </a:rPr>
              <a:t>HIV</a:t>
            </a:r>
            <a:r>
              <a:rPr lang="zh-CN" altLang="en-US" sz="4000" b="1" smtClean="0">
                <a:latin typeface="华文新魏"/>
                <a:ea typeface="华文新魏"/>
                <a:cs typeface="华文新魏"/>
              </a:rPr>
              <a:t>暴露婴儿</a:t>
            </a:r>
            <a:r>
              <a:rPr lang="en-US" altLang="zh-CN" sz="4000" b="1" smtClean="0">
                <a:latin typeface="华文新魏"/>
                <a:ea typeface="华文新魏"/>
                <a:cs typeface="华文新魏"/>
              </a:rPr>
              <a:t>/</a:t>
            </a:r>
            <a:r>
              <a:rPr lang="zh-CN" altLang="en-US" sz="4000" b="1" smtClean="0">
                <a:latin typeface="华文新魏"/>
                <a:ea typeface="华文新魏"/>
                <a:cs typeface="华文新魏"/>
              </a:rPr>
              <a:t>儿童的</a:t>
            </a:r>
            <a:r>
              <a:rPr lang="en-US" altLang="zh-CN" sz="4000" b="1" smtClean="0">
                <a:latin typeface="华文新魏"/>
                <a:ea typeface="华文新魏"/>
                <a:cs typeface="华文新魏"/>
              </a:rPr>
              <a:t>HIV</a:t>
            </a:r>
            <a:r>
              <a:rPr lang="zh-CN" altLang="en-US" sz="4000" b="1" smtClean="0">
                <a:latin typeface="华文新魏"/>
                <a:ea typeface="华文新魏"/>
                <a:cs typeface="华文新魏"/>
              </a:rPr>
              <a:t>抗体检测</a:t>
            </a:r>
          </a:p>
        </p:txBody>
      </p:sp>
      <p:sp>
        <p:nvSpPr>
          <p:cNvPr id="31746" name="内容占位符 2"/>
          <p:cNvSpPr>
            <a:spLocks noGrp="1"/>
          </p:cNvSpPr>
          <p:nvPr>
            <p:ph idx="1"/>
          </p:nvPr>
        </p:nvSpPr>
        <p:spPr>
          <a:xfrm>
            <a:off x="500063" y="1357313"/>
            <a:ext cx="8229600" cy="3714750"/>
          </a:xfrm>
        </p:spPr>
        <p:txBody>
          <a:bodyPr/>
          <a:lstStyle/>
          <a:p>
            <a:pPr eaLnBrk="1" hangingPunct="1"/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所有</a:t>
            </a:r>
            <a:r>
              <a:rPr lang="en-US" altLang="zh-CN" sz="2800" smtClean="0">
                <a:latin typeface="华文楷体"/>
                <a:ea typeface="华文楷体"/>
                <a:cs typeface="华文楷体"/>
              </a:rPr>
              <a:t>HIV</a:t>
            </a: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感染母亲所生儿童，在出生后</a:t>
            </a:r>
            <a:r>
              <a:rPr lang="en-US" altLang="zh-CN" sz="2800" smtClean="0">
                <a:latin typeface="华文楷体"/>
                <a:ea typeface="华文楷体"/>
                <a:cs typeface="华文楷体"/>
              </a:rPr>
              <a:t>6</a:t>
            </a: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周或</a:t>
            </a:r>
            <a:r>
              <a:rPr lang="en-US" altLang="zh-CN" sz="2800" smtClean="0">
                <a:latin typeface="华文楷体"/>
                <a:ea typeface="华文楷体"/>
                <a:cs typeface="华文楷体"/>
              </a:rPr>
              <a:t>3</a:t>
            </a: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个月未接受</a:t>
            </a:r>
            <a:r>
              <a:rPr lang="en-US" altLang="zh-CN" sz="2800" smtClean="0">
                <a:latin typeface="华文楷体"/>
                <a:ea typeface="华文楷体"/>
                <a:cs typeface="华文楷体"/>
              </a:rPr>
              <a:t>EID</a:t>
            </a: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检测者，应进行</a:t>
            </a:r>
            <a:r>
              <a:rPr lang="en-US" altLang="zh-CN" sz="2800" smtClean="0">
                <a:latin typeface="华文楷体"/>
                <a:ea typeface="华文楷体"/>
                <a:cs typeface="华文楷体"/>
              </a:rPr>
              <a:t>HIV</a:t>
            </a: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抗体检测。检测时间：</a:t>
            </a:r>
            <a:endParaRPr lang="en-US" altLang="zh-CN" sz="2800" smtClean="0">
              <a:latin typeface="华文楷体"/>
              <a:ea typeface="华文楷体"/>
              <a:cs typeface="华文楷体"/>
            </a:endParaRPr>
          </a:p>
          <a:p>
            <a:pPr lvl="1" eaLnBrk="1" hangingPunct="1"/>
            <a:r>
              <a:rPr lang="zh-CN" altLang="en-US" smtClean="0">
                <a:latin typeface="华文楷体"/>
                <a:ea typeface="华文楷体"/>
                <a:cs typeface="华文楷体"/>
              </a:rPr>
              <a:t>满</a:t>
            </a:r>
            <a:r>
              <a:rPr lang="en-US" altLang="zh-CN" smtClean="0">
                <a:latin typeface="华文楷体"/>
                <a:ea typeface="华文楷体"/>
                <a:cs typeface="华文楷体"/>
              </a:rPr>
              <a:t>12</a:t>
            </a:r>
            <a:r>
              <a:rPr lang="zh-CN" altLang="en-US" smtClean="0">
                <a:latin typeface="华文楷体"/>
                <a:ea typeface="华文楷体"/>
                <a:cs typeface="华文楷体"/>
              </a:rPr>
              <a:t>月龄    和</a:t>
            </a:r>
            <a:endParaRPr lang="en-US" altLang="zh-CN" smtClean="0">
              <a:latin typeface="华文楷体"/>
              <a:ea typeface="华文楷体"/>
              <a:cs typeface="华文楷体"/>
            </a:endParaRPr>
          </a:p>
          <a:p>
            <a:pPr lvl="1" eaLnBrk="1" hangingPunct="1"/>
            <a:r>
              <a:rPr lang="zh-CN" altLang="en-US" smtClean="0">
                <a:latin typeface="华文楷体"/>
                <a:ea typeface="华文楷体"/>
                <a:cs typeface="华文楷体"/>
              </a:rPr>
              <a:t>满</a:t>
            </a:r>
            <a:r>
              <a:rPr lang="en-US" altLang="zh-CN" smtClean="0">
                <a:latin typeface="华文楷体"/>
                <a:ea typeface="华文楷体"/>
                <a:cs typeface="华文楷体"/>
              </a:rPr>
              <a:t>18</a:t>
            </a:r>
            <a:r>
              <a:rPr lang="zh-CN" altLang="en-US" smtClean="0">
                <a:latin typeface="华文楷体"/>
                <a:ea typeface="华文楷体"/>
                <a:cs typeface="华文楷体"/>
              </a:rPr>
              <a:t>月龄（必要时，见</a:t>
            </a:r>
            <a:r>
              <a:rPr lang="en-US" altLang="zh-CN" smtClean="0">
                <a:latin typeface="华文楷体"/>
                <a:ea typeface="华文楷体"/>
                <a:cs typeface="华文楷体"/>
              </a:rPr>
              <a:t>HIV</a:t>
            </a:r>
            <a:r>
              <a:rPr lang="zh-CN" altLang="en-US" smtClean="0">
                <a:latin typeface="华文楷体"/>
                <a:ea typeface="华文楷体"/>
                <a:cs typeface="华文楷体"/>
              </a:rPr>
              <a:t>抗体检测流程）</a:t>
            </a:r>
            <a:endParaRPr lang="en-US" altLang="zh-CN" smtClean="0">
              <a:latin typeface="华文楷体"/>
              <a:ea typeface="华文楷体"/>
              <a:cs typeface="华文楷体"/>
            </a:endParaRPr>
          </a:p>
          <a:p>
            <a:pPr eaLnBrk="1" hangingPunct="1"/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出生后</a:t>
            </a:r>
            <a:r>
              <a:rPr lang="en-US" altLang="zh-CN" sz="2800" smtClean="0">
                <a:latin typeface="华文楷体"/>
                <a:ea typeface="华文楷体"/>
                <a:cs typeface="华文楷体"/>
              </a:rPr>
              <a:t>3</a:t>
            </a: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个月</a:t>
            </a:r>
            <a:r>
              <a:rPr lang="en-US" altLang="zh-CN" sz="2800" smtClean="0">
                <a:latin typeface="华文楷体"/>
                <a:ea typeface="华文楷体"/>
                <a:cs typeface="华文楷体"/>
              </a:rPr>
              <a:t>EID</a:t>
            </a: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检测结果为阴性的儿童也应接受</a:t>
            </a:r>
            <a:r>
              <a:rPr lang="en-US" altLang="zh-CN" sz="2800" smtClean="0">
                <a:latin typeface="华文楷体"/>
                <a:ea typeface="华文楷体"/>
                <a:cs typeface="华文楷体"/>
              </a:rPr>
              <a:t>HIV</a:t>
            </a: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抗体检测</a:t>
            </a:r>
          </a:p>
        </p:txBody>
      </p:sp>
      <p:sp>
        <p:nvSpPr>
          <p:cNvPr id="31747" name="TextBox 3"/>
          <p:cNvSpPr txBox="1">
            <a:spLocks noChangeArrowheads="1"/>
          </p:cNvSpPr>
          <p:nvPr/>
        </p:nvSpPr>
        <p:spPr bwMode="auto">
          <a:xfrm>
            <a:off x="762000" y="5538788"/>
            <a:ext cx="7488238" cy="461962"/>
          </a:xfrm>
          <a:prstGeom prst="rect">
            <a:avLst/>
          </a:prstGeom>
          <a:solidFill>
            <a:schemeClr val="bg2"/>
          </a:solidFill>
          <a:ln w="2222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latin typeface="华文楷体"/>
                <a:ea typeface="华文楷体"/>
                <a:cs typeface="华文楷体"/>
              </a:rPr>
              <a:t>满</a:t>
            </a:r>
            <a:r>
              <a:rPr lang="en-US" altLang="zh-CN" sz="2400">
                <a:latin typeface="华文楷体"/>
                <a:ea typeface="华文楷体"/>
                <a:cs typeface="华文楷体"/>
              </a:rPr>
              <a:t>18</a:t>
            </a:r>
            <a:r>
              <a:rPr lang="zh-CN" altLang="en-US" sz="2400">
                <a:latin typeface="华文楷体"/>
                <a:ea typeface="华文楷体"/>
                <a:cs typeface="华文楷体"/>
              </a:rPr>
              <a:t>月龄</a:t>
            </a:r>
            <a:r>
              <a:rPr lang="en-US" altLang="zh-CN" sz="2400">
                <a:latin typeface="华文楷体"/>
                <a:ea typeface="华文楷体"/>
                <a:cs typeface="华文楷体"/>
              </a:rPr>
              <a:t>HIV</a:t>
            </a:r>
            <a:r>
              <a:rPr lang="zh-CN" altLang="en-US" sz="2400">
                <a:latin typeface="华文楷体"/>
                <a:ea typeface="华文楷体"/>
                <a:cs typeface="华文楷体"/>
              </a:rPr>
              <a:t>抗体检测阳性，可确认儿童</a:t>
            </a:r>
            <a:r>
              <a:rPr lang="en-US" altLang="zh-CN" sz="2400">
                <a:latin typeface="华文楷体"/>
                <a:ea typeface="华文楷体"/>
                <a:cs typeface="华文楷体"/>
              </a:rPr>
              <a:t>HIV</a:t>
            </a:r>
            <a:r>
              <a:rPr lang="zh-CN" altLang="en-US" sz="2400">
                <a:latin typeface="华文楷体"/>
                <a:ea typeface="华文楷体"/>
                <a:cs typeface="华文楷体"/>
              </a:rPr>
              <a:t>感染。</a:t>
            </a:r>
          </a:p>
        </p:txBody>
      </p:sp>
      <p:sp>
        <p:nvSpPr>
          <p:cNvPr id="39940" name="灯片编号占位符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F2F6239-6A7B-42BC-9F6C-D0C829FE54B8}" type="slidenum">
              <a:rPr lang="zh-CN" altLang="en-US" sz="140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b="1" smtClean="0">
                <a:latin typeface="华文新魏"/>
                <a:ea typeface="华文新魏"/>
                <a:cs typeface="华文新魏"/>
              </a:rPr>
              <a:t>HIV</a:t>
            </a:r>
            <a:r>
              <a:rPr lang="zh-CN" altLang="en-US" b="1" smtClean="0">
                <a:latin typeface="华文新魏"/>
                <a:ea typeface="华文新魏"/>
                <a:cs typeface="华文新魏"/>
              </a:rPr>
              <a:t>暴露儿童</a:t>
            </a:r>
            <a:r>
              <a:rPr lang="en-US" altLang="zh-CN" b="1" smtClean="0">
                <a:latin typeface="华文新魏"/>
                <a:ea typeface="华文新魏"/>
                <a:cs typeface="华文新魏"/>
              </a:rPr>
              <a:t>HIV</a:t>
            </a:r>
            <a:r>
              <a:rPr lang="zh-CN" altLang="en-US" b="1" smtClean="0">
                <a:latin typeface="华文新魏"/>
                <a:ea typeface="华文新魏"/>
                <a:cs typeface="华文新魏"/>
              </a:rPr>
              <a:t>抗体检测流程</a:t>
            </a:r>
          </a:p>
        </p:txBody>
      </p:sp>
      <p:pic>
        <p:nvPicPr>
          <p:cNvPr id="3277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1557338"/>
            <a:ext cx="7345363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3" name="灯片编号占位符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F05B9B-2F49-4C4C-A169-83D3B2131D19}" type="slidenum">
              <a:rPr lang="zh-CN" altLang="en-US" sz="140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722313" y="3705225"/>
            <a:ext cx="7772400" cy="1362075"/>
          </a:xfrm>
        </p:spPr>
        <p:txBody>
          <a:bodyPr anchor="ctr"/>
          <a:lstStyle/>
          <a:p>
            <a:pPr algn="just" eaLnBrk="1" hangingPunct="1"/>
            <a:endParaRPr lang="en-GB" altLang="zh-CN" sz="4400" cap="none" smtClean="0">
              <a:latin typeface="华文新魏"/>
              <a:ea typeface="华文新魏"/>
              <a:cs typeface="华文新魏"/>
            </a:endParaRPr>
          </a:p>
        </p:txBody>
      </p:sp>
      <p:sp>
        <p:nvSpPr>
          <p:cNvPr id="33795" name="Text Placeholder 4"/>
          <p:cNvSpPr>
            <a:spLocks noGrp="1"/>
          </p:cNvSpPr>
          <p:nvPr>
            <p:ph type="body" idx="1"/>
          </p:nvPr>
        </p:nvSpPr>
        <p:spPr>
          <a:xfrm>
            <a:off x="722313" y="2205038"/>
            <a:ext cx="7772400" cy="1500187"/>
          </a:xfrm>
        </p:spPr>
        <p:txBody>
          <a:bodyPr anchor="ctr"/>
          <a:lstStyle/>
          <a:p>
            <a:pPr algn="just" eaLnBrk="1" hangingPunct="1">
              <a:spcBef>
                <a:spcPct val="0"/>
              </a:spcBef>
            </a:pPr>
            <a:r>
              <a:rPr lang="zh-CN" altLang="en-US" sz="4400" b="1" smtClean="0">
                <a:solidFill>
                  <a:schemeClr val="tx1"/>
                </a:solidFill>
                <a:latin typeface="华文新魏"/>
                <a:ea typeface="华文新魏"/>
                <a:cs typeface="华文新魏"/>
              </a:rPr>
              <a:t>三、收集、制备干血斑（</a:t>
            </a:r>
            <a:r>
              <a:rPr lang="en-GB" altLang="zh-CN" sz="4400" b="1" smtClean="0">
                <a:solidFill>
                  <a:schemeClr val="tx1"/>
                </a:solidFill>
                <a:latin typeface="华文新魏"/>
                <a:ea typeface="华文新魏"/>
                <a:cs typeface="华文新魏"/>
              </a:rPr>
              <a:t>DBS</a:t>
            </a:r>
            <a:r>
              <a:rPr lang="zh-CN" altLang="en-US" sz="4400" b="1" smtClean="0">
                <a:solidFill>
                  <a:schemeClr val="tx1"/>
                </a:solidFill>
                <a:latin typeface="华文新魏"/>
                <a:ea typeface="华文新魏"/>
                <a:cs typeface="华文新魏"/>
              </a:rPr>
              <a:t>）</a:t>
            </a:r>
            <a:endParaRPr lang="en-GB" altLang="en-US" sz="4400" b="1" smtClean="0">
              <a:solidFill>
                <a:schemeClr val="tx1"/>
              </a:solidFill>
              <a:latin typeface="华文新魏"/>
              <a:ea typeface="华文新魏"/>
              <a:cs typeface="华文新魏"/>
            </a:endParaRPr>
          </a:p>
        </p:txBody>
      </p:sp>
      <p:sp>
        <p:nvSpPr>
          <p:cNvPr id="41988" name="灯片编号占位符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8D0F7AC-7AF3-489E-A5E9-5CA7B03B3F79}" type="slidenum">
              <a:rPr lang="zh-CN" altLang="en-US" sz="140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zh-CN" altLang="en-US" sz="3600" b="1" smtClean="0">
                <a:latin typeface="华文新魏"/>
                <a:ea typeface="华文新魏"/>
                <a:cs typeface="华文新魏"/>
              </a:rPr>
              <a:t>什么是干血斑（</a:t>
            </a:r>
            <a:r>
              <a:rPr lang="en-US" altLang="zh-CN" sz="3600" b="1" smtClean="0">
                <a:latin typeface="华文新魏"/>
                <a:ea typeface="华文新魏"/>
                <a:cs typeface="华文新魏"/>
              </a:rPr>
              <a:t>DBS</a:t>
            </a:r>
            <a:r>
              <a:rPr lang="zh-CN" altLang="en-US" sz="3600" b="1" smtClean="0">
                <a:latin typeface="华文新魏"/>
                <a:ea typeface="华文新魏"/>
                <a:cs typeface="华文新魏"/>
              </a:rPr>
              <a:t>）？</a:t>
            </a:r>
          </a:p>
        </p:txBody>
      </p:sp>
      <p:sp>
        <p:nvSpPr>
          <p:cNvPr id="35842" name="内容占位符 2"/>
          <p:cNvSpPr>
            <a:spLocks noGrp="1"/>
          </p:cNvSpPr>
          <p:nvPr>
            <p:ph idx="1"/>
          </p:nvPr>
        </p:nvSpPr>
        <p:spPr>
          <a:xfrm>
            <a:off x="928688" y="1285875"/>
            <a:ext cx="7643812" cy="4525963"/>
          </a:xfrm>
        </p:spPr>
        <p:txBody>
          <a:bodyPr/>
          <a:lstStyle/>
          <a:p>
            <a:pPr eaLnBrk="1" hangingPunct="1">
              <a:lnSpc>
                <a:spcPct val="114000"/>
              </a:lnSpc>
            </a:pP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干血斑是</a:t>
            </a:r>
            <a:endParaRPr lang="en-US" altLang="zh-CN" sz="2800" smtClean="0">
              <a:latin typeface="华文楷体"/>
              <a:ea typeface="华文楷体"/>
              <a:cs typeface="华文楷体"/>
            </a:endParaRPr>
          </a:p>
          <a:p>
            <a:pPr lvl="1" eaLnBrk="1" hangingPunct="1">
              <a:lnSpc>
                <a:spcPct val="114000"/>
              </a:lnSpc>
            </a:pPr>
            <a:r>
              <a:rPr lang="zh-CN" altLang="en-US" sz="2400" smtClean="0">
                <a:latin typeface="华文楷体"/>
                <a:ea typeface="华文楷体"/>
                <a:cs typeface="华文楷体"/>
              </a:rPr>
              <a:t>直接用滤纸收集一滴全血进行干燥</a:t>
            </a:r>
            <a:endParaRPr lang="en-US" altLang="zh-CN" sz="2400" smtClean="0">
              <a:latin typeface="华文楷体"/>
              <a:ea typeface="华文楷体"/>
              <a:cs typeface="华文楷体"/>
            </a:endParaRPr>
          </a:p>
          <a:p>
            <a:pPr lvl="1" eaLnBrk="1" hangingPunct="1">
              <a:lnSpc>
                <a:spcPct val="114000"/>
              </a:lnSpc>
            </a:pPr>
            <a:r>
              <a:rPr lang="zh-CN" altLang="en-US" sz="2400" smtClean="0">
                <a:latin typeface="华文楷体"/>
                <a:ea typeface="华文楷体"/>
                <a:cs typeface="华文楷体"/>
              </a:rPr>
              <a:t>用于血样本的长时间储存</a:t>
            </a:r>
            <a:endParaRPr lang="en-US" altLang="zh-CN" sz="2400" smtClean="0">
              <a:latin typeface="华文楷体"/>
              <a:ea typeface="华文楷体"/>
              <a:cs typeface="华文楷体"/>
            </a:endParaRPr>
          </a:p>
          <a:p>
            <a:pPr eaLnBrk="1" hangingPunct="1">
              <a:lnSpc>
                <a:spcPct val="114000"/>
              </a:lnSpc>
            </a:pPr>
            <a:r>
              <a:rPr lang="en-US" altLang="zh-CN" sz="2800" smtClean="0">
                <a:latin typeface="华文楷体"/>
                <a:ea typeface="华文楷体"/>
                <a:cs typeface="华文楷体"/>
              </a:rPr>
              <a:t>DBS</a:t>
            </a: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是用</a:t>
            </a:r>
            <a:r>
              <a:rPr lang="en-US" altLang="zh-CN" sz="2800" smtClean="0">
                <a:latin typeface="华文楷体"/>
                <a:ea typeface="华文楷体"/>
                <a:cs typeface="华文楷体"/>
              </a:rPr>
              <a:t>HIV DNA-PCR</a:t>
            </a: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方法进行婴儿</a:t>
            </a:r>
            <a:r>
              <a:rPr lang="en-US" altLang="zh-CN" sz="2800" smtClean="0">
                <a:latin typeface="华文楷体"/>
                <a:ea typeface="华文楷体"/>
                <a:cs typeface="华文楷体"/>
              </a:rPr>
              <a:t>HIV</a:t>
            </a: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感染早期诊断检测的最佳采血方法</a:t>
            </a:r>
            <a:endParaRPr lang="en-US" altLang="zh-CN" sz="2800" smtClean="0">
              <a:latin typeface="华文楷体"/>
              <a:ea typeface="华文楷体"/>
              <a:cs typeface="华文楷体"/>
            </a:endParaRPr>
          </a:p>
          <a:p>
            <a:pPr eaLnBrk="1" hangingPunct="1">
              <a:lnSpc>
                <a:spcPct val="114000"/>
              </a:lnSpc>
            </a:pPr>
            <a:r>
              <a:rPr lang="en-US" altLang="zh-CN" sz="2800" smtClean="0">
                <a:latin typeface="华文楷体"/>
                <a:ea typeface="华文楷体"/>
                <a:cs typeface="华文楷体"/>
              </a:rPr>
              <a:t>HIV DNA</a:t>
            </a: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和</a:t>
            </a:r>
            <a:r>
              <a:rPr lang="en-US" altLang="zh-CN" sz="2800" smtClean="0">
                <a:latin typeface="华文楷体"/>
                <a:ea typeface="华文楷体"/>
                <a:cs typeface="华文楷体"/>
              </a:rPr>
              <a:t>HIV</a:t>
            </a: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抗体可稳定地保存在干血斑中</a:t>
            </a:r>
            <a:endParaRPr lang="en-US" altLang="zh-CN" sz="2800" smtClean="0">
              <a:latin typeface="华文楷体"/>
              <a:ea typeface="华文楷体"/>
              <a:cs typeface="华文楷体"/>
            </a:endParaRPr>
          </a:p>
          <a:p>
            <a:pPr eaLnBrk="1" hangingPunct="1">
              <a:lnSpc>
                <a:spcPct val="114000"/>
              </a:lnSpc>
            </a:pP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转运方便：无需冷藏</a:t>
            </a:r>
          </a:p>
        </p:txBody>
      </p:sp>
      <p:sp>
        <p:nvSpPr>
          <p:cNvPr id="44035" name="灯片编号占位符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D11616B-464B-4725-9975-6B842C4C1E4D}" type="slidenum">
              <a:rPr lang="zh-CN" altLang="en-US" sz="140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760413" y="3489325"/>
            <a:ext cx="7772400" cy="1362075"/>
          </a:xfrm>
        </p:spPr>
        <p:txBody>
          <a:bodyPr anchor="ctr"/>
          <a:lstStyle/>
          <a:p>
            <a:pPr algn="just" eaLnBrk="1" hangingPunct="1"/>
            <a:endParaRPr lang="en-GB" altLang="zh-CN" sz="4400" cap="none" smtClean="0">
              <a:latin typeface="华文新魏"/>
              <a:ea typeface="华文新魏"/>
              <a:cs typeface="华文新魏"/>
            </a:endParaRPr>
          </a:p>
        </p:txBody>
      </p:sp>
      <p:sp>
        <p:nvSpPr>
          <p:cNvPr id="16387" name="Text Placeholder 4"/>
          <p:cNvSpPr>
            <a:spLocks noGrp="1"/>
          </p:cNvSpPr>
          <p:nvPr>
            <p:ph type="body" idx="1"/>
          </p:nvPr>
        </p:nvSpPr>
        <p:spPr>
          <a:xfrm>
            <a:off x="760413" y="1989138"/>
            <a:ext cx="7772400" cy="1500187"/>
          </a:xfrm>
        </p:spPr>
        <p:txBody>
          <a:bodyPr anchor="ctr"/>
          <a:lstStyle/>
          <a:p>
            <a:pPr algn="just" eaLnBrk="1" hangingPunct="1">
              <a:spcBef>
                <a:spcPct val="0"/>
              </a:spcBef>
            </a:pPr>
            <a:r>
              <a:rPr lang="zh-CN" altLang="en-US" sz="4400" b="1" smtClean="0">
                <a:solidFill>
                  <a:schemeClr val="tx1"/>
                </a:solidFill>
                <a:latin typeface="华文新魏"/>
                <a:ea typeface="华文新魏"/>
                <a:cs typeface="华文新魏"/>
              </a:rPr>
              <a:t>一、</a:t>
            </a:r>
            <a:r>
              <a:rPr lang="en-US" altLang="zh-CN" sz="4400" b="1" smtClean="0">
                <a:solidFill>
                  <a:schemeClr val="tx1"/>
                </a:solidFill>
                <a:latin typeface="华文新魏"/>
                <a:ea typeface="华文新魏"/>
                <a:cs typeface="华文新魏"/>
              </a:rPr>
              <a:t>HIV</a:t>
            </a:r>
            <a:r>
              <a:rPr lang="zh-CN" altLang="en-US" sz="4400" b="1" smtClean="0">
                <a:solidFill>
                  <a:schemeClr val="tx1"/>
                </a:solidFill>
                <a:latin typeface="华文新魏"/>
                <a:ea typeface="华文新魏"/>
                <a:cs typeface="华文新魏"/>
              </a:rPr>
              <a:t>试验和检测</a:t>
            </a:r>
            <a:endParaRPr lang="en-GB" altLang="en-US" sz="4400" b="1" smtClean="0">
              <a:solidFill>
                <a:schemeClr val="tx1"/>
              </a:solidFill>
              <a:latin typeface="华文新魏"/>
              <a:ea typeface="华文新魏"/>
              <a:cs typeface="华文新魏"/>
            </a:endParaRPr>
          </a:p>
        </p:txBody>
      </p:sp>
      <p:sp>
        <p:nvSpPr>
          <p:cNvPr id="24580" name="灯片编号占位符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5933D4A-7A84-4436-AF78-316A05E31700}" type="slidenum">
              <a:rPr lang="zh-CN" altLang="en-US" sz="140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zh-CN" altLang="en-US" sz="3600" b="1" smtClean="0">
                <a:latin typeface="华文新魏"/>
                <a:ea typeface="华文新魏"/>
                <a:cs typeface="华文新魏"/>
              </a:rPr>
              <a:t>如何采集干血斑血样本（</a:t>
            </a:r>
            <a:r>
              <a:rPr lang="en-US" altLang="zh-CN" sz="3600" b="1" smtClean="0">
                <a:latin typeface="华文新魏"/>
                <a:ea typeface="华文新魏"/>
                <a:cs typeface="华文新魏"/>
              </a:rPr>
              <a:t>1</a:t>
            </a:r>
            <a:r>
              <a:rPr lang="zh-CN" altLang="en-US" sz="3600" b="1" smtClean="0">
                <a:latin typeface="华文新魏"/>
                <a:ea typeface="华文新魏"/>
                <a:cs typeface="华文新魏"/>
              </a:rPr>
              <a:t>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3100" y="1600200"/>
            <a:ext cx="4762500" cy="4525963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时刻遵循“普遍防护原则”采集足跟血</a:t>
            </a:r>
            <a:endParaRPr lang="en-US" altLang="zh-CN" dirty="0" smtClean="0">
              <a:latin typeface="华文楷体" pitchFamily="2" charset="-122"/>
              <a:ea typeface="华文楷体" pitchFamily="2" charset="-122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选择合适的采血部位，皮肤消毒（图片中阴影部位）</a:t>
            </a:r>
            <a:endParaRPr lang="en-US" altLang="zh-CN" dirty="0" smtClean="0">
              <a:latin typeface="华文楷体" pitchFamily="2" charset="-122"/>
              <a:ea typeface="华文楷体" pitchFamily="2" charset="-122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必要时保暖足跟</a:t>
            </a:r>
            <a:endParaRPr lang="en-US" altLang="zh-CN" dirty="0" smtClean="0">
              <a:latin typeface="华文楷体" pitchFamily="2" charset="-122"/>
              <a:ea typeface="华文楷体" pitchFamily="2" charset="-122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使用一次性消毒采血针</a:t>
            </a:r>
            <a:endParaRPr lang="en-US" altLang="zh-CN" dirty="0" smtClean="0">
              <a:latin typeface="华文楷体" pitchFamily="2" charset="-122"/>
              <a:ea typeface="华文楷体" pitchFamily="2" charset="-122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足跟置于心脏水平位或之下</a:t>
            </a:r>
            <a:endParaRPr lang="en-US" altLang="zh-CN" dirty="0" smtClean="0">
              <a:latin typeface="华文楷体" pitchFamily="2" charset="-122"/>
              <a:ea typeface="华文楷体" pitchFamily="2" charset="-122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不要“挤”足跟</a:t>
            </a:r>
            <a:endParaRPr lang="en-US" altLang="zh-CN" dirty="0" smtClean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6867" name="Picture 2" descr="C:\Documents and Settings\wangf.YD-FBB-WANGF3\桌面\足跟采血部位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0425" y="1412875"/>
            <a:ext cx="1439863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3" descr="C:\Documents and Settings\wangf.YD-FBB-WANGF3\桌面\必要时保暖足跟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75463" y="3357563"/>
            <a:ext cx="1447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直接箭头连接符 7"/>
          <p:cNvCxnSpPr/>
          <p:nvPr/>
        </p:nvCxnSpPr>
        <p:spPr>
          <a:xfrm flipV="1">
            <a:off x="5435600" y="3068638"/>
            <a:ext cx="504825" cy="730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>
            <a:endCxn id="2051" idx="1"/>
          </p:cNvCxnSpPr>
          <p:nvPr/>
        </p:nvCxnSpPr>
        <p:spPr>
          <a:xfrm>
            <a:off x="4140200" y="3644900"/>
            <a:ext cx="2735263" cy="5889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063" name="灯片编号占位符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362D067-ED19-4C45-8FA6-F5ED6018C67D}" type="slidenum">
              <a:rPr lang="zh-CN" altLang="en-US" sz="140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标题 1"/>
          <p:cNvSpPr>
            <a:spLocks noGrp="1"/>
          </p:cNvSpPr>
          <p:nvPr>
            <p:ph type="title"/>
          </p:nvPr>
        </p:nvSpPr>
        <p:spPr>
          <a:xfrm>
            <a:off x="785813" y="285750"/>
            <a:ext cx="7615237" cy="939800"/>
          </a:xfrm>
        </p:spPr>
        <p:txBody>
          <a:bodyPr/>
          <a:lstStyle/>
          <a:p>
            <a:pPr eaLnBrk="1" hangingPunct="1"/>
            <a:r>
              <a:rPr lang="zh-CN" altLang="en-US" sz="3600" b="1" smtClean="0">
                <a:latin typeface="华文新魏"/>
                <a:ea typeface="华文新魏"/>
                <a:cs typeface="华文新魏"/>
              </a:rPr>
              <a:t>如何采集干血斑血样本（</a:t>
            </a:r>
            <a:r>
              <a:rPr lang="en-US" altLang="zh-CN" sz="3600" b="1" smtClean="0">
                <a:latin typeface="华文新魏"/>
                <a:ea typeface="华文新魏"/>
                <a:cs typeface="华文新魏"/>
              </a:rPr>
              <a:t>2</a:t>
            </a:r>
            <a:r>
              <a:rPr lang="zh-CN" altLang="en-US" sz="3600" b="1" smtClean="0">
                <a:latin typeface="华文新魏"/>
                <a:ea typeface="华文新魏"/>
                <a:cs typeface="华文新魏"/>
              </a:rPr>
              <a:t>）</a:t>
            </a:r>
            <a:endParaRPr lang="zh-CN" altLang="en-US" sz="3600" smtClean="0">
              <a:latin typeface="华文新魏"/>
              <a:ea typeface="华文新魏"/>
              <a:cs typeface="华文新魏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28750"/>
            <a:ext cx="6346825" cy="4879975"/>
          </a:xfrm>
        </p:spPr>
        <p:txBody>
          <a:bodyPr rtlCol="0">
            <a:normAutofit fontScale="77500" lnSpcReduction="20000"/>
          </a:bodyPr>
          <a:lstStyle/>
          <a:p>
            <a:pPr marL="0" indent="0" eaLnBrk="1" fontAlgn="auto" hangingPunct="1">
              <a:lnSpc>
                <a:spcPct val="12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1. 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用消毒纱布擦掉第一滴血</a:t>
            </a:r>
            <a:endParaRPr lang="en-US" altLang="zh-CN" dirty="0" smtClean="0">
              <a:latin typeface="华文楷体" pitchFamily="2" charset="-122"/>
              <a:ea typeface="华文楷体" pitchFamily="2" charset="-122"/>
            </a:endParaRPr>
          </a:p>
          <a:p>
            <a:pPr marL="0" indent="0" eaLnBrk="1" fontAlgn="auto" hangingPunct="1">
              <a:lnSpc>
                <a:spcPct val="12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2. 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收集此后滴出的大滴血液</a:t>
            </a:r>
            <a:endParaRPr lang="en-US" altLang="zh-CN" dirty="0" smtClean="0">
              <a:latin typeface="华文楷体" pitchFamily="2" charset="-122"/>
              <a:ea typeface="华文楷体" pitchFamily="2" charset="-122"/>
            </a:endParaRPr>
          </a:p>
          <a:p>
            <a:pPr marL="0" indent="0" eaLnBrk="1" fontAlgn="auto" hangingPunct="1">
              <a:lnSpc>
                <a:spcPct val="12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3. 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快速、轻柔地用滤纸片的一面接触血滴</a:t>
            </a:r>
            <a:endParaRPr lang="en-US" altLang="zh-CN" dirty="0" smtClean="0">
              <a:latin typeface="华文楷体" pitchFamily="2" charset="-122"/>
              <a:ea typeface="华文楷体" pitchFamily="2" charset="-122"/>
            </a:endParaRPr>
          </a:p>
          <a:p>
            <a:pPr marL="0" indent="0" eaLnBrk="1" fontAlgn="auto" hangingPunct="1">
              <a:lnSpc>
                <a:spcPct val="12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4. 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让血液滴到采血圈中</a:t>
            </a:r>
            <a:endParaRPr lang="en-US" altLang="zh-CN" dirty="0" smtClean="0">
              <a:latin typeface="华文楷体" pitchFamily="2" charset="-122"/>
              <a:ea typeface="华文楷体" pitchFamily="2" charset="-122"/>
            </a:endParaRPr>
          </a:p>
          <a:p>
            <a:pPr marL="0" indent="0" eaLnBrk="1" fontAlgn="auto" hangingPunct="1">
              <a:lnSpc>
                <a:spcPct val="12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重复步骤</a:t>
            </a: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1-4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，直到整个采血圈全部充满血液。在卡片上标注患者的编号。每个儿童用一张新纸片。收集</a:t>
            </a: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2-4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个血斑。</a:t>
            </a:r>
            <a:endParaRPr lang="en-US" altLang="zh-CN" dirty="0" smtClean="0">
              <a:latin typeface="华文楷体" pitchFamily="2" charset="-122"/>
              <a:ea typeface="华文楷体" pitchFamily="2" charset="-122"/>
            </a:endParaRPr>
          </a:p>
          <a:p>
            <a:pPr eaLnBrk="1" fontAlgn="auto" hangingPunct="1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不要：</a:t>
            </a:r>
            <a:endParaRPr lang="en-US" altLang="zh-CN" b="1" dirty="0" smtClean="0">
              <a:latin typeface="华文楷体" pitchFamily="2" charset="-122"/>
              <a:ea typeface="华文楷体" pitchFamily="2" charset="-122"/>
            </a:endParaRPr>
          </a:p>
          <a:p>
            <a:pPr lvl="1" eaLnBrk="1" fontAlgn="auto" hangingPunct="1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用滤纸片按压出血部位</a:t>
            </a:r>
            <a:endParaRPr lang="en-US" altLang="zh-CN" dirty="0" smtClean="0">
              <a:latin typeface="华文楷体" pitchFamily="2" charset="-122"/>
              <a:ea typeface="华文楷体" pitchFamily="2" charset="-122"/>
            </a:endParaRPr>
          </a:p>
          <a:p>
            <a:pPr lvl="1" eaLnBrk="1" fontAlgn="auto" hangingPunct="1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不要多次在同一个采血圈中涂抹血滴</a:t>
            </a:r>
            <a:endParaRPr lang="en-US" altLang="zh-CN" dirty="0" smtClean="0">
              <a:latin typeface="华文楷体" pitchFamily="2" charset="-122"/>
              <a:ea typeface="华文楷体" pitchFamily="2" charset="-122"/>
            </a:endParaRPr>
          </a:p>
          <a:p>
            <a:pPr lvl="1" eaLnBrk="1" fontAlgn="auto" hangingPunct="1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在滤纸片两面均滴入血滴</a:t>
            </a:r>
            <a:endParaRPr lang="en-US" altLang="zh-CN" dirty="0" smtClean="0">
              <a:latin typeface="华文楷体" pitchFamily="2" charset="-122"/>
              <a:ea typeface="华文楷体" pitchFamily="2" charset="-122"/>
            </a:endParaRPr>
          </a:p>
          <a:p>
            <a:pPr eaLnBrk="1" fontAlgn="auto" hangingPunct="1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CN" altLang="en-US" dirty="0"/>
          </a:p>
        </p:txBody>
      </p:sp>
      <p:pic>
        <p:nvPicPr>
          <p:cNvPr id="37891" name="Picture 2" descr="C:\Documents and Settings\wangf.YD-FBB-WANGF3\桌面\足跟滴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48488" y="2205038"/>
            <a:ext cx="1584325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灯片编号占位符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896F915-90B1-474D-9DE1-E22AC7BC0964}" type="slidenum">
              <a:rPr lang="zh-CN" altLang="en-US" sz="140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标题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868363"/>
          </a:xfrm>
        </p:spPr>
        <p:txBody>
          <a:bodyPr/>
          <a:lstStyle/>
          <a:p>
            <a:pPr eaLnBrk="1" hangingPunct="1"/>
            <a:r>
              <a:rPr lang="zh-CN" altLang="en-US" sz="3600" b="1" smtClean="0">
                <a:latin typeface="华文新魏"/>
                <a:ea typeface="华文新魏"/>
                <a:cs typeface="华文新魏"/>
              </a:rPr>
              <a:t>如何采集干血斑血样本（</a:t>
            </a:r>
            <a:r>
              <a:rPr lang="en-US" altLang="zh-CN" sz="3600" b="1" smtClean="0">
                <a:latin typeface="华文新魏"/>
                <a:ea typeface="华文新魏"/>
                <a:cs typeface="华文新魏"/>
              </a:rPr>
              <a:t>3</a:t>
            </a:r>
            <a:r>
              <a:rPr lang="zh-CN" altLang="en-US" sz="3600" b="1" smtClean="0">
                <a:latin typeface="华文新魏"/>
                <a:ea typeface="华文新魏"/>
                <a:cs typeface="华文新魏"/>
              </a:rPr>
              <a:t>）</a:t>
            </a:r>
            <a:endParaRPr lang="zh-CN" altLang="en-US" sz="3600" smtClean="0">
              <a:latin typeface="华文新魏"/>
              <a:ea typeface="华文新魏"/>
              <a:cs typeface="华文新魏"/>
            </a:endParaRPr>
          </a:p>
        </p:txBody>
      </p:sp>
      <p:sp>
        <p:nvSpPr>
          <p:cNvPr id="38914" name="内容占位符 2"/>
          <p:cNvSpPr>
            <a:spLocks noGrp="1"/>
          </p:cNvSpPr>
          <p:nvPr>
            <p:ph idx="1"/>
          </p:nvPr>
        </p:nvSpPr>
        <p:spPr>
          <a:xfrm>
            <a:off x="428625" y="857250"/>
            <a:ext cx="8229600" cy="5500688"/>
          </a:xfrm>
        </p:spPr>
        <p:txBody>
          <a:bodyPr/>
          <a:lstStyle/>
          <a:p>
            <a:pPr eaLnBrk="1" hangingPunct="1"/>
            <a:r>
              <a:rPr lang="zh-CN" altLang="en-US" sz="2600" smtClean="0">
                <a:latin typeface="华文楷体"/>
                <a:ea typeface="华文楷体"/>
                <a:cs typeface="华文楷体"/>
              </a:rPr>
              <a:t>采血圈充满后：</a:t>
            </a:r>
            <a:endParaRPr lang="en-US" altLang="zh-CN" sz="2600" smtClean="0">
              <a:latin typeface="华文楷体"/>
              <a:ea typeface="华文楷体"/>
              <a:cs typeface="华文楷体"/>
            </a:endParaRPr>
          </a:p>
          <a:p>
            <a:pPr lvl="1" eaLnBrk="1" hangingPunct="1"/>
            <a:r>
              <a:rPr lang="zh-CN" altLang="en-US" sz="2600" smtClean="0">
                <a:latin typeface="华文楷体"/>
                <a:ea typeface="华文楷体"/>
                <a:cs typeface="华文楷体"/>
              </a:rPr>
              <a:t>避免碰触或涂抹血滴</a:t>
            </a:r>
            <a:endParaRPr lang="en-US" altLang="zh-CN" sz="2600" smtClean="0">
              <a:latin typeface="华文楷体"/>
              <a:ea typeface="华文楷体"/>
              <a:cs typeface="华文楷体"/>
            </a:endParaRPr>
          </a:p>
          <a:p>
            <a:pPr lvl="1" eaLnBrk="1" hangingPunct="1"/>
            <a:r>
              <a:rPr lang="zh-CN" altLang="en-US" sz="2600" smtClean="0">
                <a:latin typeface="华文楷体"/>
                <a:ea typeface="华文楷体"/>
                <a:cs typeface="华文楷体"/>
              </a:rPr>
              <a:t>水平放置滤纸片，室温下自然晾干血样本（至少</a:t>
            </a:r>
            <a:r>
              <a:rPr lang="en-US" altLang="zh-CN" sz="2600" smtClean="0">
                <a:latin typeface="华文楷体"/>
                <a:ea typeface="华文楷体"/>
                <a:cs typeface="华文楷体"/>
              </a:rPr>
              <a:t>4</a:t>
            </a:r>
            <a:r>
              <a:rPr lang="zh-CN" altLang="en-US" sz="2600" smtClean="0">
                <a:latin typeface="华文楷体"/>
                <a:ea typeface="华文楷体"/>
                <a:cs typeface="华文楷体"/>
              </a:rPr>
              <a:t>小时）</a:t>
            </a:r>
            <a:endParaRPr lang="en-US" altLang="zh-CN" sz="2600" smtClean="0">
              <a:latin typeface="华文楷体"/>
              <a:ea typeface="华文楷体"/>
              <a:cs typeface="华文楷体"/>
            </a:endParaRPr>
          </a:p>
          <a:p>
            <a:pPr lvl="1" eaLnBrk="1" hangingPunct="1"/>
            <a:r>
              <a:rPr lang="zh-CN" altLang="en-US" sz="2600" smtClean="0">
                <a:latin typeface="华文楷体"/>
                <a:ea typeface="华文楷体"/>
                <a:cs typeface="华文楷体"/>
              </a:rPr>
              <a:t>避免阳光直射，不要加热</a:t>
            </a:r>
            <a:endParaRPr lang="en-US" altLang="zh-CN" sz="2600" smtClean="0">
              <a:latin typeface="华文楷体"/>
              <a:ea typeface="华文楷体"/>
              <a:cs typeface="华文楷体"/>
            </a:endParaRPr>
          </a:p>
          <a:p>
            <a:pPr lvl="1" eaLnBrk="1" hangingPunct="1"/>
            <a:r>
              <a:rPr lang="zh-CN" altLang="en-US" sz="2600" smtClean="0">
                <a:latin typeface="华文楷体"/>
                <a:ea typeface="华文楷体"/>
                <a:cs typeface="华文楷体"/>
              </a:rPr>
              <a:t>不要将多张滤纸片叠放在一起，避免血滴接触其他表面</a:t>
            </a:r>
            <a:endParaRPr lang="en-US" altLang="zh-CN" sz="2600" smtClean="0">
              <a:latin typeface="华文楷体"/>
              <a:ea typeface="华文楷体"/>
              <a:cs typeface="华文楷体"/>
            </a:endParaRPr>
          </a:p>
          <a:p>
            <a:pPr eaLnBrk="1" hangingPunct="1"/>
            <a:r>
              <a:rPr lang="zh-CN" altLang="en-US" sz="2600" smtClean="0">
                <a:latin typeface="华文楷体"/>
                <a:ea typeface="华文楷体"/>
                <a:cs typeface="华文楷体"/>
              </a:rPr>
              <a:t>一旦血样本完全干燥：</a:t>
            </a:r>
            <a:endParaRPr lang="en-US" altLang="zh-CN" sz="2600" smtClean="0">
              <a:latin typeface="华文楷体"/>
              <a:ea typeface="华文楷体"/>
              <a:cs typeface="华文楷体"/>
            </a:endParaRPr>
          </a:p>
          <a:p>
            <a:pPr lvl="1" eaLnBrk="1" hangingPunct="1"/>
            <a:r>
              <a:rPr lang="zh-CN" altLang="en-US" sz="2600" smtClean="0">
                <a:latin typeface="华文楷体"/>
                <a:ea typeface="华文楷体"/>
                <a:cs typeface="华文楷体"/>
              </a:rPr>
              <a:t>放入可封闭的塑料袋中</a:t>
            </a:r>
            <a:endParaRPr lang="en-US" altLang="zh-CN" sz="2600" smtClean="0">
              <a:latin typeface="华文楷体"/>
              <a:ea typeface="华文楷体"/>
              <a:cs typeface="华文楷体"/>
            </a:endParaRPr>
          </a:p>
          <a:p>
            <a:pPr lvl="1" eaLnBrk="1" hangingPunct="1"/>
            <a:r>
              <a:rPr lang="zh-CN" altLang="en-US" sz="2600" smtClean="0">
                <a:latin typeface="华文楷体"/>
                <a:ea typeface="华文楷体"/>
                <a:cs typeface="华文楷体"/>
              </a:rPr>
              <a:t>加入干燥剂和湿度指示卡</a:t>
            </a:r>
            <a:endParaRPr lang="en-US" altLang="zh-CN" sz="2600" smtClean="0">
              <a:latin typeface="华文楷体"/>
              <a:ea typeface="华文楷体"/>
              <a:cs typeface="华文楷体"/>
            </a:endParaRPr>
          </a:p>
          <a:p>
            <a:pPr lvl="1" eaLnBrk="1" hangingPunct="1"/>
            <a:r>
              <a:rPr lang="zh-CN" altLang="en-US" sz="2600" smtClean="0">
                <a:latin typeface="华文楷体"/>
                <a:ea typeface="华文楷体"/>
                <a:cs typeface="华文楷体"/>
              </a:rPr>
              <a:t>干燥、阴凉保存干血斑滤纸片包装袋，直到转送到相关实验室</a:t>
            </a:r>
          </a:p>
        </p:txBody>
      </p:sp>
      <p:sp>
        <p:nvSpPr>
          <p:cNvPr id="47107" name="灯片编号占位符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F3E5126-4F1A-4438-B944-6272099E23E2}" type="slidenum">
              <a:rPr lang="zh-CN" altLang="en-US" sz="140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smtClean="0">
                <a:ea typeface="华文新魏"/>
                <a:cs typeface="华文新魏"/>
              </a:rPr>
              <a:t>采集样本所需要的设备</a:t>
            </a:r>
          </a:p>
        </p:txBody>
      </p:sp>
      <p:sp>
        <p:nvSpPr>
          <p:cNvPr id="3993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2800" b="1" smtClean="0">
                <a:latin typeface="华文新魏"/>
                <a:ea typeface="华文新魏"/>
                <a:cs typeface="华文新魏"/>
              </a:rPr>
              <a:t>血样本采集卡 片</a:t>
            </a:r>
            <a:r>
              <a:rPr lang="en-US" altLang="zh-CN" sz="2800" b="1" smtClean="0">
                <a:latin typeface="华文新魏"/>
                <a:ea typeface="华文新魏"/>
                <a:cs typeface="华文新魏"/>
              </a:rPr>
              <a:t>(</a:t>
            </a:r>
            <a:r>
              <a:rPr lang="zh-CN" altLang="en-US" sz="2800" b="1" smtClean="0">
                <a:latin typeface="华文新魏"/>
                <a:ea typeface="华文新魏"/>
                <a:cs typeface="华文新魏"/>
              </a:rPr>
              <a:t>滤纸片</a:t>
            </a:r>
            <a:r>
              <a:rPr lang="en-US" altLang="zh-CN" sz="2800" b="1" smtClean="0">
                <a:latin typeface="华文新魏"/>
                <a:ea typeface="华文新魏"/>
                <a:cs typeface="华文新魏"/>
              </a:rPr>
              <a:t>)</a:t>
            </a:r>
            <a:r>
              <a:rPr lang="zh-CN" altLang="en-US" sz="2800" b="1" smtClean="0">
                <a:latin typeface="华文新魏"/>
                <a:ea typeface="华文新魏"/>
                <a:cs typeface="华文新魏"/>
              </a:rPr>
              <a:t>；</a:t>
            </a:r>
          </a:p>
          <a:p>
            <a:r>
              <a:rPr lang="zh-CN" altLang="en-US" sz="2800" b="1" smtClean="0">
                <a:latin typeface="华文新魏"/>
                <a:ea typeface="华文新魏"/>
                <a:cs typeface="华文新魏"/>
              </a:rPr>
              <a:t>可密封的塑料袋；</a:t>
            </a:r>
          </a:p>
          <a:p>
            <a:r>
              <a:rPr lang="zh-CN" altLang="en-US" sz="2800" b="1" smtClean="0">
                <a:latin typeface="华文新魏"/>
                <a:ea typeface="华文新魏"/>
                <a:cs typeface="华文新魏"/>
              </a:rPr>
              <a:t>湿度指示卡；</a:t>
            </a:r>
          </a:p>
          <a:p>
            <a:r>
              <a:rPr lang="zh-CN" altLang="en-US" sz="2800" b="1" smtClean="0">
                <a:latin typeface="华文新魏"/>
                <a:ea typeface="华文新魏"/>
                <a:cs typeface="华文新魏"/>
              </a:rPr>
              <a:t>干燥剂（</a:t>
            </a:r>
            <a:r>
              <a:rPr lang="en-US" altLang="zh-CN" sz="2800" b="1" smtClean="0">
                <a:latin typeface="华文新魏"/>
                <a:ea typeface="华文新魏"/>
                <a:cs typeface="华文新魏"/>
              </a:rPr>
              <a:t>1-2g/</a:t>
            </a:r>
            <a:r>
              <a:rPr lang="zh-CN" altLang="en-US" sz="2800" b="1" smtClean="0">
                <a:latin typeface="华文新魏"/>
                <a:ea typeface="华文新魏"/>
                <a:cs typeface="华文新魏"/>
              </a:rPr>
              <a:t>袋）；</a:t>
            </a:r>
          </a:p>
          <a:p>
            <a:endParaRPr lang="zh-CN" altLang="en-US" smtClean="0"/>
          </a:p>
        </p:txBody>
      </p:sp>
      <p:pic>
        <p:nvPicPr>
          <p:cNvPr id="39939" name="Picture 4" descr="Gathering materials"/>
          <p:cNvPicPr>
            <a:picLocks noChangeAspect="1" noChangeArrowheads="1"/>
          </p:cNvPicPr>
          <p:nvPr/>
        </p:nvPicPr>
        <p:blipFill>
          <a:blip r:embed="rId2">
            <a:lum bright="-20000" contrast="50000"/>
          </a:blip>
          <a:srcRect/>
          <a:stretch>
            <a:fillRect/>
          </a:stretch>
        </p:blipFill>
        <p:spPr bwMode="auto">
          <a:xfrm>
            <a:off x="4419600" y="1557338"/>
            <a:ext cx="4724400" cy="483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smtClean="0">
                <a:latin typeface="华文新魏"/>
                <a:ea typeface="华文新魏"/>
                <a:cs typeface="华文新魏"/>
              </a:rPr>
              <a:t>怎样采集抗凝静脉血</a:t>
            </a:r>
            <a:r>
              <a:rPr lang="en-US" altLang="zh-CN" sz="4000" b="1" smtClean="0">
                <a:latin typeface="华文新魏"/>
                <a:ea typeface="华文新魏"/>
                <a:cs typeface="华文新魏"/>
              </a:rPr>
              <a:t>DBS</a:t>
            </a:r>
            <a:endParaRPr lang="zh-CN" altLang="en-US" sz="4000" b="1" smtClean="0">
              <a:latin typeface="华文新魏"/>
              <a:ea typeface="华文新魏"/>
              <a:cs typeface="华文新魏"/>
            </a:endParaRPr>
          </a:p>
        </p:txBody>
      </p:sp>
      <p:sp>
        <p:nvSpPr>
          <p:cNvPr id="40962" name="Rectangle 3"/>
          <p:cNvSpPr>
            <a:spLocks noGrp="1"/>
          </p:cNvSpPr>
          <p:nvPr>
            <p:ph type="body" idx="1"/>
          </p:nvPr>
        </p:nvSpPr>
        <p:spPr>
          <a:xfrm>
            <a:off x="250825" y="1773238"/>
            <a:ext cx="5329238" cy="43529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800" b="1" smtClean="0">
                <a:latin typeface="华文新魏"/>
                <a:ea typeface="华文新魏"/>
                <a:cs typeface="华文新魏"/>
              </a:rPr>
              <a:t>静脉血充分与</a:t>
            </a:r>
            <a:r>
              <a:rPr lang="en-US" altLang="zh-CN" sz="2800" b="1" smtClean="0">
                <a:latin typeface="华文新魏"/>
                <a:ea typeface="华文新魏"/>
                <a:cs typeface="华文新魏"/>
              </a:rPr>
              <a:t>EDTA</a:t>
            </a:r>
            <a:r>
              <a:rPr lang="zh-CN" altLang="en-US" sz="2800" b="1" smtClean="0">
                <a:latin typeface="华文新魏"/>
                <a:ea typeface="华文新魏"/>
                <a:cs typeface="华文新魏"/>
              </a:rPr>
              <a:t>混合；</a:t>
            </a:r>
          </a:p>
          <a:p>
            <a:pPr>
              <a:lnSpc>
                <a:spcPct val="90000"/>
              </a:lnSpc>
            </a:pPr>
            <a:r>
              <a:rPr lang="zh-CN" altLang="en-US" sz="2800" b="1" smtClean="0">
                <a:solidFill>
                  <a:srgbClr val="FF3300"/>
                </a:solidFill>
                <a:latin typeface="华文新魏"/>
                <a:ea typeface="华文新魏"/>
                <a:cs typeface="华文新魏"/>
              </a:rPr>
              <a:t>足跟血采集到带有</a:t>
            </a:r>
            <a:r>
              <a:rPr lang="en-US" altLang="zh-CN" sz="2800" b="1" smtClean="0">
                <a:solidFill>
                  <a:srgbClr val="FF3300"/>
                </a:solidFill>
                <a:latin typeface="华文新魏"/>
                <a:ea typeface="华文新魏"/>
                <a:cs typeface="华文新魏"/>
              </a:rPr>
              <a:t>EDTA</a:t>
            </a:r>
            <a:r>
              <a:rPr lang="zh-CN" altLang="en-US" sz="2800" b="1" smtClean="0">
                <a:solidFill>
                  <a:srgbClr val="FF3300"/>
                </a:solidFill>
                <a:latin typeface="华文新魏"/>
                <a:ea typeface="华文新魏"/>
                <a:cs typeface="华文新魏"/>
              </a:rPr>
              <a:t>抗凝剂子弹头内；</a:t>
            </a:r>
          </a:p>
          <a:p>
            <a:pPr>
              <a:lnSpc>
                <a:spcPct val="90000"/>
              </a:lnSpc>
            </a:pPr>
            <a:r>
              <a:rPr lang="zh-CN" altLang="en-US" sz="2800" b="1" smtClean="0">
                <a:latin typeface="华文新魏"/>
                <a:ea typeface="华文新魏"/>
                <a:cs typeface="华文新魏"/>
              </a:rPr>
              <a:t>最好采集后立即制备干血斑；</a:t>
            </a:r>
          </a:p>
          <a:p>
            <a:pPr>
              <a:lnSpc>
                <a:spcPct val="90000"/>
              </a:lnSpc>
            </a:pPr>
            <a:r>
              <a:rPr lang="zh-CN" altLang="en-US" sz="2800" b="1" smtClean="0">
                <a:latin typeface="华文新魏"/>
                <a:ea typeface="华文新魏"/>
                <a:cs typeface="华文新魏"/>
              </a:rPr>
              <a:t>血浆与血细胞分层的全血在制备干血斑前，应轻柔地上下颠倒采血管（避免血细胞破裂），使血液混匀后制备；</a:t>
            </a:r>
          </a:p>
          <a:p>
            <a:pPr>
              <a:lnSpc>
                <a:spcPct val="90000"/>
              </a:lnSpc>
            </a:pPr>
            <a:endParaRPr lang="zh-CN" altLang="en-US" smtClean="0"/>
          </a:p>
        </p:txBody>
      </p:sp>
      <p:pic>
        <p:nvPicPr>
          <p:cNvPr id="4096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1484313"/>
            <a:ext cx="3097213" cy="511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19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2962275" cy="4525963"/>
          </a:xfrm>
        </p:spPr>
        <p:txBody>
          <a:bodyPr/>
          <a:lstStyle/>
          <a:p>
            <a:r>
              <a:rPr lang="zh-CN" altLang="en-US" sz="2800" b="1" smtClean="0"/>
              <a:t>用移液枪加代滤芯枪头移取</a:t>
            </a:r>
            <a:r>
              <a:rPr lang="en-US" altLang="zh-CN" sz="2800" b="1" smtClean="0"/>
              <a:t>50-80ul</a:t>
            </a:r>
            <a:r>
              <a:rPr lang="zh-CN" altLang="en-US" sz="2800" b="1" smtClean="0"/>
              <a:t>血液；</a:t>
            </a:r>
          </a:p>
          <a:p>
            <a:r>
              <a:rPr lang="zh-CN" altLang="en-US" sz="2800" b="1" smtClean="0"/>
              <a:t>枪头对准印圈的中心缓慢将血液滴于滤纸上；</a:t>
            </a:r>
          </a:p>
          <a:p>
            <a:r>
              <a:rPr lang="zh-CN" altLang="en-US" sz="2800" b="1" smtClean="0"/>
              <a:t>避免有气泡；</a:t>
            </a:r>
          </a:p>
        </p:txBody>
      </p:sp>
      <p:pic>
        <p:nvPicPr>
          <p:cNvPr id="4198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95738" y="1628775"/>
            <a:ext cx="4897437" cy="460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smtClean="0">
                <a:latin typeface="华文新魏"/>
                <a:ea typeface="华文新魏"/>
                <a:cs typeface="华文新魏"/>
              </a:rPr>
              <a:t>在包装前</a:t>
            </a:r>
            <a:r>
              <a:rPr lang="en-US" altLang="zh-CN" sz="4000" b="1" smtClean="0">
                <a:latin typeface="华文新魏"/>
                <a:ea typeface="华文新魏"/>
                <a:cs typeface="华文新魏"/>
              </a:rPr>
              <a:t>DBS</a:t>
            </a:r>
            <a:r>
              <a:rPr lang="zh-CN" altLang="en-US" sz="4000" b="1" smtClean="0">
                <a:latin typeface="华文新魏"/>
                <a:ea typeface="华文新魏"/>
                <a:cs typeface="华文新魏"/>
              </a:rPr>
              <a:t>充分干燥</a:t>
            </a:r>
          </a:p>
        </p:txBody>
      </p:sp>
      <p:pic>
        <p:nvPicPr>
          <p:cNvPr id="38917" name="Picture 5" descr="blooddry03"/>
          <p:cNvPicPr>
            <a:picLocks noChangeAspect="1" noChangeArrowheads="1"/>
          </p:cNvPicPr>
          <p:nvPr/>
        </p:nvPicPr>
        <p:blipFill>
          <a:blip r:embed="rId2">
            <a:lum contrast="12000"/>
          </a:blip>
          <a:srcRect/>
          <a:stretch>
            <a:fillRect/>
          </a:stretch>
        </p:blipFill>
        <p:spPr bwMode="auto">
          <a:xfrm>
            <a:off x="539750" y="1989138"/>
            <a:ext cx="4038600" cy="374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38916" name="Picture 4" descr="blooddry12"/>
          <p:cNvPicPr>
            <a:picLocks noChangeAspect="1" noChangeArrowheads="1"/>
          </p:cNvPicPr>
          <p:nvPr/>
        </p:nvPicPr>
        <p:blipFill>
          <a:blip r:embed="rId3">
            <a:lum contrast="12000"/>
          </a:blip>
          <a:srcRect/>
          <a:stretch>
            <a:fillRect/>
          </a:stretch>
        </p:blipFill>
        <p:spPr bwMode="auto">
          <a:xfrm>
            <a:off x="4716463" y="1844675"/>
            <a:ext cx="4249737" cy="380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smtClean="0">
                <a:latin typeface="华文新魏"/>
                <a:ea typeface="华文新魏"/>
                <a:cs typeface="华文新魏"/>
              </a:rPr>
              <a:t>怎样包装</a:t>
            </a:r>
            <a:r>
              <a:rPr lang="en-US" altLang="zh-CN" sz="4000" smtClean="0">
                <a:latin typeface="华文新魏"/>
                <a:ea typeface="华文新魏"/>
                <a:cs typeface="华文新魏"/>
              </a:rPr>
              <a:t>DBS</a:t>
            </a:r>
            <a:r>
              <a:rPr lang="zh-CN" altLang="en-US" sz="4000" smtClean="0">
                <a:latin typeface="华文新魏"/>
                <a:ea typeface="华文新魏"/>
                <a:cs typeface="华文新魏"/>
              </a:rPr>
              <a:t>易于保存</a:t>
            </a:r>
          </a:p>
        </p:txBody>
      </p:sp>
      <p:sp>
        <p:nvSpPr>
          <p:cNvPr id="4403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990600" lvl="1" indent="-533400">
              <a:buFont typeface="Wingdings" pitchFamily="2" charset="2"/>
              <a:buAutoNum type="arabicPeriod"/>
            </a:pPr>
            <a:r>
              <a:rPr lang="zh-CN" altLang="en-US" b="1" smtClean="0">
                <a:ea typeface="华文新魏"/>
                <a:cs typeface="华文新魏"/>
              </a:rPr>
              <a:t>最好一个样本一个包装，多个样本一个包装时，样本间用称量纸隔开；</a:t>
            </a:r>
          </a:p>
          <a:p>
            <a:pPr marL="990600" lvl="1" indent="-533400">
              <a:buFont typeface="Wingdings" pitchFamily="2" charset="2"/>
              <a:buAutoNum type="arabicPeriod"/>
            </a:pPr>
            <a:r>
              <a:rPr lang="zh-CN" altLang="en-US" b="1" smtClean="0">
                <a:ea typeface="华文新魏"/>
                <a:cs typeface="华文新魏"/>
              </a:rPr>
              <a:t>放入可密封塑料袋中；</a:t>
            </a:r>
          </a:p>
          <a:p>
            <a:pPr marL="990600" lvl="1" indent="-533400">
              <a:buFont typeface="Wingdings" pitchFamily="2" charset="2"/>
              <a:buAutoNum type="arabicPeriod"/>
            </a:pPr>
            <a:r>
              <a:rPr lang="zh-CN" altLang="en-US" b="1" smtClean="0">
                <a:ea typeface="华文新魏"/>
                <a:cs typeface="华文新魏"/>
              </a:rPr>
              <a:t>加干燥剂；</a:t>
            </a:r>
          </a:p>
          <a:p>
            <a:pPr marL="990600" lvl="1" indent="-533400">
              <a:buFont typeface="Wingdings" pitchFamily="2" charset="2"/>
              <a:buAutoNum type="arabicPeriod"/>
            </a:pPr>
            <a:r>
              <a:rPr lang="zh-CN" altLang="en-US" b="1" smtClean="0">
                <a:ea typeface="华文新魏"/>
                <a:cs typeface="华文新魏"/>
              </a:rPr>
              <a:t>加湿度指示卡；</a:t>
            </a:r>
          </a:p>
          <a:p>
            <a:pPr marL="990600" lvl="1" indent="-533400">
              <a:buFont typeface="Wingdings" pitchFamily="2" charset="2"/>
              <a:buAutoNum type="arabicPeriod"/>
            </a:pPr>
            <a:r>
              <a:rPr lang="zh-CN" altLang="en-US" b="1" smtClean="0">
                <a:ea typeface="华文新魏"/>
                <a:cs typeface="华文新魏"/>
              </a:rPr>
              <a:t>标记包装中的内容物并密封；</a:t>
            </a:r>
          </a:p>
          <a:p>
            <a:pPr marL="609600" indent="-609600"/>
            <a:endParaRPr lang="zh-CN" altLang="en-US" smtClean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40964" name="Picture 4" descr="pack1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lum contrast="18000"/>
          </a:blip>
          <a:srcRect/>
          <a:stretch>
            <a:fillRect/>
          </a:stretch>
        </p:blipFill>
        <p:spPr>
          <a:xfrm>
            <a:off x="1662113" y="1600200"/>
            <a:ext cx="5819775" cy="4524375"/>
          </a:xfrm>
          <a:effectLst>
            <a:outerShdw dist="35921" dir="2700000" algn="ctr" rotWithShape="0">
              <a:srgbClr val="808080"/>
            </a:outerShdw>
          </a:effec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41988" name="Picture 4" descr="pack16"/>
          <p:cNvPicPr>
            <a:picLocks noChangeAspect="1" noChangeArrowheads="1"/>
          </p:cNvPicPr>
          <p:nvPr/>
        </p:nvPicPr>
        <p:blipFill>
          <a:blip r:embed="rId2">
            <a:lum contrast="18000"/>
          </a:blip>
          <a:srcRect/>
          <a:stretch>
            <a:fillRect/>
          </a:stretch>
        </p:blipFill>
        <p:spPr bwMode="auto">
          <a:xfrm>
            <a:off x="250825" y="1412875"/>
            <a:ext cx="4321175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41989" name="Picture 5" descr="pack18"/>
          <p:cNvPicPr>
            <a:picLocks noChangeAspect="1" noChangeArrowheads="1"/>
          </p:cNvPicPr>
          <p:nvPr/>
        </p:nvPicPr>
        <p:blipFill>
          <a:blip r:embed="rId3">
            <a:lum contrast="18000"/>
          </a:blip>
          <a:srcRect/>
          <a:stretch>
            <a:fillRect/>
          </a:stretch>
        </p:blipFill>
        <p:spPr bwMode="auto">
          <a:xfrm>
            <a:off x="4648200" y="1341438"/>
            <a:ext cx="4038600" cy="424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b="1" smtClean="0">
                <a:latin typeface="华文新魏"/>
                <a:ea typeface="华文新魏"/>
                <a:cs typeface="华文新魏"/>
              </a:rPr>
              <a:t>HIV</a:t>
            </a:r>
            <a:r>
              <a:rPr lang="zh-CN" altLang="en-US" b="1" smtClean="0">
                <a:latin typeface="华文新魏"/>
                <a:ea typeface="华文新魏"/>
                <a:cs typeface="华文新魏"/>
              </a:rPr>
              <a:t>检测：抗体检测</a:t>
            </a:r>
          </a:p>
        </p:txBody>
      </p:sp>
      <p:sp>
        <p:nvSpPr>
          <p:cNvPr id="17410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341688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smtClean="0">
                <a:latin typeface="华文楷体"/>
                <a:ea typeface="华文楷体"/>
                <a:cs typeface="华文楷体"/>
              </a:rPr>
              <a:t>一个人感染了</a:t>
            </a:r>
            <a:r>
              <a:rPr lang="en-US" altLang="zh-CN" sz="2800" b="1" smtClean="0">
                <a:latin typeface="华文楷体"/>
                <a:ea typeface="华文楷体"/>
                <a:cs typeface="华文楷体"/>
              </a:rPr>
              <a:t>HIV</a:t>
            </a:r>
            <a:r>
              <a:rPr lang="zh-CN" altLang="en-US" sz="2800" b="1" smtClean="0">
                <a:latin typeface="华文楷体"/>
                <a:ea typeface="华文楷体"/>
                <a:cs typeface="华文楷体"/>
              </a:rPr>
              <a:t>病毒后，体内将产生特异性抗体对抗</a:t>
            </a:r>
            <a:r>
              <a:rPr lang="en-US" altLang="zh-CN" sz="2800" b="1" smtClean="0">
                <a:latin typeface="华文楷体"/>
                <a:ea typeface="华文楷体"/>
                <a:cs typeface="华文楷体"/>
              </a:rPr>
              <a:t>HIV</a:t>
            </a:r>
            <a:r>
              <a:rPr lang="zh-CN" altLang="en-US" sz="2800" b="1" smtClean="0">
                <a:latin typeface="华文楷体"/>
                <a:ea typeface="华文楷体"/>
                <a:cs typeface="华文楷体"/>
              </a:rPr>
              <a:t>病毒</a:t>
            </a:r>
            <a:r>
              <a:rPr lang="en-GB" altLang="zh-CN" sz="2800" b="1" smtClean="0">
                <a:latin typeface="华文楷体"/>
                <a:ea typeface="华文楷体"/>
                <a:cs typeface="华文楷体"/>
              </a:rPr>
              <a:t>* </a:t>
            </a:r>
            <a:r>
              <a:rPr lang="zh-CN" altLang="en-US" sz="2800" b="1" smtClean="0">
                <a:latin typeface="华文楷体"/>
                <a:ea typeface="华文楷体"/>
                <a:cs typeface="华文楷体"/>
              </a:rPr>
              <a:t>。</a:t>
            </a:r>
            <a:endParaRPr lang="en-US" altLang="zh-CN" sz="2800" b="1" smtClean="0">
              <a:latin typeface="华文楷体"/>
              <a:ea typeface="华文楷体"/>
              <a:cs typeface="华文楷体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800" b="1" smtClean="0">
                <a:latin typeface="华文楷体"/>
                <a:ea typeface="华文楷体"/>
                <a:cs typeface="华文楷体"/>
              </a:rPr>
              <a:t>HIV</a:t>
            </a:r>
            <a:r>
              <a:rPr lang="zh-CN" altLang="zh-CN" sz="2800" b="1" smtClean="0">
                <a:latin typeface="华文楷体"/>
                <a:ea typeface="华文楷体"/>
                <a:cs typeface="华文楷体"/>
              </a:rPr>
              <a:t>抗体通常在感染后</a:t>
            </a:r>
            <a:r>
              <a:rPr lang="en-US" altLang="zh-CN" sz="2800" b="1" smtClean="0">
                <a:latin typeface="华文楷体"/>
                <a:ea typeface="华文楷体"/>
                <a:cs typeface="华文楷体"/>
              </a:rPr>
              <a:t>4 – 6</a:t>
            </a:r>
            <a:r>
              <a:rPr lang="zh-CN" altLang="zh-CN" sz="2800" b="1" smtClean="0">
                <a:latin typeface="华文楷体"/>
                <a:ea typeface="华文楷体"/>
                <a:cs typeface="华文楷体"/>
              </a:rPr>
              <a:t>周出现，但也</a:t>
            </a:r>
            <a:r>
              <a:rPr lang="zh-CN" altLang="en-US" sz="2800" b="1" smtClean="0">
                <a:latin typeface="华文楷体"/>
                <a:ea typeface="华文楷体"/>
                <a:cs typeface="华文楷体"/>
              </a:rPr>
              <a:t>有时也会在</a:t>
            </a:r>
            <a:r>
              <a:rPr lang="zh-CN" altLang="zh-CN" sz="2800" b="1" smtClean="0">
                <a:latin typeface="华文楷体"/>
                <a:ea typeface="华文楷体"/>
                <a:cs typeface="华文楷体"/>
              </a:rPr>
              <a:t>感染后</a:t>
            </a:r>
            <a:r>
              <a:rPr lang="en-US" altLang="zh-CN" sz="2800" b="1" smtClean="0">
                <a:latin typeface="华文楷体"/>
                <a:ea typeface="华文楷体"/>
                <a:cs typeface="华文楷体"/>
              </a:rPr>
              <a:t>3</a:t>
            </a:r>
            <a:r>
              <a:rPr lang="zh-CN" altLang="zh-CN" sz="2800" b="1" smtClean="0">
                <a:latin typeface="华文楷体"/>
                <a:ea typeface="华文楷体"/>
                <a:cs typeface="华文楷体"/>
              </a:rPr>
              <a:t>个月才出现。</a:t>
            </a:r>
            <a:endParaRPr lang="en-US" altLang="zh-CN" sz="2800" b="1" smtClean="0">
              <a:latin typeface="华文楷体"/>
              <a:ea typeface="华文楷体"/>
              <a:cs typeface="华文楷体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b="1" smtClean="0">
                <a:latin typeface="华文楷体"/>
                <a:ea typeface="华文楷体"/>
                <a:cs typeface="华文楷体"/>
              </a:rPr>
              <a:t>从</a:t>
            </a:r>
            <a:r>
              <a:rPr lang="zh-CN" altLang="zh-CN" sz="2800" b="1" smtClean="0">
                <a:latin typeface="华文楷体"/>
                <a:ea typeface="华文楷体"/>
                <a:cs typeface="华文楷体"/>
              </a:rPr>
              <a:t>感染</a:t>
            </a:r>
            <a:r>
              <a:rPr lang="en-US" altLang="zh-CN" sz="2800" b="1" smtClean="0">
                <a:latin typeface="华文楷体"/>
                <a:ea typeface="华文楷体"/>
                <a:cs typeface="华文楷体"/>
              </a:rPr>
              <a:t>HIV</a:t>
            </a:r>
            <a:r>
              <a:rPr lang="zh-CN" altLang="zh-CN" sz="2800" b="1" smtClean="0">
                <a:latin typeface="华文楷体"/>
                <a:ea typeface="华文楷体"/>
                <a:cs typeface="华文楷体"/>
              </a:rPr>
              <a:t>病毒到</a:t>
            </a:r>
            <a:r>
              <a:rPr lang="zh-CN" altLang="en-US" sz="2800" b="1" smtClean="0">
                <a:latin typeface="华文楷体"/>
                <a:ea typeface="华文楷体"/>
                <a:cs typeface="华文楷体"/>
              </a:rPr>
              <a:t>出现特异的</a:t>
            </a:r>
            <a:r>
              <a:rPr lang="en-US" altLang="zh-CN" sz="2800" b="1" smtClean="0">
                <a:latin typeface="华文楷体"/>
                <a:ea typeface="华文楷体"/>
                <a:cs typeface="华文楷体"/>
              </a:rPr>
              <a:t>HIV</a:t>
            </a:r>
            <a:r>
              <a:rPr lang="zh-CN" altLang="zh-CN" sz="2800" b="1" smtClean="0">
                <a:latin typeface="华文楷体"/>
                <a:ea typeface="华文楷体"/>
                <a:cs typeface="华文楷体"/>
              </a:rPr>
              <a:t>抗体</a:t>
            </a:r>
            <a:r>
              <a:rPr lang="zh-CN" altLang="en-US" sz="2800" b="1" smtClean="0">
                <a:latin typeface="华文楷体"/>
                <a:ea typeface="华文楷体"/>
                <a:cs typeface="华文楷体"/>
              </a:rPr>
              <a:t>的一段时期</a:t>
            </a:r>
            <a:r>
              <a:rPr lang="zh-CN" altLang="zh-CN" sz="2800" b="1" smtClean="0">
                <a:latin typeface="华文楷体"/>
                <a:ea typeface="华文楷体"/>
                <a:cs typeface="华文楷体"/>
              </a:rPr>
              <a:t>称为“窗口期”。</a:t>
            </a:r>
            <a:endParaRPr lang="zh-CN" altLang="en-US" sz="2800" b="1" smtClean="0">
              <a:latin typeface="华文楷体"/>
              <a:ea typeface="华文楷体"/>
              <a:cs typeface="华文楷体"/>
            </a:endParaRPr>
          </a:p>
        </p:txBody>
      </p:sp>
      <p:sp>
        <p:nvSpPr>
          <p:cNvPr id="17411" name="TextBox 6"/>
          <p:cNvSpPr txBox="1">
            <a:spLocks noChangeArrowheads="1"/>
          </p:cNvSpPr>
          <p:nvPr/>
        </p:nvSpPr>
        <p:spPr bwMode="auto">
          <a:xfrm>
            <a:off x="900113" y="5084763"/>
            <a:ext cx="7559675" cy="585787"/>
          </a:xfrm>
          <a:prstGeom prst="rect">
            <a:avLst/>
          </a:prstGeom>
          <a:solidFill>
            <a:schemeClr val="accent1"/>
          </a:solidFill>
          <a:ln w="2222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latin typeface="华文楷体"/>
                <a:ea typeface="华文楷体"/>
                <a:cs typeface="华文楷体"/>
              </a:rPr>
              <a:t>标准的</a:t>
            </a:r>
            <a:r>
              <a:rPr lang="en-US" altLang="zh-CN" sz="3200" b="1">
                <a:latin typeface="华文楷体"/>
                <a:ea typeface="华文楷体"/>
                <a:cs typeface="华文楷体"/>
              </a:rPr>
              <a:t>HIV</a:t>
            </a:r>
            <a:r>
              <a:rPr lang="zh-CN" altLang="en-US" sz="3200" b="1">
                <a:latin typeface="华文楷体"/>
                <a:ea typeface="华文楷体"/>
                <a:cs typeface="华文楷体"/>
              </a:rPr>
              <a:t>诊断检测</a:t>
            </a:r>
            <a:r>
              <a:rPr lang="en-GB" altLang="zh-CN" sz="3200">
                <a:latin typeface="华文楷体"/>
                <a:ea typeface="华文楷体"/>
                <a:cs typeface="华文楷体"/>
              </a:rPr>
              <a:t>* *</a:t>
            </a:r>
            <a:r>
              <a:rPr lang="zh-CN" altLang="en-US" sz="3200" b="1">
                <a:latin typeface="华文楷体"/>
                <a:ea typeface="华文楷体"/>
                <a:cs typeface="华文楷体"/>
              </a:rPr>
              <a:t>是识别</a:t>
            </a:r>
            <a:r>
              <a:rPr lang="en-US" altLang="zh-CN" sz="3200" b="1">
                <a:latin typeface="华文楷体"/>
                <a:ea typeface="华文楷体"/>
                <a:cs typeface="华文楷体"/>
              </a:rPr>
              <a:t>HIV</a:t>
            </a:r>
            <a:r>
              <a:rPr lang="zh-CN" altLang="en-US" sz="3200" b="1">
                <a:latin typeface="华文楷体"/>
                <a:ea typeface="华文楷体"/>
                <a:cs typeface="华文楷体"/>
              </a:rPr>
              <a:t>抗体。</a:t>
            </a:r>
          </a:p>
        </p:txBody>
      </p:sp>
      <p:sp>
        <p:nvSpPr>
          <p:cNvPr id="17412" name="TextBox 7"/>
          <p:cNvSpPr txBox="1">
            <a:spLocks noChangeArrowheads="1"/>
          </p:cNvSpPr>
          <p:nvPr/>
        </p:nvSpPr>
        <p:spPr bwMode="auto">
          <a:xfrm>
            <a:off x="1042988" y="5876925"/>
            <a:ext cx="72009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华文楷体"/>
                <a:ea typeface="华文楷体"/>
                <a:cs typeface="华文楷体"/>
              </a:rPr>
              <a:t>注意：</a:t>
            </a:r>
            <a:r>
              <a:rPr lang="en-GB" altLang="zh-CN" sz="2000">
                <a:latin typeface="华文楷体"/>
                <a:ea typeface="华文楷体"/>
                <a:cs typeface="华文楷体"/>
              </a:rPr>
              <a:t> *</a:t>
            </a:r>
            <a:r>
              <a:rPr lang="zh-CN" altLang="en-US" sz="2000" b="1">
                <a:latin typeface="华文楷体"/>
                <a:ea typeface="华文楷体"/>
                <a:cs typeface="华文楷体"/>
              </a:rPr>
              <a:t>与其他大多数疾病不同，</a:t>
            </a:r>
            <a:r>
              <a:rPr lang="en-US" altLang="zh-CN" sz="2000" b="1">
                <a:latin typeface="华文楷体"/>
                <a:ea typeface="华文楷体"/>
                <a:cs typeface="华文楷体"/>
              </a:rPr>
              <a:t>HIV</a:t>
            </a:r>
            <a:r>
              <a:rPr lang="zh-CN" altLang="en-US" sz="2000" b="1">
                <a:latin typeface="华文楷体"/>
                <a:ea typeface="华文楷体"/>
                <a:cs typeface="华文楷体"/>
              </a:rPr>
              <a:t>抗体没有保护性作用。</a:t>
            </a:r>
            <a:endParaRPr lang="en-US" altLang="zh-CN" sz="2000" b="1">
              <a:latin typeface="华文楷体"/>
              <a:ea typeface="华文楷体"/>
              <a:cs typeface="华文楷体"/>
            </a:endParaRPr>
          </a:p>
          <a:p>
            <a:r>
              <a:rPr lang="en-US" altLang="zh-CN" sz="2000" b="1">
                <a:latin typeface="华文楷体"/>
                <a:ea typeface="华文楷体"/>
                <a:cs typeface="华文楷体"/>
              </a:rPr>
              <a:t> </a:t>
            </a:r>
            <a:r>
              <a:rPr lang="en-GB" altLang="zh-CN" sz="2000">
                <a:latin typeface="华文楷体"/>
                <a:ea typeface="华文楷体"/>
                <a:cs typeface="华文楷体"/>
              </a:rPr>
              <a:t>** </a:t>
            </a:r>
            <a:r>
              <a:rPr lang="zh-CN" altLang="en-US" sz="2000">
                <a:latin typeface="华文楷体"/>
                <a:ea typeface="华文楷体"/>
                <a:cs typeface="华文楷体"/>
              </a:rPr>
              <a:t>所有</a:t>
            </a:r>
            <a:r>
              <a:rPr lang="en-US" altLang="zh-CN" sz="2000">
                <a:latin typeface="华文楷体"/>
                <a:ea typeface="华文楷体"/>
                <a:cs typeface="华文楷体"/>
              </a:rPr>
              <a:t>HIV</a:t>
            </a:r>
            <a:r>
              <a:rPr lang="zh-CN" altLang="en-US" sz="2000">
                <a:latin typeface="华文楷体"/>
                <a:ea typeface="华文楷体"/>
                <a:cs typeface="华文楷体"/>
              </a:rPr>
              <a:t>检测工具应经过</a:t>
            </a:r>
            <a:r>
              <a:rPr lang="en-US" altLang="zh-CN" sz="2000">
                <a:latin typeface="华文楷体"/>
                <a:ea typeface="华文楷体"/>
                <a:cs typeface="华文楷体"/>
              </a:rPr>
              <a:t>SFDA</a:t>
            </a:r>
            <a:r>
              <a:rPr lang="zh-CN" altLang="en-US" sz="2000">
                <a:latin typeface="华文楷体"/>
                <a:ea typeface="华文楷体"/>
                <a:cs typeface="华文楷体"/>
              </a:rPr>
              <a:t>审批，并在有效期内使用。</a:t>
            </a:r>
            <a:endParaRPr lang="zh-CN" altLang="en-US" sz="2000" b="1">
              <a:latin typeface="华文楷体"/>
              <a:ea typeface="华文楷体"/>
              <a:cs typeface="华文楷体"/>
            </a:endParaRPr>
          </a:p>
        </p:txBody>
      </p:sp>
      <p:sp>
        <p:nvSpPr>
          <p:cNvPr id="25605" name="灯片编号占位符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30D5DC-F7A3-47D6-8FCB-6A3DB8DDB03D}" type="slidenum">
              <a:rPr lang="zh-CN" altLang="en-US" sz="140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43012" name="Picture 4" descr="pack2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lum contrast="18000"/>
          </a:blip>
          <a:srcRect/>
          <a:stretch>
            <a:fillRect/>
          </a:stretch>
        </p:blipFill>
        <p:spPr>
          <a:xfrm>
            <a:off x="1662113" y="1600200"/>
            <a:ext cx="5819775" cy="4524375"/>
          </a:xfrm>
          <a:effectLst>
            <a:outerShdw dist="35921" dir="2700000" algn="ctr" rotWithShape="0">
              <a:srgbClr val="808080"/>
            </a:outerShdw>
          </a:effec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48130" name="Picture 4" descr="Identify Zip lock content  80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lum contrast="18000"/>
          </a:blip>
          <a:srcRect/>
          <a:stretch>
            <a:fillRect/>
          </a:stretch>
        </p:blipFill>
        <p:spPr>
          <a:xfrm>
            <a:off x="1100138" y="1600200"/>
            <a:ext cx="6943725" cy="4524375"/>
          </a:xfr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smtClean="0">
                <a:latin typeface="华文新魏"/>
                <a:ea typeface="华文新魏"/>
                <a:cs typeface="华文新魏"/>
              </a:rPr>
              <a:t>怎样保存</a:t>
            </a:r>
            <a:r>
              <a:rPr lang="en-US" altLang="zh-CN" sz="4000" b="1" smtClean="0">
                <a:latin typeface="华文新魏"/>
                <a:ea typeface="华文新魏"/>
                <a:cs typeface="华文新魏"/>
              </a:rPr>
              <a:t>DBS</a:t>
            </a:r>
            <a:endParaRPr lang="zh-CN" altLang="en-US" sz="4000" b="1" smtClean="0">
              <a:latin typeface="华文新魏"/>
              <a:ea typeface="华文新魏"/>
              <a:cs typeface="华文新魏"/>
            </a:endParaRPr>
          </a:p>
        </p:txBody>
      </p:sp>
      <p:sp>
        <p:nvSpPr>
          <p:cNvPr id="4915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2800" b="1" smtClean="0">
                <a:latin typeface="华文新魏"/>
                <a:ea typeface="华文新魏"/>
                <a:cs typeface="华文新魏"/>
              </a:rPr>
              <a:t>将干燥后的</a:t>
            </a:r>
            <a:r>
              <a:rPr lang="en-US" altLang="zh-CN" sz="2800" b="1" smtClean="0">
                <a:latin typeface="华文新魏"/>
                <a:ea typeface="华文新魏"/>
                <a:cs typeface="华文新魏"/>
              </a:rPr>
              <a:t>DBS</a:t>
            </a:r>
            <a:r>
              <a:rPr lang="zh-CN" altLang="en-US" sz="2800" b="1" smtClean="0">
                <a:latin typeface="华文新魏"/>
                <a:ea typeface="华文新魏"/>
                <a:cs typeface="华文新魏"/>
              </a:rPr>
              <a:t>冷藏干燥</a:t>
            </a:r>
            <a:r>
              <a:rPr lang="en-US" altLang="zh-CN" sz="2800" b="1" smtClean="0">
                <a:latin typeface="华文新魏"/>
                <a:ea typeface="华文新魏"/>
                <a:cs typeface="华文新魏"/>
              </a:rPr>
              <a:t>-20</a:t>
            </a:r>
            <a:r>
              <a:rPr lang="zh-CN" altLang="en-US" sz="2800" b="1" smtClean="0">
                <a:latin typeface="华文新魏"/>
                <a:ea typeface="华文新魏"/>
                <a:cs typeface="华文新魏"/>
              </a:rPr>
              <a:t>度保存；</a:t>
            </a:r>
          </a:p>
          <a:p>
            <a:r>
              <a:rPr lang="zh-CN" altLang="en-US" sz="2800" b="1" smtClean="0">
                <a:latin typeface="华文新魏"/>
                <a:ea typeface="华文新魏"/>
                <a:cs typeface="华文新魏"/>
              </a:rPr>
              <a:t>避免阳关暴晒和加热；</a:t>
            </a:r>
          </a:p>
          <a:p>
            <a:endParaRPr lang="zh-CN" altLang="en-US" smtClean="0"/>
          </a:p>
        </p:txBody>
      </p:sp>
      <p:grpSp>
        <p:nvGrpSpPr>
          <p:cNvPr id="49155" name="Group 4"/>
          <p:cNvGrpSpPr>
            <a:grpSpLocks/>
          </p:cNvGrpSpPr>
          <p:nvPr/>
        </p:nvGrpSpPr>
        <p:grpSpPr bwMode="auto">
          <a:xfrm>
            <a:off x="4953000" y="3276600"/>
            <a:ext cx="2971800" cy="2667000"/>
            <a:chOff x="3120" y="2256"/>
            <a:chExt cx="1968" cy="1680"/>
          </a:xfrm>
        </p:grpSpPr>
        <p:sp>
          <p:nvSpPr>
            <p:cNvPr id="49156" name="AutoShape 5"/>
            <p:cNvSpPr>
              <a:spLocks noChangeAspect="1" noChangeArrowheads="1" noTextEdit="1"/>
            </p:cNvSpPr>
            <p:nvPr/>
          </p:nvSpPr>
          <p:spPr bwMode="auto">
            <a:xfrm>
              <a:off x="3120" y="2304"/>
              <a:ext cx="1920" cy="15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9157" name="Group 6"/>
            <p:cNvGrpSpPr>
              <a:grpSpLocks/>
            </p:cNvGrpSpPr>
            <p:nvPr/>
          </p:nvGrpSpPr>
          <p:grpSpPr bwMode="auto">
            <a:xfrm>
              <a:off x="3264" y="2256"/>
              <a:ext cx="1824" cy="1680"/>
              <a:chOff x="3572" y="2421"/>
              <a:chExt cx="1339" cy="1320"/>
            </a:xfrm>
          </p:grpSpPr>
          <p:sp>
            <p:nvSpPr>
              <p:cNvPr id="49161" name="Freeform 7"/>
              <p:cNvSpPr>
                <a:spLocks/>
              </p:cNvSpPr>
              <p:nvPr/>
            </p:nvSpPr>
            <p:spPr bwMode="auto">
              <a:xfrm>
                <a:off x="3572" y="2997"/>
                <a:ext cx="573" cy="611"/>
              </a:xfrm>
              <a:custGeom>
                <a:avLst/>
                <a:gdLst>
                  <a:gd name="T0" fmla="*/ 519 w 573"/>
                  <a:gd name="T1" fmla="*/ 369 h 611"/>
                  <a:gd name="T2" fmla="*/ 508 w 573"/>
                  <a:gd name="T3" fmla="*/ 364 h 611"/>
                  <a:gd name="T4" fmla="*/ 495 w 573"/>
                  <a:gd name="T5" fmla="*/ 358 h 611"/>
                  <a:gd name="T6" fmla="*/ 478 w 573"/>
                  <a:gd name="T7" fmla="*/ 347 h 611"/>
                  <a:gd name="T8" fmla="*/ 456 w 573"/>
                  <a:gd name="T9" fmla="*/ 332 h 611"/>
                  <a:gd name="T10" fmla="*/ 432 w 573"/>
                  <a:gd name="T11" fmla="*/ 312 h 611"/>
                  <a:gd name="T12" fmla="*/ 411 w 573"/>
                  <a:gd name="T13" fmla="*/ 288 h 611"/>
                  <a:gd name="T14" fmla="*/ 390 w 573"/>
                  <a:gd name="T15" fmla="*/ 265 h 611"/>
                  <a:gd name="T16" fmla="*/ 380 w 573"/>
                  <a:gd name="T17" fmla="*/ 250 h 611"/>
                  <a:gd name="T18" fmla="*/ 377 w 573"/>
                  <a:gd name="T19" fmla="*/ 244 h 611"/>
                  <a:gd name="T20" fmla="*/ 368 w 573"/>
                  <a:gd name="T21" fmla="*/ 231 h 611"/>
                  <a:gd name="T22" fmla="*/ 358 w 573"/>
                  <a:gd name="T23" fmla="*/ 207 h 611"/>
                  <a:gd name="T24" fmla="*/ 351 w 573"/>
                  <a:gd name="T25" fmla="*/ 192 h 611"/>
                  <a:gd name="T26" fmla="*/ 350 w 573"/>
                  <a:gd name="T27" fmla="*/ 187 h 611"/>
                  <a:gd name="T28" fmla="*/ 341 w 573"/>
                  <a:gd name="T29" fmla="*/ 162 h 611"/>
                  <a:gd name="T30" fmla="*/ 333 w 573"/>
                  <a:gd name="T31" fmla="*/ 111 h 611"/>
                  <a:gd name="T32" fmla="*/ 333 w 573"/>
                  <a:gd name="T33" fmla="*/ 62 h 611"/>
                  <a:gd name="T34" fmla="*/ 338 w 573"/>
                  <a:gd name="T35" fmla="*/ 20 h 611"/>
                  <a:gd name="T36" fmla="*/ 311 w 573"/>
                  <a:gd name="T37" fmla="*/ 8 h 611"/>
                  <a:gd name="T38" fmla="*/ 318 w 573"/>
                  <a:gd name="T39" fmla="*/ 185 h 611"/>
                  <a:gd name="T40" fmla="*/ 323 w 573"/>
                  <a:gd name="T41" fmla="*/ 201 h 611"/>
                  <a:gd name="T42" fmla="*/ 355 w 573"/>
                  <a:gd name="T43" fmla="*/ 258 h 611"/>
                  <a:gd name="T44" fmla="*/ 363 w 573"/>
                  <a:gd name="T45" fmla="*/ 268 h 611"/>
                  <a:gd name="T46" fmla="*/ 481 w 573"/>
                  <a:gd name="T47" fmla="*/ 402 h 611"/>
                  <a:gd name="T48" fmla="*/ 500 w 573"/>
                  <a:gd name="T49" fmla="*/ 388 h 611"/>
                  <a:gd name="T50" fmla="*/ 490 w 573"/>
                  <a:gd name="T51" fmla="*/ 447 h 611"/>
                  <a:gd name="T52" fmla="*/ 505 w 573"/>
                  <a:gd name="T53" fmla="*/ 525 h 611"/>
                  <a:gd name="T54" fmla="*/ 557 w 573"/>
                  <a:gd name="T55" fmla="*/ 420 h 611"/>
                  <a:gd name="T56" fmla="*/ 562 w 573"/>
                  <a:gd name="T57" fmla="*/ 386 h 611"/>
                  <a:gd name="T58" fmla="*/ 542 w 573"/>
                  <a:gd name="T59" fmla="*/ 380 h 611"/>
                  <a:gd name="T60" fmla="*/ 532 w 573"/>
                  <a:gd name="T61" fmla="*/ 374 h 611"/>
                  <a:gd name="T62" fmla="*/ 527 w 573"/>
                  <a:gd name="T63" fmla="*/ 374 h 611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573"/>
                  <a:gd name="T97" fmla="*/ 0 h 611"/>
                  <a:gd name="T98" fmla="*/ 573 w 573"/>
                  <a:gd name="T99" fmla="*/ 611 h 611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573" h="611">
                    <a:moveTo>
                      <a:pt x="524" y="373"/>
                    </a:moveTo>
                    <a:lnTo>
                      <a:pt x="519" y="369"/>
                    </a:lnTo>
                    <a:lnTo>
                      <a:pt x="514" y="368"/>
                    </a:lnTo>
                    <a:lnTo>
                      <a:pt x="508" y="364"/>
                    </a:lnTo>
                    <a:lnTo>
                      <a:pt x="505" y="363"/>
                    </a:lnTo>
                    <a:lnTo>
                      <a:pt x="495" y="358"/>
                    </a:lnTo>
                    <a:lnTo>
                      <a:pt x="486" y="353"/>
                    </a:lnTo>
                    <a:lnTo>
                      <a:pt x="478" y="347"/>
                    </a:lnTo>
                    <a:lnTo>
                      <a:pt x="470" y="342"/>
                    </a:lnTo>
                    <a:lnTo>
                      <a:pt x="456" y="332"/>
                    </a:lnTo>
                    <a:lnTo>
                      <a:pt x="444" y="322"/>
                    </a:lnTo>
                    <a:lnTo>
                      <a:pt x="432" y="312"/>
                    </a:lnTo>
                    <a:lnTo>
                      <a:pt x="421" y="300"/>
                    </a:lnTo>
                    <a:lnTo>
                      <a:pt x="411" y="288"/>
                    </a:lnTo>
                    <a:lnTo>
                      <a:pt x="400" y="277"/>
                    </a:lnTo>
                    <a:lnTo>
                      <a:pt x="390" y="265"/>
                    </a:lnTo>
                    <a:lnTo>
                      <a:pt x="382" y="251"/>
                    </a:lnTo>
                    <a:lnTo>
                      <a:pt x="380" y="250"/>
                    </a:lnTo>
                    <a:lnTo>
                      <a:pt x="378" y="246"/>
                    </a:lnTo>
                    <a:lnTo>
                      <a:pt x="377" y="244"/>
                    </a:lnTo>
                    <a:lnTo>
                      <a:pt x="375" y="243"/>
                    </a:lnTo>
                    <a:lnTo>
                      <a:pt x="368" y="231"/>
                    </a:lnTo>
                    <a:lnTo>
                      <a:pt x="363" y="219"/>
                    </a:lnTo>
                    <a:lnTo>
                      <a:pt x="358" y="207"/>
                    </a:lnTo>
                    <a:lnTo>
                      <a:pt x="353" y="196"/>
                    </a:lnTo>
                    <a:lnTo>
                      <a:pt x="351" y="192"/>
                    </a:lnTo>
                    <a:lnTo>
                      <a:pt x="351" y="190"/>
                    </a:lnTo>
                    <a:lnTo>
                      <a:pt x="350" y="187"/>
                    </a:lnTo>
                    <a:lnTo>
                      <a:pt x="348" y="185"/>
                    </a:lnTo>
                    <a:lnTo>
                      <a:pt x="341" y="162"/>
                    </a:lnTo>
                    <a:lnTo>
                      <a:pt x="336" y="136"/>
                    </a:lnTo>
                    <a:lnTo>
                      <a:pt x="333" y="111"/>
                    </a:lnTo>
                    <a:lnTo>
                      <a:pt x="331" y="84"/>
                    </a:lnTo>
                    <a:lnTo>
                      <a:pt x="333" y="62"/>
                    </a:lnTo>
                    <a:lnTo>
                      <a:pt x="335" y="42"/>
                    </a:lnTo>
                    <a:lnTo>
                      <a:pt x="338" y="20"/>
                    </a:lnTo>
                    <a:lnTo>
                      <a:pt x="343" y="0"/>
                    </a:lnTo>
                    <a:lnTo>
                      <a:pt x="311" y="8"/>
                    </a:lnTo>
                    <a:lnTo>
                      <a:pt x="0" y="89"/>
                    </a:lnTo>
                    <a:lnTo>
                      <a:pt x="318" y="185"/>
                    </a:lnTo>
                    <a:lnTo>
                      <a:pt x="340" y="190"/>
                    </a:lnTo>
                    <a:lnTo>
                      <a:pt x="323" y="201"/>
                    </a:lnTo>
                    <a:lnTo>
                      <a:pt x="139" y="310"/>
                    </a:lnTo>
                    <a:lnTo>
                      <a:pt x="355" y="258"/>
                    </a:lnTo>
                    <a:lnTo>
                      <a:pt x="372" y="253"/>
                    </a:lnTo>
                    <a:lnTo>
                      <a:pt x="363" y="268"/>
                    </a:lnTo>
                    <a:lnTo>
                      <a:pt x="223" y="577"/>
                    </a:lnTo>
                    <a:lnTo>
                      <a:pt x="481" y="402"/>
                    </a:lnTo>
                    <a:lnTo>
                      <a:pt x="490" y="396"/>
                    </a:lnTo>
                    <a:lnTo>
                      <a:pt x="500" y="388"/>
                    </a:lnTo>
                    <a:lnTo>
                      <a:pt x="498" y="400"/>
                    </a:lnTo>
                    <a:lnTo>
                      <a:pt x="490" y="447"/>
                    </a:lnTo>
                    <a:lnTo>
                      <a:pt x="461" y="611"/>
                    </a:lnTo>
                    <a:lnTo>
                      <a:pt x="505" y="525"/>
                    </a:lnTo>
                    <a:lnTo>
                      <a:pt x="539" y="457"/>
                    </a:lnTo>
                    <a:lnTo>
                      <a:pt x="557" y="420"/>
                    </a:lnTo>
                    <a:lnTo>
                      <a:pt x="573" y="390"/>
                    </a:lnTo>
                    <a:lnTo>
                      <a:pt x="562" y="386"/>
                    </a:lnTo>
                    <a:lnTo>
                      <a:pt x="552" y="383"/>
                    </a:lnTo>
                    <a:lnTo>
                      <a:pt x="542" y="380"/>
                    </a:lnTo>
                    <a:lnTo>
                      <a:pt x="534" y="376"/>
                    </a:lnTo>
                    <a:lnTo>
                      <a:pt x="532" y="374"/>
                    </a:lnTo>
                    <a:lnTo>
                      <a:pt x="529" y="374"/>
                    </a:lnTo>
                    <a:lnTo>
                      <a:pt x="527" y="374"/>
                    </a:lnTo>
                    <a:lnTo>
                      <a:pt x="524" y="373"/>
                    </a:lnTo>
                    <a:close/>
                  </a:path>
                </a:pathLst>
              </a:custGeom>
              <a:solidFill>
                <a:srgbClr val="FFB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162" name="Freeform 8"/>
              <p:cNvSpPr>
                <a:spLocks/>
              </p:cNvSpPr>
              <p:nvPr/>
            </p:nvSpPr>
            <p:spPr bwMode="auto">
              <a:xfrm>
                <a:off x="4327" y="2553"/>
                <a:ext cx="118" cy="244"/>
              </a:xfrm>
              <a:custGeom>
                <a:avLst/>
                <a:gdLst>
                  <a:gd name="T0" fmla="*/ 68 w 118"/>
                  <a:gd name="T1" fmla="*/ 244 h 244"/>
                  <a:gd name="T2" fmla="*/ 118 w 118"/>
                  <a:gd name="T3" fmla="*/ 0 h 244"/>
                  <a:gd name="T4" fmla="*/ 0 w 118"/>
                  <a:gd name="T5" fmla="*/ 216 h 244"/>
                  <a:gd name="T6" fmla="*/ 2 w 118"/>
                  <a:gd name="T7" fmla="*/ 221 h 244"/>
                  <a:gd name="T8" fmla="*/ 10 w 118"/>
                  <a:gd name="T9" fmla="*/ 224 h 244"/>
                  <a:gd name="T10" fmla="*/ 19 w 118"/>
                  <a:gd name="T11" fmla="*/ 226 h 244"/>
                  <a:gd name="T12" fmla="*/ 27 w 118"/>
                  <a:gd name="T13" fmla="*/ 229 h 244"/>
                  <a:gd name="T14" fmla="*/ 35 w 118"/>
                  <a:gd name="T15" fmla="*/ 231 h 244"/>
                  <a:gd name="T16" fmla="*/ 44 w 118"/>
                  <a:gd name="T17" fmla="*/ 234 h 244"/>
                  <a:gd name="T18" fmla="*/ 52 w 118"/>
                  <a:gd name="T19" fmla="*/ 238 h 244"/>
                  <a:gd name="T20" fmla="*/ 59 w 118"/>
                  <a:gd name="T21" fmla="*/ 241 h 244"/>
                  <a:gd name="T22" fmla="*/ 68 w 118"/>
                  <a:gd name="T23" fmla="*/ 244 h 24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18"/>
                  <a:gd name="T37" fmla="*/ 0 h 244"/>
                  <a:gd name="T38" fmla="*/ 118 w 118"/>
                  <a:gd name="T39" fmla="*/ 244 h 24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18" h="244">
                    <a:moveTo>
                      <a:pt x="68" y="244"/>
                    </a:moveTo>
                    <a:lnTo>
                      <a:pt x="118" y="0"/>
                    </a:lnTo>
                    <a:lnTo>
                      <a:pt x="0" y="216"/>
                    </a:lnTo>
                    <a:lnTo>
                      <a:pt x="2" y="221"/>
                    </a:lnTo>
                    <a:lnTo>
                      <a:pt x="10" y="224"/>
                    </a:lnTo>
                    <a:lnTo>
                      <a:pt x="19" y="226"/>
                    </a:lnTo>
                    <a:lnTo>
                      <a:pt x="27" y="229"/>
                    </a:lnTo>
                    <a:lnTo>
                      <a:pt x="35" y="231"/>
                    </a:lnTo>
                    <a:lnTo>
                      <a:pt x="44" y="234"/>
                    </a:lnTo>
                    <a:lnTo>
                      <a:pt x="52" y="238"/>
                    </a:lnTo>
                    <a:lnTo>
                      <a:pt x="59" y="241"/>
                    </a:lnTo>
                    <a:lnTo>
                      <a:pt x="68" y="244"/>
                    </a:lnTo>
                    <a:close/>
                  </a:path>
                </a:pathLst>
              </a:custGeom>
              <a:solidFill>
                <a:srgbClr val="FFB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163" name="Freeform 9"/>
              <p:cNvSpPr>
                <a:spLocks/>
              </p:cNvSpPr>
              <p:nvPr/>
            </p:nvSpPr>
            <p:spPr bwMode="auto">
              <a:xfrm>
                <a:off x="4008" y="2421"/>
                <a:ext cx="319" cy="387"/>
              </a:xfrm>
              <a:custGeom>
                <a:avLst/>
                <a:gdLst>
                  <a:gd name="T0" fmla="*/ 64 w 319"/>
                  <a:gd name="T1" fmla="*/ 385 h 387"/>
                  <a:gd name="T2" fmla="*/ 71 w 319"/>
                  <a:gd name="T3" fmla="*/ 381 h 387"/>
                  <a:gd name="T4" fmla="*/ 78 w 319"/>
                  <a:gd name="T5" fmla="*/ 378 h 387"/>
                  <a:gd name="T6" fmla="*/ 84 w 319"/>
                  <a:gd name="T7" fmla="*/ 373 h 387"/>
                  <a:gd name="T8" fmla="*/ 93 w 319"/>
                  <a:gd name="T9" fmla="*/ 370 h 387"/>
                  <a:gd name="T10" fmla="*/ 99 w 319"/>
                  <a:gd name="T11" fmla="*/ 366 h 387"/>
                  <a:gd name="T12" fmla="*/ 108 w 319"/>
                  <a:gd name="T13" fmla="*/ 363 h 387"/>
                  <a:gd name="T14" fmla="*/ 115 w 319"/>
                  <a:gd name="T15" fmla="*/ 361 h 387"/>
                  <a:gd name="T16" fmla="*/ 123 w 319"/>
                  <a:gd name="T17" fmla="*/ 358 h 387"/>
                  <a:gd name="T18" fmla="*/ 125 w 319"/>
                  <a:gd name="T19" fmla="*/ 358 h 387"/>
                  <a:gd name="T20" fmla="*/ 126 w 319"/>
                  <a:gd name="T21" fmla="*/ 356 h 387"/>
                  <a:gd name="T22" fmla="*/ 130 w 319"/>
                  <a:gd name="T23" fmla="*/ 356 h 387"/>
                  <a:gd name="T24" fmla="*/ 132 w 319"/>
                  <a:gd name="T25" fmla="*/ 356 h 387"/>
                  <a:gd name="T26" fmla="*/ 143 w 319"/>
                  <a:gd name="T27" fmla="*/ 353 h 387"/>
                  <a:gd name="T28" fmla="*/ 155 w 319"/>
                  <a:gd name="T29" fmla="*/ 349 h 387"/>
                  <a:gd name="T30" fmla="*/ 169 w 319"/>
                  <a:gd name="T31" fmla="*/ 348 h 387"/>
                  <a:gd name="T32" fmla="*/ 181 w 319"/>
                  <a:gd name="T33" fmla="*/ 344 h 387"/>
                  <a:gd name="T34" fmla="*/ 194 w 319"/>
                  <a:gd name="T35" fmla="*/ 343 h 387"/>
                  <a:gd name="T36" fmla="*/ 206 w 319"/>
                  <a:gd name="T37" fmla="*/ 343 h 387"/>
                  <a:gd name="T38" fmla="*/ 219 w 319"/>
                  <a:gd name="T39" fmla="*/ 341 h 387"/>
                  <a:gd name="T40" fmla="*/ 231 w 319"/>
                  <a:gd name="T41" fmla="*/ 341 h 387"/>
                  <a:gd name="T42" fmla="*/ 233 w 319"/>
                  <a:gd name="T43" fmla="*/ 341 h 387"/>
                  <a:gd name="T44" fmla="*/ 235 w 319"/>
                  <a:gd name="T45" fmla="*/ 341 h 387"/>
                  <a:gd name="T46" fmla="*/ 235 w 319"/>
                  <a:gd name="T47" fmla="*/ 341 h 387"/>
                  <a:gd name="T48" fmla="*/ 236 w 319"/>
                  <a:gd name="T49" fmla="*/ 341 h 387"/>
                  <a:gd name="T50" fmla="*/ 246 w 319"/>
                  <a:gd name="T51" fmla="*/ 341 h 387"/>
                  <a:gd name="T52" fmla="*/ 258 w 319"/>
                  <a:gd name="T53" fmla="*/ 343 h 387"/>
                  <a:gd name="T54" fmla="*/ 268 w 319"/>
                  <a:gd name="T55" fmla="*/ 344 h 387"/>
                  <a:gd name="T56" fmla="*/ 278 w 319"/>
                  <a:gd name="T57" fmla="*/ 344 h 387"/>
                  <a:gd name="T58" fmla="*/ 289 w 319"/>
                  <a:gd name="T59" fmla="*/ 346 h 387"/>
                  <a:gd name="T60" fmla="*/ 299 w 319"/>
                  <a:gd name="T61" fmla="*/ 348 h 387"/>
                  <a:gd name="T62" fmla="*/ 307 w 319"/>
                  <a:gd name="T63" fmla="*/ 349 h 387"/>
                  <a:gd name="T64" fmla="*/ 317 w 319"/>
                  <a:gd name="T65" fmla="*/ 351 h 387"/>
                  <a:gd name="T66" fmla="*/ 319 w 319"/>
                  <a:gd name="T67" fmla="*/ 348 h 387"/>
                  <a:gd name="T68" fmla="*/ 216 w 319"/>
                  <a:gd name="T69" fmla="*/ 0 h 387"/>
                  <a:gd name="T70" fmla="*/ 130 w 319"/>
                  <a:gd name="T71" fmla="*/ 331 h 387"/>
                  <a:gd name="T72" fmla="*/ 125 w 319"/>
                  <a:gd name="T73" fmla="*/ 346 h 387"/>
                  <a:gd name="T74" fmla="*/ 116 w 319"/>
                  <a:gd name="T75" fmla="*/ 333 h 387"/>
                  <a:gd name="T76" fmla="*/ 45 w 319"/>
                  <a:gd name="T77" fmla="*/ 218 h 387"/>
                  <a:gd name="T78" fmla="*/ 0 w 319"/>
                  <a:gd name="T79" fmla="*/ 143 h 387"/>
                  <a:gd name="T80" fmla="*/ 54 w 319"/>
                  <a:gd name="T81" fmla="*/ 349 h 387"/>
                  <a:gd name="T82" fmla="*/ 54 w 319"/>
                  <a:gd name="T83" fmla="*/ 351 h 387"/>
                  <a:gd name="T84" fmla="*/ 54 w 319"/>
                  <a:gd name="T85" fmla="*/ 351 h 387"/>
                  <a:gd name="T86" fmla="*/ 54 w 319"/>
                  <a:gd name="T87" fmla="*/ 351 h 387"/>
                  <a:gd name="T88" fmla="*/ 54 w 319"/>
                  <a:gd name="T89" fmla="*/ 351 h 387"/>
                  <a:gd name="T90" fmla="*/ 54 w 319"/>
                  <a:gd name="T91" fmla="*/ 351 h 387"/>
                  <a:gd name="T92" fmla="*/ 57 w 319"/>
                  <a:gd name="T93" fmla="*/ 387 h 387"/>
                  <a:gd name="T94" fmla="*/ 57 w 319"/>
                  <a:gd name="T95" fmla="*/ 387 h 387"/>
                  <a:gd name="T96" fmla="*/ 59 w 319"/>
                  <a:gd name="T97" fmla="*/ 387 h 387"/>
                  <a:gd name="T98" fmla="*/ 61 w 319"/>
                  <a:gd name="T99" fmla="*/ 385 h 387"/>
                  <a:gd name="T100" fmla="*/ 62 w 319"/>
                  <a:gd name="T101" fmla="*/ 385 h 387"/>
                  <a:gd name="T102" fmla="*/ 64 w 319"/>
                  <a:gd name="T103" fmla="*/ 385 h 387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319"/>
                  <a:gd name="T157" fmla="*/ 0 h 387"/>
                  <a:gd name="T158" fmla="*/ 319 w 319"/>
                  <a:gd name="T159" fmla="*/ 387 h 387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319" h="387">
                    <a:moveTo>
                      <a:pt x="64" y="385"/>
                    </a:moveTo>
                    <a:lnTo>
                      <a:pt x="71" y="381"/>
                    </a:lnTo>
                    <a:lnTo>
                      <a:pt x="78" y="378"/>
                    </a:lnTo>
                    <a:lnTo>
                      <a:pt x="84" y="373"/>
                    </a:lnTo>
                    <a:lnTo>
                      <a:pt x="93" y="370"/>
                    </a:lnTo>
                    <a:lnTo>
                      <a:pt x="99" y="366"/>
                    </a:lnTo>
                    <a:lnTo>
                      <a:pt x="108" y="363"/>
                    </a:lnTo>
                    <a:lnTo>
                      <a:pt x="115" y="361"/>
                    </a:lnTo>
                    <a:lnTo>
                      <a:pt x="123" y="358"/>
                    </a:lnTo>
                    <a:lnTo>
                      <a:pt x="125" y="358"/>
                    </a:lnTo>
                    <a:lnTo>
                      <a:pt x="126" y="356"/>
                    </a:lnTo>
                    <a:lnTo>
                      <a:pt x="130" y="356"/>
                    </a:lnTo>
                    <a:lnTo>
                      <a:pt x="132" y="356"/>
                    </a:lnTo>
                    <a:lnTo>
                      <a:pt x="143" y="353"/>
                    </a:lnTo>
                    <a:lnTo>
                      <a:pt x="155" y="349"/>
                    </a:lnTo>
                    <a:lnTo>
                      <a:pt x="169" y="348"/>
                    </a:lnTo>
                    <a:lnTo>
                      <a:pt x="181" y="344"/>
                    </a:lnTo>
                    <a:lnTo>
                      <a:pt x="194" y="343"/>
                    </a:lnTo>
                    <a:lnTo>
                      <a:pt x="206" y="343"/>
                    </a:lnTo>
                    <a:lnTo>
                      <a:pt x="219" y="341"/>
                    </a:lnTo>
                    <a:lnTo>
                      <a:pt x="231" y="341"/>
                    </a:lnTo>
                    <a:lnTo>
                      <a:pt x="233" y="341"/>
                    </a:lnTo>
                    <a:lnTo>
                      <a:pt x="235" y="341"/>
                    </a:lnTo>
                    <a:lnTo>
                      <a:pt x="236" y="341"/>
                    </a:lnTo>
                    <a:lnTo>
                      <a:pt x="246" y="341"/>
                    </a:lnTo>
                    <a:lnTo>
                      <a:pt x="258" y="343"/>
                    </a:lnTo>
                    <a:lnTo>
                      <a:pt x="268" y="344"/>
                    </a:lnTo>
                    <a:lnTo>
                      <a:pt x="278" y="344"/>
                    </a:lnTo>
                    <a:lnTo>
                      <a:pt x="289" y="346"/>
                    </a:lnTo>
                    <a:lnTo>
                      <a:pt x="299" y="348"/>
                    </a:lnTo>
                    <a:lnTo>
                      <a:pt x="307" y="349"/>
                    </a:lnTo>
                    <a:lnTo>
                      <a:pt x="317" y="351"/>
                    </a:lnTo>
                    <a:lnTo>
                      <a:pt x="319" y="348"/>
                    </a:lnTo>
                    <a:lnTo>
                      <a:pt x="216" y="0"/>
                    </a:lnTo>
                    <a:lnTo>
                      <a:pt x="130" y="331"/>
                    </a:lnTo>
                    <a:lnTo>
                      <a:pt x="125" y="346"/>
                    </a:lnTo>
                    <a:lnTo>
                      <a:pt x="116" y="333"/>
                    </a:lnTo>
                    <a:lnTo>
                      <a:pt x="45" y="218"/>
                    </a:lnTo>
                    <a:lnTo>
                      <a:pt x="0" y="143"/>
                    </a:lnTo>
                    <a:lnTo>
                      <a:pt x="54" y="349"/>
                    </a:lnTo>
                    <a:lnTo>
                      <a:pt x="54" y="351"/>
                    </a:lnTo>
                    <a:lnTo>
                      <a:pt x="57" y="387"/>
                    </a:lnTo>
                    <a:lnTo>
                      <a:pt x="59" y="387"/>
                    </a:lnTo>
                    <a:lnTo>
                      <a:pt x="61" y="385"/>
                    </a:lnTo>
                    <a:lnTo>
                      <a:pt x="62" y="385"/>
                    </a:lnTo>
                    <a:lnTo>
                      <a:pt x="64" y="385"/>
                    </a:lnTo>
                    <a:close/>
                  </a:path>
                </a:pathLst>
              </a:custGeom>
              <a:solidFill>
                <a:srgbClr val="FFB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164" name="Freeform 10"/>
              <p:cNvSpPr>
                <a:spLocks/>
              </p:cNvSpPr>
              <p:nvPr/>
            </p:nvSpPr>
            <p:spPr bwMode="auto">
              <a:xfrm>
                <a:off x="3697" y="2629"/>
                <a:ext cx="368" cy="364"/>
              </a:xfrm>
              <a:custGeom>
                <a:avLst/>
                <a:gdLst>
                  <a:gd name="T0" fmla="*/ 0 w 368"/>
                  <a:gd name="T1" fmla="*/ 253 h 364"/>
                  <a:gd name="T2" fmla="*/ 188 w 368"/>
                  <a:gd name="T3" fmla="*/ 347 h 364"/>
                  <a:gd name="T4" fmla="*/ 220 w 368"/>
                  <a:gd name="T5" fmla="*/ 364 h 364"/>
                  <a:gd name="T6" fmla="*/ 223 w 368"/>
                  <a:gd name="T7" fmla="*/ 354 h 364"/>
                  <a:gd name="T8" fmla="*/ 226 w 368"/>
                  <a:gd name="T9" fmla="*/ 344 h 364"/>
                  <a:gd name="T10" fmla="*/ 230 w 368"/>
                  <a:gd name="T11" fmla="*/ 336 h 364"/>
                  <a:gd name="T12" fmla="*/ 233 w 368"/>
                  <a:gd name="T13" fmla="*/ 325 h 364"/>
                  <a:gd name="T14" fmla="*/ 237 w 368"/>
                  <a:gd name="T15" fmla="*/ 319 h 364"/>
                  <a:gd name="T16" fmla="*/ 242 w 368"/>
                  <a:gd name="T17" fmla="*/ 310 h 364"/>
                  <a:gd name="T18" fmla="*/ 245 w 368"/>
                  <a:gd name="T19" fmla="*/ 303 h 364"/>
                  <a:gd name="T20" fmla="*/ 250 w 368"/>
                  <a:gd name="T21" fmla="*/ 297 h 364"/>
                  <a:gd name="T22" fmla="*/ 253 w 368"/>
                  <a:gd name="T23" fmla="*/ 292 h 364"/>
                  <a:gd name="T24" fmla="*/ 255 w 368"/>
                  <a:gd name="T25" fmla="*/ 287 h 364"/>
                  <a:gd name="T26" fmla="*/ 258 w 368"/>
                  <a:gd name="T27" fmla="*/ 282 h 364"/>
                  <a:gd name="T28" fmla="*/ 262 w 368"/>
                  <a:gd name="T29" fmla="*/ 278 h 364"/>
                  <a:gd name="T30" fmla="*/ 272 w 368"/>
                  <a:gd name="T31" fmla="*/ 263 h 364"/>
                  <a:gd name="T32" fmla="*/ 284 w 368"/>
                  <a:gd name="T33" fmla="*/ 249 h 364"/>
                  <a:gd name="T34" fmla="*/ 296 w 368"/>
                  <a:gd name="T35" fmla="*/ 236 h 364"/>
                  <a:gd name="T36" fmla="*/ 309 w 368"/>
                  <a:gd name="T37" fmla="*/ 222 h 364"/>
                  <a:gd name="T38" fmla="*/ 323 w 368"/>
                  <a:gd name="T39" fmla="*/ 211 h 364"/>
                  <a:gd name="T40" fmla="*/ 338 w 368"/>
                  <a:gd name="T41" fmla="*/ 200 h 364"/>
                  <a:gd name="T42" fmla="*/ 353 w 368"/>
                  <a:gd name="T43" fmla="*/ 190 h 364"/>
                  <a:gd name="T44" fmla="*/ 368 w 368"/>
                  <a:gd name="T45" fmla="*/ 180 h 364"/>
                  <a:gd name="T46" fmla="*/ 368 w 368"/>
                  <a:gd name="T47" fmla="*/ 179 h 364"/>
                  <a:gd name="T48" fmla="*/ 329 w 368"/>
                  <a:gd name="T49" fmla="*/ 158 h 364"/>
                  <a:gd name="T50" fmla="*/ 226 w 368"/>
                  <a:gd name="T51" fmla="*/ 101 h 364"/>
                  <a:gd name="T52" fmla="*/ 49 w 368"/>
                  <a:gd name="T53" fmla="*/ 0 h 364"/>
                  <a:gd name="T54" fmla="*/ 204 w 368"/>
                  <a:gd name="T55" fmla="*/ 275 h 364"/>
                  <a:gd name="T56" fmla="*/ 213 w 368"/>
                  <a:gd name="T57" fmla="*/ 290 h 364"/>
                  <a:gd name="T58" fmla="*/ 198 w 368"/>
                  <a:gd name="T59" fmla="*/ 287 h 364"/>
                  <a:gd name="T60" fmla="*/ 0 w 368"/>
                  <a:gd name="T61" fmla="*/ 253 h 364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368"/>
                  <a:gd name="T94" fmla="*/ 0 h 364"/>
                  <a:gd name="T95" fmla="*/ 368 w 368"/>
                  <a:gd name="T96" fmla="*/ 364 h 364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368" h="364">
                    <a:moveTo>
                      <a:pt x="0" y="253"/>
                    </a:moveTo>
                    <a:lnTo>
                      <a:pt x="188" y="347"/>
                    </a:lnTo>
                    <a:lnTo>
                      <a:pt x="220" y="364"/>
                    </a:lnTo>
                    <a:lnTo>
                      <a:pt x="223" y="354"/>
                    </a:lnTo>
                    <a:lnTo>
                      <a:pt x="226" y="344"/>
                    </a:lnTo>
                    <a:lnTo>
                      <a:pt x="230" y="336"/>
                    </a:lnTo>
                    <a:lnTo>
                      <a:pt x="233" y="325"/>
                    </a:lnTo>
                    <a:lnTo>
                      <a:pt x="237" y="319"/>
                    </a:lnTo>
                    <a:lnTo>
                      <a:pt x="242" y="310"/>
                    </a:lnTo>
                    <a:lnTo>
                      <a:pt x="245" y="303"/>
                    </a:lnTo>
                    <a:lnTo>
                      <a:pt x="250" y="297"/>
                    </a:lnTo>
                    <a:lnTo>
                      <a:pt x="253" y="292"/>
                    </a:lnTo>
                    <a:lnTo>
                      <a:pt x="255" y="287"/>
                    </a:lnTo>
                    <a:lnTo>
                      <a:pt x="258" y="282"/>
                    </a:lnTo>
                    <a:lnTo>
                      <a:pt x="262" y="278"/>
                    </a:lnTo>
                    <a:lnTo>
                      <a:pt x="272" y="263"/>
                    </a:lnTo>
                    <a:lnTo>
                      <a:pt x="284" y="249"/>
                    </a:lnTo>
                    <a:lnTo>
                      <a:pt x="296" y="236"/>
                    </a:lnTo>
                    <a:lnTo>
                      <a:pt x="309" y="222"/>
                    </a:lnTo>
                    <a:lnTo>
                      <a:pt x="323" y="211"/>
                    </a:lnTo>
                    <a:lnTo>
                      <a:pt x="338" y="200"/>
                    </a:lnTo>
                    <a:lnTo>
                      <a:pt x="353" y="190"/>
                    </a:lnTo>
                    <a:lnTo>
                      <a:pt x="368" y="180"/>
                    </a:lnTo>
                    <a:lnTo>
                      <a:pt x="368" y="179"/>
                    </a:lnTo>
                    <a:lnTo>
                      <a:pt x="329" y="158"/>
                    </a:lnTo>
                    <a:lnTo>
                      <a:pt x="226" y="101"/>
                    </a:lnTo>
                    <a:lnTo>
                      <a:pt x="49" y="0"/>
                    </a:lnTo>
                    <a:lnTo>
                      <a:pt x="204" y="275"/>
                    </a:lnTo>
                    <a:lnTo>
                      <a:pt x="213" y="290"/>
                    </a:lnTo>
                    <a:lnTo>
                      <a:pt x="198" y="287"/>
                    </a:lnTo>
                    <a:lnTo>
                      <a:pt x="0" y="253"/>
                    </a:lnTo>
                    <a:close/>
                  </a:path>
                </a:pathLst>
              </a:custGeom>
              <a:solidFill>
                <a:srgbClr val="FFB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165" name="Freeform 11"/>
              <p:cNvSpPr>
                <a:spLocks/>
              </p:cNvSpPr>
              <p:nvPr/>
            </p:nvSpPr>
            <p:spPr bwMode="auto">
              <a:xfrm>
                <a:off x="4557" y="2995"/>
                <a:ext cx="354" cy="194"/>
              </a:xfrm>
              <a:custGeom>
                <a:avLst/>
                <a:gdLst>
                  <a:gd name="T0" fmla="*/ 6 w 354"/>
                  <a:gd name="T1" fmla="*/ 0 h 194"/>
                  <a:gd name="T2" fmla="*/ 6 w 354"/>
                  <a:gd name="T3" fmla="*/ 0 h 194"/>
                  <a:gd name="T4" fmla="*/ 11 w 354"/>
                  <a:gd name="T5" fmla="*/ 20 h 194"/>
                  <a:gd name="T6" fmla="*/ 16 w 354"/>
                  <a:gd name="T7" fmla="*/ 42 h 194"/>
                  <a:gd name="T8" fmla="*/ 18 w 354"/>
                  <a:gd name="T9" fmla="*/ 64 h 194"/>
                  <a:gd name="T10" fmla="*/ 20 w 354"/>
                  <a:gd name="T11" fmla="*/ 86 h 194"/>
                  <a:gd name="T12" fmla="*/ 18 w 354"/>
                  <a:gd name="T13" fmla="*/ 113 h 194"/>
                  <a:gd name="T14" fmla="*/ 15 w 354"/>
                  <a:gd name="T15" fmla="*/ 140 h 194"/>
                  <a:gd name="T16" fmla="*/ 8 w 354"/>
                  <a:gd name="T17" fmla="*/ 167 h 194"/>
                  <a:gd name="T18" fmla="*/ 0 w 354"/>
                  <a:gd name="T19" fmla="*/ 192 h 194"/>
                  <a:gd name="T20" fmla="*/ 1 w 354"/>
                  <a:gd name="T21" fmla="*/ 194 h 194"/>
                  <a:gd name="T22" fmla="*/ 354 w 354"/>
                  <a:gd name="T23" fmla="*/ 89 h 194"/>
                  <a:gd name="T24" fmla="*/ 6 w 354"/>
                  <a:gd name="T25" fmla="*/ 0 h 19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54"/>
                  <a:gd name="T40" fmla="*/ 0 h 194"/>
                  <a:gd name="T41" fmla="*/ 354 w 354"/>
                  <a:gd name="T42" fmla="*/ 194 h 19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54" h="194">
                    <a:moveTo>
                      <a:pt x="6" y="0"/>
                    </a:moveTo>
                    <a:lnTo>
                      <a:pt x="6" y="0"/>
                    </a:lnTo>
                    <a:lnTo>
                      <a:pt x="11" y="20"/>
                    </a:lnTo>
                    <a:lnTo>
                      <a:pt x="16" y="42"/>
                    </a:lnTo>
                    <a:lnTo>
                      <a:pt x="18" y="64"/>
                    </a:lnTo>
                    <a:lnTo>
                      <a:pt x="20" y="86"/>
                    </a:lnTo>
                    <a:lnTo>
                      <a:pt x="18" y="113"/>
                    </a:lnTo>
                    <a:lnTo>
                      <a:pt x="15" y="140"/>
                    </a:lnTo>
                    <a:lnTo>
                      <a:pt x="8" y="167"/>
                    </a:lnTo>
                    <a:lnTo>
                      <a:pt x="0" y="192"/>
                    </a:lnTo>
                    <a:lnTo>
                      <a:pt x="1" y="194"/>
                    </a:lnTo>
                    <a:lnTo>
                      <a:pt x="354" y="89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B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166" name="Freeform 12"/>
              <p:cNvSpPr>
                <a:spLocks/>
              </p:cNvSpPr>
              <p:nvPr/>
            </p:nvSpPr>
            <p:spPr bwMode="auto">
              <a:xfrm>
                <a:off x="4406" y="2612"/>
                <a:ext cx="375" cy="383"/>
              </a:xfrm>
              <a:custGeom>
                <a:avLst/>
                <a:gdLst>
                  <a:gd name="T0" fmla="*/ 151 w 375"/>
                  <a:gd name="T1" fmla="*/ 309 h 383"/>
                  <a:gd name="T2" fmla="*/ 306 w 375"/>
                  <a:gd name="T3" fmla="*/ 0 h 383"/>
                  <a:gd name="T4" fmla="*/ 144 w 375"/>
                  <a:gd name="T5" fmla="*/ 101 h 383"/>
                  <a:gd name="T6" fmla="*/ 0 w 375"/>
                  <a:gd name="T7" fmla="*/ 192 h 383"/>
                  <a:gd name="T8" fmla="*/ 17 w 375"/>
                  <a:gd name="T9" fmla="*/ 202 h 383"/>
                  <a:gd name="T10" fmla="*/ 34 w 375"/>
                  <a:gd name="T11" fmla="*/ 212 h 383"/>
                  <a:gd name="T12" fmla="*/ 49 w 375"/>
                  <a:gd name="T13" fmla="*/ 224 h 383"/>
                  <a:gd name="T14" fmla="*/ 64 w 375"/>
                  <a:gd name="T15" fmla="*/ 238 h 383"/>
                  <a:gd name="T16" fmla="*/ 78 w 375"/>
                  <a:gd name="T17" fmla="*/ 251 h 383"/>
                  <a:gd name="T18" fmla="*/ 92 w 375"/>
                  <a:gd name="T19" fmla="*/ 265 h 383"/>
                  <a:gd name="T20" fmla="*/ 105 w 375"/>
                  <a:gd name="T21" fmla="*/ 280 h 383"/>
                  <a:gd name="T22" fmla="*/ 117 w 375"/>
                  <a:gd name="T23" fmla="*/ 295 h 383"/>
                  <a:gd name="T24" fmla="*/ 120 w 375"/>
                  <a:gd name="T25" fmla="*/ 300 h 383"/>
                  <a:gd name="T26" fmla="*/ 122 w 375"/>
                  <a:gd name="T27" fmla="*/ 305 h 383"/>
                  <a:gd name="T28" fmla="*/ 125 w 375"/>
                  <a:gd name="T29" fmla="*/ 310 h 383"/>
                  <a:gd name="T30" fmla="*/ 129 w 375"/>
                  <a:gd name="T31" fmla="*/ 314 h 383"/>
                  <a:gd name="T32" fmla="*/ 130 w 375"/>
                  <a:gd name="T33" fmla="*/ 317 h 383"/>
                  <a:gd name="T34" fmla="*/ 132 w 375"/>
                  <a:gd name="T35" fmla="*/ 320 h 383"/>
                  <a:gd name="T36" fmla="*/ 134 w 375"/>
                  <a:gd name="T37" fmla="*/ 326 h 383"/>
                  <a:gd name="T38" fmla="*/ 135 w 375"/>
                  <a:gd name="T39" fmla="*/ 329 h 383"/>
                  <a:gd name="T40" fmla="*/ 142 w 375"/>
                  <a:gd name="T41" fmla="*/ 342 h 383"/>
                  <a:gd name="T42" fmla="*/ 149 w 375"/>
                  <a:gd name="T43" fmla="*/ 354 h 383"/>
                  <a:gd name="T44" fmla="*/ 154 w 375"/>
                  <a:gd name="T45" fmla="*/ 368 h 383"/>
                  <a:gd name="T46" fmla="*/ 157 w 375"/>
                  <a:gd name="T47" fmla="*/ 381 h 383"/>
                  <a:gd name="T48" fmla="*/ 157 w 375"/>
                  <a:gd name="T49" fmla="*/ 383 h 383"/>
                  <a:gd name="T50" fmla="*/ 375 w 375"/>
                  <a:gd name="T51" fmla="*/ 258 h 383"/>
                  <a:gd name="T52" fmla="*/ 151 w 375"/>
                  <a:gd name="T53" fmla="*/ 309 h 383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75"/>
                  <a:gd name="T82" fmla="*/ 0 h 383"/>
                  <a:gd name="T83" fmla="*/ 375 w 375"/>
                  <a:gd name="T84" fmla="*/ 383 h 383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75" h="383">
                    <a:moveTo>
                      <a:pt x="151" y="309"/>
                    </a:moveTo>
                    <a:lnTo>
                      <a:pt x="306" y="0"/>
                    </a:lnTo>
                    <a:lnTo>
                      <a:pt x="144" y="101"/>
                    </a:lnTo>
                    <a:lnTo>
                      <a:pt x="0" y="192"/>
                    </a:lnTo>
                    <a:lnTo>
                      <a:pt x="17" y="202"/>
                    </a:lnTo>
                    <a:lnTo>
                      <a:pt x="34" y="212"/>
                    </a:lnTo>
                    <a:lnTo>
                      <a:pt x="49" y="224"/>
                    </a:lnTo>
                    <a:lnTo>
                      <a:pt x="64" y="238"/>
                    </a:lnTo>
                    <a:lnTo>
                      <a:pt x="78" y="251"/>
                    </a:lnTo>
                    <a:lnTo>
                      <a:pt x="92" y="265"/>
                    </a:lnTo>
                    <a:lnTo>
                      <a:pt x="105" y="280"/>
                    </a:lnTo>
                    <a:lnTo>
                      <a:pt x="117" y="295"/>
                    </a:lnTo>
                    <a:lnTo>
                      <a:pt x="120" y="300"/>
                    </a:lnTo>
                    <a:lnTo>
                      <a:pt x="122" y="305"/>
                    </a:lnTo>
                    <a:lnTo>
                      <a:pt x="125" y="310"/>
                    </a:lnTo>
                    <a:lnTo>
                      <a:pt x="129" y="314"/>
                    </a:lnTo>
                    <a:lnTo>
                      <a:pt x="130" y="317"/>
                    </a:lnTo>
                    <a:lnTo>
                      <a:pt x="132" y="320"/>
                    </a:lnTo>
                    <a:lnTo>
                      <a:pt x="134" y="326"/>
                    </a:lnTo>
                    <a:lnTo>
                      <a:pt x="135" y="329"/>
                    </a:lnTo>
                    <a:lnTo>
                      <a:pt x="142" y="342"/>
                    </a:lnTo>
                    <a:lnTo>
                      <a:pt x="149" y="354"/>
                    </a:lnTo>
                    <a:lnTo>
                      <a:pt x="154" y="368"/>
                    </a:lnTo>
                    <a:lnTo>
                      <a:pt x="157" y="381"/>
                    </a:lnTo>
                    <a:lnTo>
                      <a:pt x="157" y="383"/>
                    </a:lnTo>
                    <a:lnTo>
                      <a:pt x="375" y="258"/>
                    </a:lnTo>
                    <a:lnTo>
                      <a:pt x="151" y="309"/>
                    </a:lnTo>
                    <a:close/>
                  </a:path>
                </a:pathLst>
              </a:custGeom>
              <a:solidFill>
                <a:srgbClr val="FFB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167" name="Freeform 13"/>
              <p:cNvSpPr>
                <a:spLocks/>
              </p:cNvSpPr>
              <p:nvPr/>
            </p:nvSpPr>
            <p:spPr bwMode="auto">
              <a:xfrm>
                <a:off x="4148" y="3189"/>
                <a:ext cx="613" cy="552"/>
              </a:xfrm>
              <a:custGeom>
                <a:avLst/>
                <a:gdLst>
                  <a:gd name="T0" fmla="*/ 409 w 613"/>
                  <a:gd name="T1" fmla="*/ 2 h 552"/>
                  <a:gd name="T2" fmla="*/ 397 w 613"/>
                  <a:gd name="T3" fmla="*/ 27 h 552"/>
                  <a:gd name="T4" fmla="*/ 383 w 613"/>
                  <a:gd name="T5" fmla="*/ 51 h 552"/>
                  <a:gd name="T6" fmla="*/ 380 w 613"/>
                  <a:gd name="T7" fmla="*/ 58 h 552"/>
                  <a:gd name="T8" fmla="*/ 375 w 613"/>
                  <a:gd name="T9" fmla="*/ 64 h 552"/>
                  <a:gd name="T10" fmla="*/ 361 w 613"/>
                  <a:gd name="T11" fmla="*/ 83 h 552"/>
                  <a:gd name="T12" fmla="*/ 348 w 613"/>
                  <a:gd name="T13" fmla="*/ 100 h 552"/>
                  <a:gd name="T14" fmla="*/ 331 w 613"/>
                  <a:gd name="T15" fmla="*/ 117 h 552"/>
                  <a:gd name="T16" fmla="*/ 314 w 613"/>
                  <a:gd name="T17" fmla="*/ 132 h 552"/>
                  <a:gd name="T18" fmla="*/ 299 w 613"/>
                  <a:gd name="T19" fmla="*/ 144 h 552"/>
                  <a:gd name="T20" fmla="*/ 284 w 613"/>
                  <a:gd name="T21" fmla="*/ 154 h 552"/>
                  <a:gd name="T22" fmla="*/ 268 w 613"/>
                  <a:gd name="T23" fmla="*/ 164 h 552"/>
                  <a:gd name="T24" fmla="*/ 252 w 613"/>
                  <a:gd name="T25" fmla="*/ 172 h 552"/>
                  <a:gd name="T26" fmla="*/ 243 w 613"/>
                  <a:gd name="T27" fmla="*/ 177 h 552"/>
                  <a:gd name="T28" fmla="*/ 235 w 613"/>
                  <a:gd name="T29" fmla="*/ 181 h 552"/>
                  <a:gd name="T30" fmla="*/ 218 w 613"/>
                  <a:gd name="T31" fmla="*/ 188 h 552"/>
                  <a:gd name="T32" fmla="*/ 199 w 613"/>
                  <a:gd name="T33" fmla="*/ 194 h 552"/>
                  <a:gd name="T34" fmla="*/ 191 w 613"/>
                  <a:gd name="T35" fmla="*/ 196 h 552"/>
                  <a:gd name="T36" fmla="*/ 182 w 613"/>
                  <a:gd name="T37" fmla="*/ 199 h 552"/>
                  <a:gd name="T38" fmla="*/ 162 w 613"/>
                  <a:gd name="T39" fmla="*/ 204 h 552"/>
                  <a:gd name="T40" fmla="*/ 142 w 613"/>
                  <a:gd name="T41" fmla="*/ 208 h 552"/>
                  <a:gd name="T42" fmla="*/ 122 w 613"/>
                  <a:gd name="T43" fmla="*/ 210 h 552"/>
                  <a:gd name="T44" fmla="*/ 101 w 613"/>
                  <a:gd name="T45" fmla="*/ 211 h 552"/>
                  <a:gd name="T46" fmla="*/ 96 w 613"/>
                  <a:gd name="T47" fmla="*/ 211 h 552"/>
                  <a:gd name="T48" fmla="*/ 91 w 613"/>
                  <a:gd name="T49" fmla="*/ 211 h 552"/>
                  <a:gd name="T50" fmla="*/ 68 w 613"/>
                  <a:gd name="T51" fmla="*/ 210 h 552"/>
                  <a:gd name="T52" fmla="*/ 46 w 613"/>
                  <a:gd name="T53" fmla="*/ 208 h 552"/>
                  <a:gd name="T54" fmla="*/ 22 w 613"/>
                  <a:gd name="T55" fmla="*/ 204 h 552"/>
                  <a:gd name="T56" fmla="*/ 0 w 613"/>
                  <a:gd name="T57" fmla="*/ 199 h 552"/>
                  <a:gd name="T58" fmla="*/ 106 w 613"/>
                  <a:gd name="T59" fmla="*/ 552 h 552"/>
                  <a:gd name="T60" fmla="*/ 280 w 613"/>
                  <a:gd name="T61" fmla="*/ 365 h 552"/>
                  <a:gd name="T62" fmla="*/ 287 w 613"/>
                  <a:gd name="T63" fmla="*/ 318 h 552"/>
                  <a:gd name="T64" fmla="*/ 301 w 613"/>
                  <a:gd name="T65" fmla="*/ 228 h 552"/>
                  <a:gd name="T66" fmla="*/ 392 w 613"/>
                  <a:gd name="T67" fmla="*/ 69 h 552"/>
                  <a:gd name="T68" fmla="*/ 410 w 613"/>
                  <a:gd name="T69" fmla="*/ 0 h 55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613"/>
                  <a:gd name="T106" fmla="*/ 0 h 552"/>
                  <a:gd name="T107" fmla="*/ 613 w 613"/>
                  <a:gd name="T108" fmla="*/ 552 h 55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613" h="552">
                    <a:moveTo>
                      <a:pt x="410" y="0"/>
                    </a:moveTo>
                    <a:lnTo>
                      <a:pt x="409" y="2"/>
                    </a:lnTo>
                    <a:lnTo>
                      <a:pt x="404" y="14"/>
                    </a:lnTo>
                    <a:lnTo>
                      <a:pt x="397" y="27"/>
                    </a:lnTo>
                    <a:lnTo>
                      <a:pt x="390" y="39"/>
                    </a:lnTo>
                    <a:lnTo>
                      <a:pt x="383" y="51"/>
                    </a:lnTo>
                    <a:lnTo>
                      <a:pt x="382" y="54"/>
                    </a:lnTo>
                    <a:lnTo>
                      <a:pt x="380" y="58"/>
                    </a:lnTo>
                    <a:lnTo>
                      <a:pt x="377" y="61"/>
                    </a:lnTo>
                    <a:lnTo>
                      <a:pt x="375" y="64"/>
                    </a:lnTo>
                    <a:lnTo>
                      <a:pt x="368" y="74"/>
                    </a:lnTo>
                    <a:lnTo>
                      <a:pt x="361" y="83"/>
                    </a:lnTo>
                    <a:lnTo>
                      <a:pt x="355" y="91"/>
                    </a:lnTo>
                    <a:lnTo>
                      <a:pt x="348" y="100"/>
                    </a:lnTo>
                    <a:lnTo>
                      <a:pt x="339" y="108"/>
                    </a:lnTo>
                    <a:lnTo>
                      <a:pt x="331" y="117"/>
                    </a:lnTo>
                    <a:lnTo>
                      <a:pt x="322" y="123"/>
                    </a:lnTo>
                    <a:lnTo>
                      <a:pt x="314" y="132"/>
                    </a:lnTo>
                    <a:lnTo>
                      <a:pt x="307" y="137"/>
                    </a:lnTo>
                    <a:lnTo>
                      <a:pt x="299" y="144"/>
                    </a:lnTo>
                    <a:lnTo>
                      <a:pt x="292" y="149"/>
                    </a:lnTo>
                    <a:lnTo>
                      <a:pt x="284" y="154"/>
                    </a:lnTo>
                    <a:lnTo>
                      <a:pt x="277" y="159"/>
                    </a:lnTo>
                    <a:lnTo>
                      <a:pt x="268" y="164"/>
                    </a:lnTo>
                    <a:lnTo>
                      <a:pt x="260" y="169"/>
                    </a:lnTo>
                    <a:lnTo>
                      <a:pt x="252" y="172"/>
                    </a:lnTo>
                    <a:lnTo>
                      <a:pt x="248" y="174"/>
                    </a:lnTo>
                    <a:lnTo>
                      <a:pt x="243" y="177"/>
                    </a:lnTo>
                    <a:lnTo>
                      <a:pt x="238" y="179"/>
                    </a:lnTo>
                    <a:lnTo>
                      <a:pt x="235" y="181"/>
                    </a:lnTo>
                    <a:lnTo>
                      <a:pt x="226" y="184"/>
                    </a:lnTo>
                    <a:lnTo>
                      <a:pt x="218" y="188"/>
                    </a:lnTo>
                    <a:lnTo>
                      <a:pt x="208" y="191"/>
                    </a:lnTo>
                    <a:lnTo>
                      <a:pt x="199" y="194"/>
                    </a:lnTo>
                    <a:lnTo>
                      <a:pt x="194" y="196"/>
                    </a:lnTo>
                    <a:lnTo>
                      <a:pt x="191" y="196"/>
                    </a:lnTo>
                    <a:lnTo>
                      <a:pt x="186" y="198"/>
                    </a:lnTo>
                    <a:lnTo>
                      <a:pt x="182" y="199"/>
                    </a:lnTo>
                    <a:lnTo>
                      <a:pt x="172" y="201"/>
                    </a:lnTo>
                    <a:lnTo>
                      <a:pt x="162" y="204"/>
                    </a:lnTo>
                    <a:lnTo>
                      <a:pt x="152" y="206"/>
                    </a:lnTo>
                    <a:lnTo>
                      <a:pt x="142" y="208"/>
                    </a:lnTo>
                    <a:lnTo>
                      <a:pt x="132" y="208"/>
                    </a:lnTo>
                    <a:lnTo>
                      <a:pt x="122" y="210"/>
                    </a:lnTo>
                    <a:lnTo>
                      <a:pt x="111" y="211"/>
                    </a:lnTo>
                    <a:lnTo>
                      <a:pt x="101" y="211"/>
                    </a:lnTo>
                    <a:lnTo>
                      <a:pt x="100" y="211"/>
                    </a:lnTo>
                    <a:lnTo>
                      <a:pt x="96" y="211"/>
                    </a:lnTo>
                    <a:lnTo>
                      <a:pt x="95" y="211"/>
                    </a:lnTo>
                    <a:lnTo>
                      <a:pt x="91" y="211"/>
                    </a:lnTo>
                    <a:lnTo>
                      <a:pt x="79" y="211"/>
                    </a:lnTo>
                    <a:lnTo>
                      <a:pt x="68" y="210"/>
                    </a:lnTo>
                    <a:lnTo>
                      <a:pt x="56" y="210"/>
                    </a:lnTo>
                    <a:lnTo>
                      <a:pt x="46" y="208"/>
                    </a:lnTo>
                    <a:lnTo>
                      <a:pt x="34" y="206"/>
                    </a:lnTo>
                    <a:lnTo>
                      <a:pt x="22" y="204"/>
                    </a:lnTo>
                    <a:lnTo>
                      <a:pt x="10" y="201"/>
                    </a:lnTo>
                    <a:lnTo>
                      <a:pt x="0" y="199"/>
                    </a:lnTo>
                    <a:lnTo>
                      <a:pt x="10" y="233"/>
                    </a:lnTo>
                    <a:lnTo>
                      <a:pt x="106" y="552"/>
                    </a:lnTo>
                    <a:lnTo>
                      <a:pt x="192" y="218"/>
                    </a:lnTo>
                    <a:lnTo>
                      <a:pt x="280" y="365"/>
                    </a:lnTo>
                    <a:lnTo>
                      <a:pt x="311" y="416"/>
                    </a:lnTo>
                    <a:lnTo>
                      <a:pt x="287" y="318"/>
                    </a:lnTo>
                    <a:lnTo>
                      <a:pt x="257" y="198"/>
                    </a:lnTo>
                    <a:lnTo>
                      <a:pt x="301" y="228"/>
                    </a:lnTo>
                    <a:lnTo>
                      <a:pt x="527" y="394"/>
                    </a:lnTo>
                    <a:lnTo>
                      <a:pt x="392" y="69"/>
                    </a:lnTo>
                    <a:lnTo>
                      <a:pt x="613" y="145"/>
                    </a:lnTo>
                    <a:lnTo>
                      <a:pt x="410" y="0"/>
                    </a:lnTo>
                    <a:close/>
                  </a:path>
                </a:pathLst>
              </a:custGeom>
              <a:solidFill>
                <a:srgbClr val="FFB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168" name="Freeform 14"/>
              <p:cNvSpPr>
                <a:spLocks/>
              </p:cNvSpPr>
              <p:nvPr/>
            </p:nvSpPr>
            <p:spPr bwMode="auto">
              <a:xfrm>
                <a:off x="3903" y="2762"/>
                <a:ext cx="674" cy="638"/>
              </a:xfrm>
              <a:custGeom>
                <a:avLst/>
                <a:gdLst>
                  <a:gd name="T0" fmla="*/ 665 w 674"/>
                  <a:gd name="T1" fmla="*/ 253 h 638"/>
                  <a:gd name="T2" fmla="*/ 657 w 674"/>
                  <a:gd name="T3" fmla="*/ 218 h 638"/>
                  <a:gd name="T4" fmla="*/ 637 w 674"/>
                  <a:gd name="T5" fmla="*/ 176 h 638"/>
                  <a:gd name="T6" fmla="*/ 628 w 674"/>
                  <a:gd name="T7" fmla="*/ 160 h 638"/>
                  <a:gd name="T8" fmla="*/ 608 w 674"/>
                  <a:gd name="T9" fmla="*/ 130 h 638"/>
                  <a:gd name="T10" fmla="*/ 552 w 674"/>
                  <a:gd name="T11" fmla="*/ 74 h 638"/>
                  <a:gd name="T12" fmla="*/ 500 w 674"/>
                  <a:gd name="T13" fmla="*/ 40 h 638"/>
                  <a:gd name="T14" fmla="*/ 483 w 674"/>
                  <a:gd name="T15" fmla="*/ 32 h 638"/>
                  <a:gd name="T16" fmla="*/ 451 w 674"/>
                  <a:gd name="T17" fmla="*/ 20 h 638"/>
                  <a:gd name="T18" fmla="*/ 424 w 674"/>
                  <a:gd name="T19" fmla="*/ 7 h 638"/>
                  <a:gd name="T20" fmla="*/ 394 w 674"/>
                  <a:gd name="T21" fmla="*/ 5 h 638"/>
                  <a:gd name="T22" fmla="*/ 351 w 674"/>
                  <a:gd name="T23" fmla="*/ 0 h 638"/>
                  <a:gd name="T24" fmla="*/ 338 w 674"/>
                  <a:gd name="T25" fmla="*/ 0 h 638"/>
                  <a:gd name="T26" fmla="*/ 299 w 674"/>
                  <a:gd name="T27" fmla="*/ 2 h 638"/>
                  <a:gd name="T28" fmla="*/ 248 w 674"/>
                  <a:gd name="T29" fmla="*/ 12 h 638"/>
                  <a:gd name="T30" fmla="*/ 230 w 674"/>
                  <a:gd name="T31" fmla="*/ 17 h 638"/>
                  <a:gd name="T32" fmla="*/ 204 w 674"/>
                  <a:gd name="T33" fmla="*/ 25 h 638"/>
                  <a:gd name="T34" fmla="*/ 176 w 674"/>
                  <a:gd name="T35" fmla="*/ 40 h 638"/>
                  <a:gd name="T36" fmla="*/ 164 w 674"/>
                  <a:gd name="T37" fmla="*/ 46 h 638"/>
                  <a:gd name="T38" fmla="*/ 147 w 674"/>
                  <a:gd name="T39" fmla="*/ 57 h 638"/>
                  <a:gd name="T40" fmla="*/ 90 w 674"/>
                  <a:gd name="T41" fmla="*/ 103 h 638"/>
                  <a:gd name="T42" fmla="*/ 52 w 674"/>
                  <a:gd name="T43" fmla="*/ 149 h 638"/>
                  <a:gd name="T44" fmla="*/ 39 w 674"/>
                  <a:gd name="T45" fmla="*/ 170 h 638"/>
                  <a:gd name="T46" fmla="*/ 24 w 674"/>
                  <a:gd name="T47" fmla="*/ 203 h 638"/>
                  <a:gd name="T48" fmla="*/ 14 w 674"/>
                  <a:gd name="T49" fmla="*/ 233 h 638"/>
                  <a:gd name="T50" fmla="*/ 7 w 674"/>
                  <a:gd name="T51" fmla="*/ 255 h 638"/>
                  <a:gd name="T52" fmla="*/ 2 w 674"/>
                  <a:gd name="T53" fmla="*/ 346 h 638"/>
                  <a:gd name="T54" fmla="*/ 19 w 674"/>
                  <a:gd name="T55" fmla="*/ 422 h 638"/>
                  <a:gd name="T56" fmla="*/ 27 w 674"/>
                  <a:gd name="T57" fmla="*/ 442 h 638"/>
                  <a:gd name="T58" fmla="*/ 46 w 674"/>
                  <a:gd name="T59" fmla="*/ 479 h 638"/>
                  <a:gd name="T60" fmla="*/ 59 w 674"/>
                  <a:gd name="T61" fmla="*/ 500 h 638"/>
                  <a:gd name="T62" fmla="*/ 101 w 674"/>
                  <a:gd name="T63" fmla="*/ 547 h 638"/>
                  <a:gd name="T64" fmla="*/ 147 w 674"/>
                  <a:gd name="T65" fmla="*/ 582 h 638"/>
                  <a:gd name="T66" fmla="*/ 177 w 674"/>
                  <a:gd name="T67" fmla="*/ 599 h 638"/>
                  <a:gd name="T68" fmla="*/ 196 w 674"/>
                  <a:gd name="T69" fmla="*/ 609 h 638"/>
                  <a:gd name="T70" fmla="*/ 211 w 674"/>
                  <a:gd name="T71" fmla="*/ 615 h 638"/>
                  <a:gd name="T72" fmla="*/ 243 w 674"/>
                  <a:gd name="T73" fmla="*/ 625 h 638"/>
                  <a:gd name="T74" fmla="*/ 255 w 674"/>
                  <a:gd name="T75" fmla="*/ 628 h 638"/>
                  <a:gd name="T76" fmla="*/ 301 w 674"/>
                  <a:gd name="T77" fmla="*/ 637 h 638"/>
                  <a:gd name="T78" fmla="*/ 340 w 674"/>
                  <a:gd name="T79" fmla="*/ 638 h 638"/>
                  <a:gd name="T80" fmla="*/ 356 w 674"/>
                  <a:gd name="T81" fmla="*/ 638 h 638"/>
                  <a:gd name="T82" fmla="*/ 397 w 674"/>
                  <a:gd name="T83" fmla="*/ 633 h 638"/>
                  <a:gd name="T84" fmla="*/ 431 w 674"/>
                  <a:gd name="T85" fmla="*/ 625 h 638"/>
                  <a:gd name="T86" fmla="*/ 453 w 674"/>
                  <a:gd name="T87" fmla="*/ 618 h 638"/>
                  <a:gd name="T88" fmla="*/ 483 w 674"/>
                  <a:gd name="T89" fmla="*/ 606 h 638"/>
                  <a:gd name="T90" fmla="*/ 505 w 674"/>
                  <a:gd name="T91" fmla="*/ 596 h 638"/>
                  <a:gd name="T92" fmla="*/ 537 w 674"/>
                  <a:gd name="T93" fmla="*/ 576 h 638"/>
                  <a:gd name="T94" fmla="*/ 567 w 674"/>
                  <a:gd name="T95" fmla="*/ 550 h 638"/>
                  <a:gd name="T96" fmla="*/ 600 w 674"/>
                  <a:gd name="T97" fmla="*/ 518 h 638"/>
                  <a:gd name="T98" fmla="*/ 622 w 674"/>
                  <a:gd name="T99" fmla="*/ 488 h 638"/>
                  <a:gd name="T100" fmla="*/ 635 w 674"/>
                  <a:gd name="T101" fmla="*/ 466 h 638"/>
                  <a:gd name="T102" fmla="*/ 655 w 674"/>
                  <a:gd name="T103" fmla="*/ 427 h 638"/>
                  <a:gd name="T104" fmla="*/ 672 w 674"/>
                  <a:gd name="T105" fmla="*/ 346 h 638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674"/>
                  <a:gd name="T160" fmla="*/ 0 h 638"/>
                  <a:gd name="T161" fmla="*/ 674 w 674"/>
                  <a:gd name="T162" fmla="*/ 638 h 638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674" h="638">
                    <a:moveTo>
                      <a:pt x="674" y="319"/>
                    </a:moveTo>
                    <a:lnTo>
                      <a:pt x="672" y="297"/>
                    </a:lnTo>
                    <a:lnTo>
                      <a:pt x="670" y="275"/>
                    </a:lnTo>
                    <a:lnTo>
                      <a:pt x="665" y="253"/>
                    </a:lnTo>
                    <a:lnTo>
                      <a:pt x="660" y="233"/>
                    </a:lnTo>
                    <a:lnTo>
                      <a:pt x="660" y="231"/>
                    </a:lnTo>
                    <a:lnTo>
                      <a:pt x="657" y="218"/>
                    </a:lnTo>
                    <a:lnTo>
                      <a:pt x="652" y="204"/>
                    </a:lnTo>
                    <a:lnTo>
                      <a:pt x="645" y="192"/>
                    </a:lnTo>
                    <a:lnTo>
                      <a:pt x="638" y="179"/>
                    </a:lnTo>
                    <a:lnTo>
                      <a:pt x="637" y="176"/>
                    </a:lnTo>
                    <a:lnTo>
                      <a:pt x="635" y="170"/>
                    </a:lnTo>
                    <a:lnTo>
                      <a:pt x="633" y="167"/>
                    </a:lnTo>
                    <a:lnTo>
                      <a:pt x="632" y="164"/>
                    </a:lnTo>
                    <a:lnTo>
                      <a:pt x="628" y="160"/>
                    </a:lnTo>
                    <a:lnTo>
                      <a:pt x="625" y="155"/>
                    </a:lnTo>
                    <a:lnTo>
                      <a:pt x="623" y="150"/>
                    </a:lnTo>
                    <a:lnTo>
                      <a:pt x="620" y="145"/>
                    </a:lnTo>
                    <a:lnTo>
                      <a:pt x="608" y="130"/>
                    </a:lnTo>
                    <a:lnTo>
                      <a:pt x="595" y="115"/>
                    </a:lnTo>
                    <a:lnTo>
                      <a:pt x="581" y="101"/>
                    </a:lnTo>
                    <a:lnTo>
                      <a:pt x="567" y="88"/>
                    </a:lnTo>
                    <a:lnTo>
                      <a:pt x="552" y="74"/>
                    </a:lnTo>
                    <a:lnTo>
                      <a:pt x="537" y="62"/>
                    </a:lnTo>
                    <a:lnTo>
                      <a:pt x="520" y="52"/>
                    </a:lnTo>
                    <a:lnTo>
                      <a:pt x="503" y="42"/>
                    </a:lnTo>
                    <a:lnTo>
                      <a:pt x="500" y="40"/>
                    </a:lnTo>
                    <a:lnTo>
                      <a:pt x="497" y="39"/>
                    </a:lnTo>
                    <a:lnTo>
                      <a:pt x="495" y="37"/>
                    </a:lnTo>
                    <a:lnTo>
                      <a:pt x="492" y="35"/>
                    </a:lnTo>
                    <a:lnTo>
                      <a:pt x="483" y="32"/>
                    </a:lnTo>
                    <a:lnTo>
                      <a:pt x="476" y="29"/>
                    </a:lnTo>
                    <a:lnTo>
                      <a:pt x="468" y="25"/>
                    </a:lnTo>
                    <a:lnTo>
                      <a:pt x="459" y="22"/>
                    </a:lnTo>
                    <a:lnTo>
                      <a:pt x="451" y="20"/>
                    </a:lnTo>
                    <a:lnTo>
                      <a:pt x="443" y="17"/>
                    </a:lnTo>
                    <a:lnTo>
                      <a:pt x="434" y="15"/>
                    </a:lnTo>
                    <a:lnTo>
                      <a:pt x="426" y="12"/>
                    </a:lnTo>
                    <a:lnTo>
                      <a:pt x="424" y="7"/>
                    </a:lnTo>
                    <a:lnTo>
                      <a:pt x="422" y="10"/>
                    </a:lnTo>
                    <a:lnTo>
                      <a:pt x="412" y="8"/>
                    </a:lnTo>
                    <a:lnTo>
                      <a:pt x="404" y="7"/>
                    </a:lnTo>
                    <a:lnTo>
                      <a:pt x="394" y="5"/>
                    </a:lnTo>
                    <a:lnTo>
                      <a:pt x="383" y="3"/>
                    </a:lnTo>
                    <a:lnTo>
                      <a:pt x="373" y="3"/>
                    </a:lnTo>
                    <a:lnTo>
                      <a:pt x="363" y="2"/>
                    </a:lnTo>
                    <a:lnTo>
                      <a:pt x="351" y="0"/>
                    </a:lnTo>
                    <a:lnTo>
                      <a:pt x="341" y="0"/>
                    </a:lnTo>
                    <a:lnTo>
                      <a:pt x="340" y="0"/>
                    </a:lnTo>
                    <a:lnTo>
                      <a:pt x="338" y="0"/>
                    </a:lnTo>
                    <a:lnTo>
                      <a:pt x="336" y="0"/>
                    </a:lnTo>
                    <a:lnTo>
                      <a:pt x="324" y="0"/>
                    </a:lnTo>
                    <a:lnTo>
                      <a:pt x="311" y="2"/>
                    </a:lnTo>
                    <a:lnTo>
                      <a:pt x="299" y="2"/>
                    </a:lnTo>
                    <a:lnTo>
                      <a:pt x="286" y="3"/>
                    </a:lnTo>
                    <a:lnTo>
                      <a:pt x="274" y="7"/>
                    </a:lnTo>
                    <a:lnTo>
                      <a:pt x="260" y="8"/>
                    </a:lnTo>
                    <a:lnTo>
                      <a:pt x="248" y="12"/>
                    </a:lnTo>
                    <a:lnTo>
                      <a:pt x="237" y="15"/>
                    </a:lnTo>
                    <a:lnTo>
                      <a:pt x="235" y="15"/>
                    </a:lnTo>
                    <a:lnTo>
                      <a:pt x="231" y="15"/>
                    </a:lnTo>
                    <a:lnTo>
                      <a:pt x="230" y="17"/>
                    </a:lnTo>
                    <a:lnTo>
                      <a:pt x="228" y="17"/>
                    </a:lnTo>
                    <a:lnTo>
                      <a:pt x="220" y="20"/>
                    </a:lnTo>
                    <a:lnTo>
                      <a:pt x="213" y="22"/>
                    </a:lnTo>
                    <a:lnTo>
                      <a:pt x="204" y="25"/>
                    </a:lnTo>
                    <a:lnTo>
                      <a:pt x="198" y="29"/>
                    </a:lnTo>
                    <a:lnTo>
                      <a:pt x="189" y="32"/>
                    </a:lnTo>
                    <a:lnTo>
                      <a:pt x="183" y="37"/>
                    </a:lnTo>
                    <a:lnTo>
                      <a:pt x="176" y="40"/>
                    </a:lnTo>
                    <a:lnTo>
                      <a:pt x="169" y="44"/>
                    </a:lnTo>
                    <a:lnTo>
                      <a:pt x="167" y="44"/>
                    </a:lnTo>
                    <a:lnTo>
                      <a:pt x="166" y="44"/>
                    </a:lnTo>
                    <a:lnTo>
                      <a:pt x="164" y="46"/>
                    </a:lnTo>
                    <a:lnTo>
                      <a:pt x="162" y="46"/>
                    </a:lnTo>
                    <a:lnTo>
                      <a:pt x="162" y="47"/>
                    </a:lnTo>
                    <a:lnTo>
                      <a:pt x="147" y="57"/>
                    </a:lnTo>
                    <a:lnTo>
                      <a:pt x="132" y="67"/>
                    </a:lnTo>
                    <a:lnTo>
                      <a:pt x="117" y="78"/>
                    </a:lnTo>
                    <a:lnTo>
                      <a:pt x="103" y="89"/>
                    </a:lnTo>
                    <a:lnTo>
                      <a:pt x="90" y="103"/>
                    </a:lnTo>
                    <a:lnTo>
                      <a:pt x="78" y="116"/>
                    </a:lnTo>
                    <a:lnTo>
                      <a:pt x="66" y="130"/>
                    </a:lnTo>
                    <a:lnTo>
                      <a:pt x="56" y="145"/>
                    </a:lnTo>
                    <a:lnTo>
                      <a:pt x="52" y="149"/>
                    </a:lnTo>
                    <a:lnTo>
                      <a:pt x="49" y="154"/>
                    </a:lnTo>
                    <a:lnTo>
                      <a:pt x="47" y="159"/>
                    </a:lnTo>
                    <a:lnTo>
                      <a:pt x="44" y="164"/>
                    </a:lnTo>
                    <a:lnTo>
                      <a:pt x="39" y="170"/>
                    </a:lnTo>
                    <a:lnTo>
                      <a:pt x="36" y="177"/>
                    </a:lnTo>
                    <a:lnTo>
                      <a:pt x="31" y="186"/>
                    </a:lnTo>
                    <a:lnTo>
                      <a:pt x="27" y="192"/>
                    </a:lnTo>
                    <a:lnTo>
                      <a:pt x="24" y="203"/>
                    </a:lnTo>
                    <a:lnTo>
                      <a:pt x="20" y="211"/>
                    </a:lnTo>
                    <a:lnTo>
                      <a:pt x="17" y="221"/>
                    </a:lnTo>
                    <a:lnTo>
                      <a:pt x="14" y="231"/>
                    </a:lnTo>
                    <a:lnTo>
                      <a:pt x="14" y="233"/>
                    </a:lnTo>
                    <a:lnTo>
                      <a:pt x="12" y="235"/>
                    </a:lnTo>
                    <a:lnTo>
                      <a:pt x="7" y="255"/>
                    </a:lnTo>
                    <a:lnTo>
                      <a:pt x="4" y="277"/>
                    </a:lnTo>
                    <a:lnTo>
                      <a:pt x="2" y="297"/>
                    </a:lnTo>
                    <a:lnTo>
                      <a:pt x="0" y="319"/>
                    </a:lnTo>
                    <a:lnTo>
                      <a:pt x="2" y="346"/>
                    </a:lnTo>
                    <a:lnTo>
                      <a:pt x="5" y="371"/>
                    </a:lnTo>
                    <a:lnTo>
                      <a:pt x="10" y="397"/>
                    </a:lnTo>
                    <a:lnTo>
                      <a:pt x="17" y="420"/>
                    </a:lnTo>
                    <a:lnTo>
                      <a:pt x="19" y="422"/>
                    </a:lnTo>
                    <a:lnTo>
                      <a:pt x="20" y="425"/>
                    </a:lnTo>
                    <a:lnTo>
                      <a:pt x="20" y="427"/>
                    </a:lnTo>
                    <a:lnTo>
                      <a:pt x="22" y="431"/>
                    </a:lnTo>
                    <a:lnTo>
                      <a:pt x="27" y="442"/>
                    </a:lnTo>
                    <a:lnTo>
                      <a:pt x="32" y="454"/>
                    </a:lnTo>
                    <a:lnTo>
                      <a:pt x="37" y="466"/>
                    </a:lnTo>
                    <a:lnTo>
                      <a:pt x="44" y="478"/>
                    </a:lnTo>
                    <a:lnTo>
                      <a:pt x="46" y="479"/>
                    </a:lnTo>
                    <a:lnTo>
                      <a:pt x="47" y="481"/>
                    </a:lnTo>
                    <a:lnTo>
                      <a:pt x="49" y="485"/>
                    </a:lnTo>
                    <a:lnTo>
                      <a:pt x="51" y="486"/>
                    </a:lnTo>
                    <a:lnTo>
                      <a:pt x="59" y="500"/>
                    </a:lnTo>
                    <a:lnTo>
                      <a:pt x="69" y="512"/>
                    </a:lnTo>
                    <a:lnTo>
                      <a:pt x="80" y="523"/>
                    </a:lnTo>
                    <a:lnTo>
                      <a:pt x="90" y="535"/>
                    </a:lnTo>
                    <a:lnTo>
                      <a:pt x="101" y="547"/>
                    </a:lnTo>
                    <a:lnTo>
                      <a:pt x="113" y="557"/>
                    </a:lnTo>
                    <a:lnTo>
                      <a:pt x="125" y="567"/>
                    </a:lnTo>
                    <a:lnTo>
                      <a:pt x="139" y="577"/>
                    </a:lnTo>
                    <a:lnTo>
                      <a:pt x="147" y="582"/>
                    </a:lnTo>
                    <a:lnTo>
                      <a:pt x="155" y="588"/>
                    </a:lnTo>
                    <a:lnTo>
                      <a:pt x="164" y="593"/>
                    </a:lnTo>
                    <a:lnTo>
                      <a:pt x="174" y="598"/>
                    </a:lnTo>
                    <a:lnTo>
                      <a:pt x="177" y="599"/>
                    </a:lnTo>
                    <a:lnTo>
                      <a:pt x="183" y="603"/>
                    </a:lnTo>
                    <a:lnTo>
                      <a:pt x="188" y="604"/>
                    </a:lnTo>
                    <a:lnTo>
                      <a:pt x="193" y="608"/>
                    </a:lnTo>
                    <a:lnTo>
                      <a:pt x="196" y="609"/>
                    </a:lnTo>
                    <a:lnTo>
                      <a:pt x="198" y="609"/>
                    </a:lnTo>
                    <a:lnTo>
                      <a:pt x="201" y="609"/>
                    </a:lnTo>
                    <a:lnTo>
                      <a:pt x="203" y="611"/>
                    </a:lnTo>
                    <a:lnTo>
                      <a:pt x="211" y="615"/>
                    </a:lnTo>
                    <a:lnTo>
                      <a:pt x="221" y="618"/>
                    </a:lnTo>
                    <a:lnTo>
                      <a:pt x="231" y="621"/>
                    </a:lnTo>
                    <a:lnTo>
                      <a:pt x="242" y="625"/>
                    </a:lnTo>
                    <a:lnTo>
                      <a:pt x="243" y="625"/>
                    </a:lnTo>
                    <a:lnTo>
                      <a:pt x="243" y="626"/>
                    </a:lnTo>
                    <a:lnTo>
                      <a:pt x="245" y="626"/>
                    </a:lnTo>
                    <a:lnTo>
                      <a:pt x="255" y="628"/>
                    </a:lnTo>
                    <a:lnTo>
                      <a:pt x="267" y="631"/>
                    </a:lnTo>
                    <a:lnTo>
                      <a:pt x="279" y="633"/>
                    </a:lnTo>
                    <a:lnTo>
                      <a:pt x="291" y="635"/>
                    </a:lnTo>
                    <a:lnTo>
                      <a:pt x="301" y="637"/>
                    </a:lnTo>
                    <a:lnTo>
                      <a:pt x="313" y="637"/>
                    </a:lnTo>
                    <a:lnTo>
                      <a:pt x="324" y="638"/>
                    </a:lnTo>
                    <a:lnTo>
                      <a:pt x="336" y="638"/>
                    </a:lnTo>
                    <a:lnTo>
                      <a:pt x="340" y="638"/>
                    </a:lnTo>
                    <a:lnTo>
                      <a:pt x="341" y="638"/>
                    </a:lnTo>
                    <a:lnTo>
                      <a:pt x="345" y="638"/>
                    </a:lnTo>
                    <a:lnTo>
                      <a:pt x="346" y="638"/>
                    </a:lnTo>
                    <a:lnTo>
                      <a:pt x="356" y="638"/>
                    </a:lnTo>
                    <a:lnTo>
                      <a:pt x="367" y="637"/>
                    </a:lnTo>
                    <a:lnTo>
                      <a:pt x="377" y="635"/>
                    </a:lnTo>
                    <a:lnTo>
                      <a:pt x="387" y="635"/>
                    </a:lnTo>
                    <a:lnTo>
                      <a:pt x="397" y="633"/>
                    </a:lnTo>
                    <a:lnTo>
                      <a:pt x="407" y="631"/>
                    </a:lnTo>
                    <a:lnTo>
                      <a:pt x="417" y="628"/>
                    </a:lnTo>
                    <a:lnTo>
                      <a:pt x="427" y="626"/>
                    </a:lnTo>
                    <a:lnTo>
                      <a:pt x="431" y="625"/>
                    </a:lnTo>
                    <a:lnTo>
                      <a:pt x="436" y="623"/>
                    </a:lnTo>
                    <a:lnTo>
                      <a:pt x="439" y="623"/>
                    </a:lnTo>
                    <a:lnTo>
                      <a:pt x="444" y="621"/>
                    </a:lnTo>
                    <a:lnTo>
                      <a:pt x="453" y="618"/>
                    </a:lnTo>
                    <a:lnTo>
                      <a:pt x="463" y="615"/>
                    </a:lnTo>
                    <a:lnTo>
                      <a:pt x="471" y="611"/>
                    </a:lnTo>
                    <a:lnTo>
                      <a:pt x="480" y="608"/>
                    </a:lnTo>
                    <a:lnTo>
                      <a:pt x="483" y="606"/>
                    </a:lnTo>
                    <a:lnTo>
                      <a:pt x="488" y="604"/>
                    </a:lnTo>
                    <a:lnTo>
                      <a:pt x="493" y="601"/>
                    </a:lnTo>
                    <a:lnTo>
                      <a:pt x="497" y="599"/>
                    </a:lnTo>
                    <a:lnTo>
                      <a:pt x="505" y="596"/>
                    </a:lnTo>
                    <a:lnTo>
                      <a:pt x="513" y="591"/>
                    </a:lnTo>
                    <a:lnTo>
                      <a:pt x="522" y="586"/>
                    </a:lnTo>
                    <a:lnTo>
                      <a:pt x="529" y="581"/>
                    </a:lnTo>
                    <a:lnTo>
                      <a:pt x="537" y="576"/>
                    </a:lnTo>
                    <a:lnTo>
                      <a:pt x="544" y="571"/>
                    </a:lnTo>
                    <a:lnTo>
                      <a:pt x="552" y="564"/>
                    </a:lnTo>
                    <a:lnTo>
                      <a:pt x="559" y="559"/>
                    </a:lnTo>
                    <a:lnTo>
                      <a:pt x="567" y="550"/>
                    </a:lnTo>
                    <a:lnTo>
                      <a:pt x="576" y="544"/>
                    </a:lnTo>
                    <a:lnTo>
                      <a:pt x="584" y="535"/>
                    </a:lnTo>
                    <a:lnTo>
                      <a:pt x="593" y="527"/>
                    </a:lnTo>
                    <a:lnTo>
                      <a:pt x="600" y="518"/>
                    </a:lnTo>
                    <a:lnTo>
                      <a:pt x="606" y="510"/>
                    </a:lnTo>
                    <a:lnTo>
                      <a:pt x="613" y="501"/>
                    </a:lnTo>
                    <a:lnTo>
                      <a:pt x="620" y="491"/>
                    </a:lnTo>
                    <a:lnTo>
                      <a:pt x="622" y="488"/>
                    </a:lnTo>
                    <a:lnTo>
                      <a:pt x="625" y="485"/>
                    </a:lnTo>
                    <a:lnTo>
                      <a:pt x="627" y="481"/>
                    </a:lnTo>
                    <a:lnTo>
                      <a:pt x="628" y="478"/>
                    </a:lnTo>
                    <a:lnTo>
                      <a:pt x="635" y="466"/>
                    </a:lnTo>
                    <a:lnTo>
                      <a:pt x="642" y="454"/>
                    </a:lnTo>
                    <a:lnTo>
                      <a:pt x="649" y="441"/>
                    </a:lnTo>
                    <a:lnTo>
                      <a:pt x="654" y="429"/>
                    </a:lnTo>
                    <a:lnTo>
                      <a:pt x="655" y="427"/>
                    </a:lnTo>
                    <a:lnTo>
                      <a:pt x="654" y="425"/>
                    </a:lnTo>
                    <a:lnTo>
                      <a:pt x="662" y="400"/>
                    </a:lnTo>
                    <a:lnTo>
                      <a:pt x="669" y="373"/>
                    </a:lnTo>
                    <a:lnTo>
                      <a:pt x="672" y="346"/>
                    </a:lnTo>
                    <a:lnTo>
                      <a:pt x="674" y="319"/>
                    </a:lnTo>
                    <a:close/>
                  </a:path>
                </a:pathLst>
              </a:custGeom>
              <a:solidFill>
                <a:srgbClr val="FFF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169" name="Freeform 15"/>
              <p:cNvSpPr>
                <a:spLocks/>
              </p:cNvSpPr>
              <p:nvPr/>
            </p:nvSpPr>
            <p:spPr bwMode="auto">
              <a:xfrm>
                <a:off x="3922" y="2995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1 w 1"/>
                  <a:gd name="T5" fmla="*/ 0 h 2"/>
                  <a:gd name="T6" fmla="*/ 1 w 1"/>
                  <a:gd name="T7" fmla="*/ 2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2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FFF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9158" name="Group 16"/>
            <p:cNvGrpSpPr>
              <a:grpSpLocks/>
            </p:cNvGrpSpPr>
            <p:nvPr/>
          </p:nvGrpSpPr>
          <p:grpSpPr bwMode="auto">
            <a:xfrm>
              <a:off x="3264" y="2304"/>
              <a:ext cx="1824" cy="1584"/>
              <a:chOff x="2112" y="3216"/>
              <a:chExt cx="912" cy="912"/>
            </a:xfrm>
          </p:grpSpPr>
          <p:sp>
            <p:nvSpPr>
              <p:cNvPr id="49159" name="Oval 17"/>
              <p:cNvSpPr>
                <a:spLocks noChangeArrowheads="1"/>
              </p:cNvSpPr>
              <p:nvPr/>
            </p:nvSpPr>
            <p:spPr bwMode="auto">
              <a:xfrm>
                <a:off x="2112" y="3216"/>
                <a:ext cx="912" cy="912"/>
              </a:xfrm>
              <a:prstGeom prst="ellipse">
                <a:avLst/>
              </a:prstGeom>
              <a:noFill/>
              <a:ln w="762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9160" name="Line 18"/>
              <p:cNvSpPr>
                <a:spLocks noChangeShapeType="1"/>
              </p:cNvSpPr>
              <p:nvPr/>
            </p:nvSpPr>
            <p:spPr bwMode="auto">
              <a:xfrm>
                <a:off x="2304" y="3312"/>
                <a:ext cx="576" cy="720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smtClean="0">
                <a:ea typeface="华文新魏"/>
                <a:cs typeface="华文新魏"/>
              </a:rPr>
              <a:t>怎样为运输样本包装</a:t>
            </a:r>
          </a:p>
        </p:txBody>
      </p:sp>
      <p:sp>
        <p:nvSpPr>
          <p:cNvPr id="50178" name="Rectangle 3"/>
          <p:cNvSpPr>
            <a:spLocks noGrp="1"/>
          </p:cNvSpPr>
          <p:nvPr>
            <p:ph type="body" idx="1"/>
          </p:nvPr>
        </p:nvSpPr>
        <p:spPr>
          <a:xfrm>
            <a:off x="684213" y="1989138"/>
            <a:ext cx="3959225" cy="4525962"/>
          </a:xfrm>
        </p:spPr>
        <p:txBody>
          <a:bodyPr/>
          <a:lstStyle/>
          <a:p>
            <a:pPr marL="990600" lvl="1" indent="-533400">
              <a:buFont typeface="Wingdings" pitchFamily="2" charset="2"/>
              <a:buAutoNum type="arabicPeriod"/>
            </a:pPr>
            <a:r>
              <a:rPr lang="zh-CN" altLang="en-US" b="1" smtClean="0">
                <a:latin typeface="华文新魏"/>
                <a:ea typeface="华文新魏"/>
                <a:cs typeface="华文新魏"/>
              </a:rPr>
              <a:t>第一层包装好的</a:t>
            </a:r>
            <a:r>
              <a:rPr lang="en-US" altLang="zh-CN" b="1" smtClean="0">
                <a:latin typeface="华文新魏"/>
                <a:ea typeface="华文新魏"/>
                <a:cs typeface="华文新魏"/>
              </a:rPr>
              <a:t>DBS</a:t>
            </a:r>
            <a:r>
              <a:rPr lang="zh-CN" altLang="en-US" b="1" smtClean="0">
                <a:latin typeface="华文新魏"/>
                <a:ea typeface="华文新魏"/>
                <a:cs typeface="华文新魏"/>
              </a:rPr>
              <a:t>放入结实的纸袋中，</a:t>
            </a:r>
          </a:p>
          <a:p>
            <a:pPr marL="990600" lvl="1" indent="-533400">
              <a:buFont typeface="Wingdings" pitchFamily="2" charset="2"/>
              <a:buAutoNum type="arabicPeriod"/>
            </a:pPr>
            <a:r>
              <a:rPr lang="zh-CN" altLang="en-US" b="1" smtClean="0">
                <a:latin typeface="华文新魏"/>
                <a:ea typeface="华文新魏"/>
                <a:cs typeface="华文新魏"/>
              </a:rPr>
              <a:t>放入相应的文件（采样单）， </a:t>
            </a:r>
          </a:p>
          <a:p>
            <a:pPr marL="990600" lvl="1" indent="-533400">
              <a:buFont typeface="Wingdings" pitchFamily="2" charset="2"/>
              <a:buAutoNum type="arabicPeriod"/>
            </a:pPr>
            <a:r>
              <a:rPr lang="zh-CN" altLang="en-US" b="1" smtClean="0">
                <a:latin typeface="华文新魏"/>
                <a:ea typeface="华文新魏"/>
                <a:cs typeface="华文新魏"/>
              </a:rPr>
              <a:t>将上述两样放入邮寄信封中并密封，</a:t>
            </a:r>
          </a:p>
          <a:p>
            <a:pPr marL="609600" indent="-609600"/>
            <a:endParaRPr lang="zh-CN" altLang="en-US" sz="2800" smtClean="0"/>
          </a:p>
        </p:txBody>
      </p:sp>
      <p:pic>
        <p:nvPicPr>
          <p:cNvPr id="46084" name="Picture 4" descr="pack32"/>
          <p:cNvPicPr>
            <a:picLocks noChangeAspect="1" noChangeArrowheads="1"/>
          </p:cNvPicPr>
          <p:nvPr/>
        </p:nvPicPr>
        <p:blipFill>
          <a:blip r:embed="rId2">
            <a:lum contrast="24000"/>
          </a:blip>
          <a:srcRect/>
          <a:stretch>
            <a:fillRect/>
          </a:stretch>
        </p:blipFill>
        <p:spPr bwMode="auto">
          <a:xfrm>
            <a:off x="4876800" y="1676400"/>
            <a:ext cx="3276600" cy="218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46085" name="Picture 5" descr="pack43"/>
          <p:cNvPicPr>
            <a:picLocks noChangeAspect="1" noChangeArrowheads="1"/>
          </p:cNvPicPr>
          <p:nvPr/>
        </p:nvPicPr>
        <p:blipFill>
          <a:blip r:embed="rId3">
            <a:lum contrast="12000"/>
          </a:blip>
          <a:srcRect/>
          <a:stretch>
            <a:fillRect/>
          </a:stretch>
        </p:blipFill>
        <p:spPr bwMode="auto">
          <a:xfrm>
            <a:off x="4953000" y="4114800"/>
            <a:ext cx="3200400" cy="229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5222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 smtClean="0"/>
              <a:t>有效的样本</a:t>
            </a:r>
          </a:p>
        </p:txBody>
      </p:sp>
      <p:pic>
        <p:nvPicPr>
          <p:cNvPr id="5222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2205038"/>
            <a:ext cx="8062912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8" name="Rectangle 5"/>
          <p:cNvSpPr>
            <a:spLocks noChangeArrowheads="1"/>
          </p:cNvSpPr>
          <p:nvPr/>
        </p:nvSpPr>
        <p:spPr bwMode="auto">
          <a:xfrm>
            <a:off x="755650" y="5661025"/>
            <a:ext cx="66246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血液充分吸收透过滤纸，填满印圈，不要在一个圈上重复采血，避免触摸或涂抹血斑。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53250" name="Picture 4" descr="DSC03667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 l="33472" t="45139" r="35815" b="7616"/>
          <a:stretch>
            <a:fillRect/>
          </a:stretch>
        </p:blipFill>
        <p:spPr>
          <a:xfrm>
            <a:off x="1554163" y="1600200"/>
            <a:ext cx="6034087" cy="4525963"/>
          </a:xfr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54274" name="Picture 2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11188" y="549275"/>
            <a:ext cx="7273925" cy="2232025"/>
          </a:xfrm>
        </p:spPr>
      </p:pic>
      <p:sp>
        <p:nvSpPr>
          <p:cNvPr id="54275" name="Rectangle 5"/>
          <p:cNvSpPr>
            <a:spLocks noChangeArrowheads="1"/>
          </p:cNvSpPr>
          <p:nvPr/>
        </p:nvSpPr>
        <p:spPr bwMode="auto">
          <a:xfrm>
            <a:off x="539750" y="2852738"/>
            <a:ext cx="8208963" cy="160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zh-CN" altLang="en-US" b="1"/>
              <a:t>可能的原因：</a:t>
            </a:r>
          </a:p>
          <a:p>
            <a:pPr marL="342900" indent="-342900"/>
            <a:r>
              <a:rPr lang="en-US" altLang="zh-CN" b="1"/>
              <a:t>1.  </a:t>
            </a:r>
            <a:r>
              <a:rPr lang="zh-CN" altLang="en-US" b="1"/>
              <a:t>血液未渗透滤纸或未填满圆圈前将滤纸移走；</a:t>
            </a:r>
          </a:p>
          <a:p>
            <a:pPr marL="342900" indent="-342900"/>
            <a:r>
              <a:rPr lang="zh-CN" altLang="en-US" b="1"/>
              <a:t>用毛细管转移血液</a:t>
            </a:r>
            <a:r>
              <a:rPr lang="en-US" altLang="zh-CN" b="1"/>
              <a:t>;</a:t>
            </a:r>
          </a:p>
          <a:p>
            <a:pPr marL="342900" indent="-342900"/>
            <a:r>
              <a:rPr lang="zh-CN" altLang="en-US" b="1"/>
              <a:t>在取样前或后用戴手套或不戴手套的手触摸滤纸，滤纸上粘有洗手液；</a:t>
            </a:r>
          </a:p>
          <a:p>
            <a:pPr marL="342900" indent="-342900">
              <a:spcBef>
                <a:spcPct val="50000"/>
              </a:spcBef>
            </a:pPr>
            <a:r>
              <a:rPr lang="zh-CN" altLang="en-US"/>
              <a:t>                      </a:t>
            </a:r>
          </a:p>
        </p:txBody>
      </p:sp>
      <p:pic>
        <p:nvPicPr>
          <p:cNvPr id="5427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4221163"/>
            <a:ext cx="7704138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7" name="Rectangle 7"/>
          <p:cNvSpPr>
            <a:spLocks noChangeArrowheads="1"/>
          </p:cNvSpPr>
          <p:nvPr/>
        </p:nvSpPr>
        <p:spPr bwMode="auto">
          <a:xfrm>
            <a:off x="827088" y="5805488"/>
            <a:ext cx="6985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毛细管或其他锐器移取血液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55298" name="Picture 4" descr="DSC03683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908050"/>
            <a:ext cx="4968875" cy="4033838"/>
          </a:xfrm>
        </p:spPr>
      </p:pic>
      <p:pic>
        <p:nvPicPr>
          <p:cNvPr id="55299" name="Picture 5" descr="DSC0367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19588" y="2997200"/>
            <a:ext cx="4824412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56322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836613"/>
            <a:ext cx="5832475" cy="1466850"/>
          </a:xfrm>
        </p:spPr>
      </p:pic>
      <p:sp>
        <p:nvSpPr>
          <p:cNvPr id="56323" name="Rectangle 5"/>
          <p:cNvSpPr>
            <a:spLocks noChangeArrowheads="1"/>
          </p:cNvSpPr>
          <p:nvPr/>
        </p:nvSpPr>
        <p:spPr bwMode="auto">
          <a:xfrm>
            <a:off x="611188" y="2349500"/>
            <a:ext cx="5613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样本在干燥小于</a:t>
            </a:r>
            <a:r>
              <a:rPr lang="en-US" altLang="zh-CN" b="1"/>
              <a:t>4</a:t>
            </a:r>
            <a:r>
              <a:rPr lang="zh-CN" altLang="en-US" b="1"/>
              <a:t>小时前即寄出</a:t>
            </a:r>
          </a:p>
        </p:txBody>
      </p:sp>
      <p:pic>
        <p:nvPicPr>
          <p:cNvPr id="5632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3141663"/>
            <a:ext cx="777557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5" name="Text Box 5"/>
          <p:cNvSpPr txBox="1">
            <a:spLocks noChangeArrowheads="1"/>
          </p:cNvSpPr>
          <p:nvPr/>
        </p:nvSpPr>
        <p:spPr bwMode="auto">
          <a:xfrm>
            <a:off x="971550" y="4724400"/>
            <a:ext cx="4608513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zh-CN" altLang="en-US" sz="2000" b="1">
                <a:ea typeface="楷体_GB2312" pitchFamily="49" charset="-122"/>
              </a:rPr>
              <a:t>吸附血液过多；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zh-CN" altLang="en-US" sz="2000" b="1">
                <a:ea typeface="楷体_GB2312" pitchFamily="49" charset="-122"/>
              </a:rPr>
              <a:t>双面贴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57346" name="Picture 4" descr="DSC03691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 l="24791" t="38194" r="32153" b="21649"/>
          <a:stretch>
            <a:fillRect/>
          </a:stretch>
        </p:blipFill>
        <p:spPr>
          <a:xfrm>
            <a:off x="1403350" y="1600200"/>
            <a:ext cx="4865688" cy="4525963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b="1" smtClean="0">
                <a:latin typeface="华文新魏"/>
                <a:ea typeface="华文新魏"/>
                <a:cs typeface="华文新魏"/>
              </a:rPr>
              <a:t>HIV</a:t>
            </a:r>
            <a:r>
              <a:rPr lang="zh-CN" altLang="en-US" b="1" smtClean="0">
                <a:latin typeface="华文新魏"/>
                <a:ea typeface="华文新魏"/>
                <a:cs typeface="华文新魏"/>
              </a:rPr>
              <a:t>抗体检测类型</a:t>
            </a: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457200" y="1268760"/>
          <a:ext cx="8229600" cy="4985342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2242592"/>
                <a:gridCol w="1584176"/>
                <a:gridCol w="1728192"/>
                <a:gridCol w="2674640"/>
              </a:tblGrid>
              <a:tr h="723115">
                <a:tc>
                  <a:txBody>
                    <a:bodyPr/>
                    <a:lstStyle/>
                    <a:p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华文楷体" pitchFamily="2" charset="-122"/>
                          <a:ea typeface="华文楷体" pitchFamily="2" charset="-122"/>
                        </a:rPr>
                        <a:t>快速检测</a:t>
                      </a:r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华文楷体" pitchFamily="2" charset="-122"/>
                          <a:ea typeface="华文楷体" pitchFamily="2" charset="-122"/>
                        </a:rPr>
                        <a:t>ELISA</a:t>
                      </a:r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华文楷体" pitchFamily="2" charset="-122"/>
                          <a:ea typeface="华文楷体" pitchFamily="2" charset="-122"/>
                        </a:rPr>
                        <a:t>免疫印迹（</a:t>
                      </a:r>
                      <a:r>
                        <a:rPr lang="en-US" altLang="zh-CN" sz="2400" b="1" dirty="0" smtClean="0">
                          <a:latin typeface="华文楷体" pitchFamily="2" charset="-122"/>
                          <a:ea typeface="华文楷体" pitchFamily="2" charset="-122"/>
                        </a:rPr>
                        <a:t>WB</a:t>
                      </a:r>
                      <a:r>
                        <a:rPr lang="zh-CN" altLang="en-US" sz="2400" b="1" dirty="0" smtClean="0">
                          <a:latin typeface="华文楷体" pitchFamily="2" charset="-122"/>
                          <a:ea typeface="华文楷体" pitchFamily="2" charset="-122"/>
                        </a:rPr>
                        <a:t>）</a:t>
                      </a:r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00"/>
                    </a:solidFill>
                  </a:tcPr>
                </a:tc>
              </a:tr>
              <a:tr h="1231203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华文楷体" pitchFamily="2" charset="-122"/>
                          <a:ea typeface="华文楷体" pitchFamily="2" charset="-122"/>
                        </a:rPr>
                        <a:t>准确性</a:t>
                      </a:r>
                      <a:endParaRPr lang="en-US" altLang="zh-CN" sz="2400" b="1" dirty="0" smtClean="0"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r>
                        <a:rPr lang="zh-CN" altLang="en-US" sz="2400" b="1" dirty="0" smtClean="0">
                          <a:latin typeface="华文楷体" pitchFamily="2" charset="-122"/>
                          <a:ea typeface="华文楷体" pitchFamily="2" charset="-122"/>
                        </a:rPr>
                        <a:t>灵敏度</a:t>
                      </a:r>
                      <a:endParaRPr lang="en-US" altLang="zh-CN" sz="2400" b="1" dirty="0" smtClean="0"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r>
                        <a:rPr lang="zh-CN" altLang="en-US" sz="2400" b="1" dirty="0" smtClean="0">
                          <a:latin typeface="华文楷体" pitchFamily="2" charset="-122"/>
                          <a:ea typeface="华文楷体" pitchFamily="2" charset="-122"/>
                        </a:rPr>
                        <a:t>特异度</a:t>
                      </a:r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华文楷体" pitchFamily="2" charset="-122"/>
                          <a:ea typeface="华文楷体" pitchFamily="2" charset="-122"/>
                        </a:rPr>
                        <a:t>非常高</a:t>
                      </a:r>
                      <a:endParaRPr lang="en-US" altLang="zh-CN" sz="2400" b="1" dirty="0" smtClean="0"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 algn="ctr"/>
                      <a:r>
                        <a:rPr lang="zh-CN" altLang="en-US" sz="2400" b="1" dirty="0" smtClean="0">
                          <a:latin typeface="华文楷体" pitchFamily="2" charset="-122"/>
                          <a:ea typeface="华文楷体" pitchFamily="2" charset="-122"/>
                        </a:rPr>
                        <a:t>几乎</a:t>
                      </a:r>
                      <a:r>
                        <a:rPr lang="en-US" altLang="zh-CN" sz="2400" b="1" dirty="0" smtClean="0">
                          <a:latin typeface="华文楷体" pitchFamily="2" charset="-122"/>
                          <a:ea typeface="华文楷体" pitchFamily="2" charset="-122"/>
                        </a:rPr>
                        <a:t>100%</a:t>
                      </a:r>
                    </a:p>
                    <a:p>
                      <a:pPr algn="ctr"/>
                      <a:r>
                        <a:rPr lang="en-US" altLang="zh-CN" sz="2400" b="1" dirty="0" smtClean="0">
                          <a:latin typeface="华文楷体" pitchFamily="2" charset="-122"/>
                          <a:ea typeface="华文楷体" pitchFamily="2" charset="-122"/>
                        </a:rPr>
                        <a:t>&gt;99%</a:t>
                      </a:r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华文楷体" pitchFamily="2" charset="-122"/>
                          <a:ea typeface="华文楷体" pitchFamily="2" charset="-122"/>
                        </a:rPr>
                        <a:t>非常高</a:t>
                      </a:r>
                      <a:endParaRPr lang="en-US" altLang="zh-CN" sz="2400" b="1" dirty="0" smtClean="0"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 algn="ctr"/>
                      <a:r>
                        <a:rPr lang="zh-CN" altLang="en-US" sz="2400" b="1" dirty="0" smtClean="0">
                          <a:latin typeface="华文楷体" pitchFamily="2" charset="-122"/>
                          <a:ea typeface="华文楷体" pitchFamily="2" charset="-122"/>
                        </a:rPr>
                        <a:t>几乎</a:t>
                      </a:r>
                      <a:r>
                        <a:rPr lang="en-US" altLang="zh-CN" sz="2400" b="1" dirty="0" smtClean="0">
                          <a:latin typeface="华文楷体" pitchFamily="2" charset="-122"/>
                          <a:ea typeface="华文楷体" pitchFamily="2" charset="-122"/>
                        </a:rPr>
                        <a:t>100%</a:t>
                      </a:r>
                    </a:p>
                    <a:p>
                      <a:pPr algn="ctr"/>
                      <a:r>
                        <a:rPr lang="en-US" altLang="zh-CN" sz="2400" b="1" dirty="0" smtClean="0">
                          <a:latin typeface="华文楷体" pitchFamily="2" charset="-122"/>
                          <a:ea typeface="华文楷体" pitchFamily="2" charset="-122"/>
                        </a:rPr>
                        <a:t>&gt;99%</a:t>
                      </a:r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华文楷体" pitchFamily="2" charset="-122"/>
                          <a:ea typeface="华文楷体" pitchFamily="2" charset="-122"/>
                        </a:rPr>
                        <a:t>因为特异度极高，用于检测结果不确定样本的确认试验</a:t>
                      </a:r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692552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华文楷体" pitchFamily="2" charset="-122"/>
                          <a:ea typeface="华文楷体" pitchFamily="2" charset="-122"/>
                        </a:rPr>
                        <a:t>成本</a:t>
                      </a:r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华文楷体" pitchFamily="2" charset="-122"/>
                          <a:ea typeface="华文楷体" pitchFamily="2" charset="-122"/>
                        </a:rPr>
                        <a:t>++</a:t>
                      </a:r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华文楷体" pitchFamily="2" charset="-122"/>
                          <a:ea typeface="华文楷体" pitchFamily="2" charset="-122"/>
                        </a:rPr>
                        <a:t>+</a:t>
                      </a:r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华文楷体" pitchFamily="2" charset="-122"/>
                          <a:ea typeface="华文楷体" pitchFamily="2" charset="-122"/>
                        </a:rPr>
                        <a:t>+++</a:t>
                      </a:r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692552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华文楷体" pitchFamily="2" charset="-122"/>
                          <a:ea typeface="华文楷体" pitchFamily="2" charset="-122"/>
                        </a:rPr>
                        <a:t>结果报告时间</a:t>
                      </a:r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华文楷体" pitchFamily="2" charset="-122"/>
                          <a:ea typeface="华文楷体" pitchFamily="2" charset="-122"/>
                        </a:rPr>
                        <a:t>&lt;1</a:t>
                      </a:r>
                      <a:r>
                        <a:rPr lang="zh-CN" altLang="en-US" sz="2400" b="1" dirty="0" smtClean="0">
                          <a:latin typeface="华文楷体" pitchFamily="2" charset="-122"/>
                          <a:ea typeface="华文楷体" pitchFamily="2" charset="-122"/>
                        </a:rPr>
                        <a:t>小时</a:t>
                      </a:r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华文楷体" pitchFamily="2" charset="-122"/>
                          <a:ea typeface="华文楷体" pitchFamily="2" charset="-122"/>
                        </a:rPr>
                        <a:t>&lt;3</a:t>
                      </a:r>
                      <a:r>
                        <a:rPr lang="zh-CN" altLang="en-US" sz="2400" b="1" dirty="0" smtClean="0">
                          <a:latin typeface="华文楷体" pitchFamily="2" charset="-122"/>
                          <a:ea typeface="华文楷体" pitchFamily="2" charset="-122"/>
                        </a:rPr>
                        <a:t>天</a:t>
                      </a:r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华文楷体" pitchFamily="2" charset="-122"/>
                          <a:ea typeface="华文楷体" pitchFamily="2" charset="-122"/>
                        </a:rPr>
                        <a:t>&lt;10</a:t>
                      </a:r>
                      <a:r>
                        <a:rPr lang="zh-CN" altLang="en-US" sz="2400" b="1" dirty="0" smtClean="0">
                          <a:latin typeface="华文楷体" pitchFamily="2" charset="-122"/>
                          <a:ea typeface="华文楷体" pitchFamily="2" charset="-122"/>
                        </a:rPr>
                        <a:t>天</a:t>
                      </a:r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692552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华文楷体" pitchFamily="2" charset="-122"/>
                          <a:ea typeface="华文楷体" pitchFamily="2" charset="-122"/>
                        </a:rPr>
                        <a:t>需要专门实验室设备</a:t>
                      </a:r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华文楷体" pitchFamily="2" charset="-122"/>
                          <a:ea typeface="华文楷体" pitchFamily="2" charset="-122"/>
                        </a:rPr>
                        <a:t>否</a:t>
                      </a:r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华文楷体" pitchFamily="2" charset="-122"/>
                          <a:ea typeface="华文楷体" pitchFamily="2" charset="-122"/>
                        </a:rPr>
                        <a:t>是</a:t>
                      </a:r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华文楷体" pitchFamily="2" charset="-122"/>
                          <a:ea typeface="华文楷体" pitchFamily="2" charset="-122"/>
                        </a:rPr>
                        <a:t>是</a:t>
                      </a:r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749155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华文楷体" pitchFamily="2" charset="-122"/>
                          <a:ea typeface="华文楷体" pitchFamily="2" charset="-122"/>
                        </a:rPr>
                        <a:t>对检验人员技术要求高</a:t>
                      </a:r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华文楷体" pitchFamily="2" charset="-122"/>
                          <a:ea typeface="华文楷体" pitchFamily="2" charset="-122"/>
                        </a:rPr>
                        <a:t>否</a:t>
                      </a:r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华文楷体" pitchFamily="2" charset="-122"/>
                          <a:ea typeface="华文楷体" pitchFamily="2" charset="-122"/>
                        </a:rPr>
                        <a:t>是</a:t>
                      </a:r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华文楷体" pitchFamily="2" charset="-122"/>
                          <a:ea typeface="华文楷体" pitchFamily="2" charset="-122"/>
                        </a:rPr>
                        <a:t>是</a:t>
                      </a:r>
                      <a:endParaRPr lang="zh-CN" altLang="en-US" sz="24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26627" name="灯片编号占位符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97DE8A1-DD17-4C07-87E2-15315350B69F}" type="slidenum">
              <a:rPr lang="zh-CN" altLang="en-US" sz="140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干血斑送检 </a:t>
            </a:r>
          </a:p>
        </p:txBody>
      </p:sp>
      <p:sp>
        <p:nvSpPr>
          <p:cNvPr id="6041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en-US" altLang="zh-CN" smtClean="0"/>
              <a:t>1</a:t>
            </a:r>
            <a:r>
              <a:rPr lang="zh-CN" altLang="en-US" smtClean="0"/>
              <a:t>、填写送样表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en-US" altLang="zh-CN" smtClean="0"/>
              <a:t>2</a:t>
            </a:r>
            <a:r>
              <a:rPr lang="zh-CN" altLang="en-US" smtClean="0"/>
              <a:t>、单位：北京海淀区妇幼保健院检验科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zh-CN" altLang="en-US" smtClean="0"/>
              <a:t>      地址：北京海淀区苏州街</a:t>
            </a:r>
            <a:r>
              <a:rPr lang="en-US" altLang="zh-CN" smtClean="0"/>
              <a:t>53</a:t>
            </a:r>
            <a:r>
              <a:rPr lang="zh-CN" altLang="en-US" smtClean="0"/>
              <a:t>号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zh-CN" altLang="en-US" smtClean="0"/>
              <a:t>      联系人：卢新（主任）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zh-CN" altLang="en-US" smtClean="0"/>
              <a:t>                      杨海珊、王孟滨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zh-CN" altLang="en-US" smtClean="0"/>
              <a:t>      电话：</a:t>
            </a:r>
            <a:r>
              <a:rPr lang="en-US" altLang="zh-CN" smtClean="0"/>
              <a:t>010-62538899-9614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en-US" altLang="zh-CN" smtClean="0"/>
              <a:t>      </a:t>
            </a:r>
            <a:r>
              <a:rPr lang="zh-CN" altLang="en-US" smtClean="0"/>
              <a:t>邮编：</a:t>
            </a:r>
            <a:r>
              <a:rPr lang="en-US" altLang="zh-CN" smtClean="0"/>
              <a:t>100080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zh-CN" altLang="en-US" smtClean="0"/>
              <a:t>      邮箱：</a:t>
            </a:r>
            <a:r>
              <a:rPr lang="en-US" altLang="zh-CN" smtClean="0"/>
              <a:t>hdfyHiv@126.com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722313" y="3489325"/>
            <a:ext cx="7772400" cy="1362075"/>
          </a:xfrm>
        </p:spPr>
        <p:txBody>
          <a:bodyPr anchor="ctr"/>
          <a:lstStyle/>
          <a:p>
            <a:pPr algn="just" eaLnBrk="1" hangingPunct="1"/>
            <a:endParaRPr lang="en-GB" altLang="zh-CN" sz="4400" cap="none" smtClean="0">
              <a:latin typeface="华文新魏"/>
              <a:ea typeface="华文新魏"/>
              <a:cs typeface="华文新魏"/>
            </a:endParaRPr>
          </a:p>
        </p:txBody>
      </p:sp>
      <p:sp>
        <p:nvSpPr>
          <p:cNvPr id="65539" name="Text Placeholder 4"/>
          <p:cNvSpPr>
            <a:spLocks noGrp="1"/>
          </p:cNvSpPr>
          <p:nvPr>
            <p:ph type="body" idx="1"/>
          </p:nvPr>
        </p:nvSpPr>
        <p:spPr>
          <a:xfrm>
            <a:off x="722313" y="1989138"/>
            <a:ext cx="7772400" cy="1500187"/>
          </a:xfrm>
        </p:spPr>
        <p:txBody>
          <a:bodyPr anchor="ctr"/>
          <a:lstStyle/>
          <a:p>
            <a:pPr algn="just" eaLnBrk="1" hangingPunct="1">
              <a:spcBef>
                <a:spcPct val="0"/>
              </a:spcBef>
            </a:pPr>
            <a:r>
              <a:rPr lang="zh-CN" altLang="en-US" sz="4400" b="1" smtClean="0">
                <a:solidFill>
                  <a:schemeClr val="tx1"/>
                </a:solidFill>
                <a:latin typeface="华文新魏"/>
                <a:ea typeface="华文新魏"/>
                <a:cs typeface="华文新魏"/>
              </a:rPr>
              <a:t>四、</a:t>
            </a:r>
            <a:r>
              <a:rPr lang="en-GB" altLang="zh-CN" sz="4400" b="1" smtClean="0">
                <a:solidFill>
                  <a:schemeClr val="tx1"/>
                </a:solidFill>
                <a:latin typeface="华文新魏"/>
                <a:ea typeface="华文新魏"/>
                <a:cs typeface="华文新魏"/>
              </a:rPr>
              <a:t>HIV</a:t>
            </a:r>
            <a:r>
              <a:rPr lang="zh-CN" altLang="en-US" sz="4400" b="1" smtClean="0">
                <a:solidFill>
                  <a:schemeClr val="tx1"/>
                </a:solidFill>
                <a:latin typeface="华文新魏"/>
                <a:ea typeface="华文新魏"/>
                <a:cs typeface="华文新魏"/>
              </a:rPr>
              <a:t>感染的实验室监测</a:t>
            </a:r>
            <a:endParaRPr lang="en-GB" altLang="en-US" sz="4400" b="1" smtClean="0">
              <a:solidFill>
                <a:schemeClr val="tx1"/>
              </a:solidFill>
              <a:latin typeface="华文新魏"/>
              <a:ea typeface="华文新魏"/>
              <a:cs typeface="华文新魏"/>
            </a:endParaRPr>
          </a:p>
        </p:txBody>
      </p:sp>
      <p:sp>
        <p:nvSpPr>
          <p:cNvPr id="48132" name="灯片编号占位符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A254A21-4675-43F0-A403-004539BC99F7}" type="slidenum">
              <a:rPr lang="zh-CN" altLang="en-US" sz="140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41</a:t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800"/>
          </a:xfrm>
        </p:spPr>
        <p:txBody>
          <a:bodyPr/>
          <a:lstStyle/>
          <a:p>
            <a:pPr eaLnBrk="1" hangingPunct="1"/>
            <a:r>
              <a:rPr lang="en-US" altLang="zh-CN" sz="3600" b="1" smtClean="0">
                <a:latin typeface="华文新魏"/>
                <a:ea typeface="华文新魏"/>
                <a:cs typeface="华文新魏"/>
              </a:rPr>
              <a:t>HIV</a:t>
            </a:r>
            <a:r>
              <a:rPr lang="zh-CN" altLang="en-US" sz="3600" b="1" smtClean="0">
                <a:latin typeface="华文新魏"/>
                <a:ea typeface="华文新魏"/>
                <a:cs typeface="华文新魏"/>
              </a:rPr>
              <a:t>感染的实验室监测</a:t>
            </a:r>
          </a:p>
        </p:txBody>
      </p:sp>
      <p:sp>
        <p:nvSpPr>
          <p:cNvPr id="67586" name="内容占位符 2"/>
          <p:cNvSpPr>
            <a:spLocks noGrp="1"/>
          </p:cNvSpPr>
          <p:nvPr>
            <p:ph idx="1"/>
          </p:nvPr>
        </p:nvSpPr>
        <p:spPr>
          <a:xfrm>
            <a:off x="785813" y="1500188"/>
            <a:ext cx="7829550" cy="4525962"/>
          </a:xfrm>
        </p:spPr>
        <p:txBody>
          <a:bodyPr/>
          <a:lstStyle/>
          <a:p>
            <a:pPr eaLnBrk="1" hangingPunct="1"/>
            <a:r>
              <a:rPr lang="zh-CN" altLang="en-US" smtClean="0">
                <a:latin typeface="华文楷体"/>
                <a:ea typeface="华文楷体"/>
                <a:cs typeface="华文楷体"/>
              </a:rPr>
              <a:t>实验室监测主要用于：</a:t>
            </a:r>
            <a:endParaRPr lang="en-US" altLang="zh-CN" smtClean="0">
              <a:latin typeface="华文楷体"/>
              <a:ea typeface="华文楷体"/>
              <a:cs typeface="华文楷体"/>
            </a:endParaRPr>
          </a:p>
          <a:p>
            <a:pPr lvl="1" eaLnBrk="1" hangingPunct="1"/>
            <a:r>
              <a:rPr lang="zh-CN" altLang="en-US" smtClean="0">
                <a:latin typeface="华文楷体"/>
                <a:ea typeface="华文楷体"/>
                <a:cs typeface="华文楷体"/>
              </a:rPr>
              <a:t>决定开始抗病毒治疗还是预防性应用抗病毒药物</a:t>
            </a:r>
            <a:endParaRPr lang="en-US" altLang="zh-CN" smtClean="0">
              <a:latin typeface="华文楷体"/>
              <a:ea typeface="华文楷体"/>
              <a:cs typeface="华文楷体"/>
            </a:endParaRPr>
          </a:p>
          <a:p>
            <a:pPr lvl="2" eaLnBrk="1" hangingPunct="1"/>
            <a:r>
              <a:rPr lang="zh-CN" altLang="en-US" smtClean="0">
                <a:latin typeface="华文楷体"/>
                <a:ea typeface="华文楷体"/>
                <a:cs typeface="华文楷体"/>
              </a:rPr>
              <a:t>是否有抗病毒治疗指征？</a:t>
            </a:r>
            <a:endParaRPr lang="en-US" altLang="zh-CN" smtClean="0">
              <a:latin typeface="华文楷体"/>
              <a:ea typeface="华文楷体"/>
              <a:cs typeface="华文楷体"/>
            </a:endParaRPr>
          </a:p>
          <a:p>
            <a:pPr lvl="1" eaLnBrk="1" hangingPunct="1"/>
            <a:r>
              <a:rPr lang="zh-CN" altLang="en-US" smtClean="0">
                <a:latin typeface="华文楷体"/>
                <a:ea typeface="华文楷体"/>
                <a:cs typeface="华文楷体"/>
              </a:rPr>
              <a:t>效果监测</a:t>
            </a:r>
            <a:endParaRPr lang="en-US" altLang="zh-CN" smtClean="0">
              <a:latin typeface="华文楷体"/>
              <a:ea typeface="华文楷体"/>
              <a:cs typeface="华文楷体"/>
            </a:endParaRPr>
          </a:p>
          <a:p>
            <a:pPr lvl="2" eaLnBrk="1" hangingPunct="1"/>
            <a:r>
              <a:rPr lang="zh-CN" altLang="en-US" smtClean="0">
                <a:latin typeface="华文楷体"/>
                <a:ea typeface="华文楷体"/>
                <a:cs typeface="华文楷体"/>
              </a:rPr>
              <a:t>抗病毒治疗有效吗？</a:t>
            </a:r>
            <a:endParaRPr lang="en-US" altLang="zh-CN" smtClean="0">
              <a:latin typeface="华文楷体"/>
              <a:ea typeface="华文楷体"/>
              <a:cs typeface="华文楷体"/>
            </a:endParaRPr>
          </a:p>
          <a:p>
            <a:pPr lvl="1" eaLnBrk="1" hangingPunct="1"/>
            <a:r>
              <a:rPr lang="zh-CN" altLang="en-US" smtClean="0">
                <a:latin typeface="华文楷体"/>
                <a:ea typeface="华文楷体"/>
                <a:cs typeface="华文楷体"/>
              </a:rPr>
              <a:t>毒性监测</a:t>
            </a:r>
            <a:endParaRPr lang="en-US" altLang="zh-CN" smtClean="0">
              <a:latin typeface="华文楷体"/>
              <a:ea typeface="华文楷体"/>
              <a:cs typeface="华文楷体"/>
            </a:endParaRPr>
          </a:p>
          <a:p>
            <a:pPr lvl="2" eaLnBrk="1" hangingPunct="1"/>
            <a:r>
              <a:rPr lang="zh-CN" altLang="en-US" smtClean="0">
                <a:latin typeface="华文楷体"/>
                <a:ea typeface="华文楷体"/>
                <a:cs typeface="华文楷体"/>
              </a:rPr>
              <a:t>抗病毒药物是否引起了其他问题？</a:t>
            </a:r>
          </a:p>
        </p:txBody>
      </p:sp>
      <p:sp>
        <p:nvSpPr>
          <p:cNvPr id="50179" name="灯片编号占位符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B7BA5A-3EB0-40D5-962F-F008B346C638}" type="slidenum">
              <a:rPr lang="zh-CN" altLang="en-US" sz="140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42</a:t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内容占位符 2"/>
          <p:cNvSpPr>
            <a:spLocks noGrp="1"/>
          </p:cNvSpPr>
          <p:nvPr>
            <p:ph idx="1"/>
          </p:nvPr>
        </p:nvSpPr>
        <p:spPr>
          <a:xfrm>
            <a:off x="500063" y="1428750"/>
            <a:ext cx="8229600" cy="4525963"/>
          </a:xfrm>
        </p:spPr>
        <p:txBody>
          <a:bodyPr/>
          <a:lstStyle/>
          <a:p>
            <a:pPr eaLnBrk="1" hangingPunct="1">
              <a:lnSpc>
                <a:spcPct val="114000"/>
              </a:lnSpc>
              <a:buFont typeface="Arial" charset="0"/>
              <a:buNone/>
            </a:pPr>
            <a:r>
              <a:rPr lang="en-US" altLang="zh-CN" sz="2800" b="1" smtClean="0">
                <a:latin typeface="华文楷体"/>
                <a:ea typeface="华文楷体"/>
                <a:cs typeface="华文楷体"/>
              </a:rPr>
              <a:t>CD4+ T</a:t>
            </a:r>
            <a:r>
              <a:rPr lang="zh-CN" altLang="en-US" sz="2800" b="1" smtClean="0">
                <a:latin typeface="华文楷体"/>
                <a:ea typeface="华文楷体"/>
                <a:cs typeface="华文楷体"/>
              </a:rPr>
              <a:t>淋巴细胞是</a:t>
            </a:r>
            <a:r>
              <a:rPr lang="en-US" altLang="zh-CN" sz="2800" b="1" smtClean="0">
                <a:latin typeface="华文楷体"/>
                <a:ea typeface="华文楷体"/>
                <a:cs typeface="华文楷体"/>
              </a:rPr>
              <a:t>HIV</a:t>
            </a:r>
            <a:r>
              <a:rPr lang="zh-CN" altLang="en-US" sz="2800" b="1" smtClean="0">
                <a:latin typeface="华文楷体"/>
                <a:ea typeface="华文楷体"/>
                <a:cs typeface="华文楷体"/>
              </a:rPr>
              <a:t>病毒攻击的靶细胞</a:t>
            </a:r>
            <a:endParaRPr lang="en-US" altLang="zh-CN" sz="2800" b="1" smtClean="0">
              <a:latin typeface="华文楷体"/>
              <a:ea typeface="华文楷体"/>
              <a:cs typeface="华文楷体"/>
            </a:endParaRPr>
          </a:p>
          <a:p>
            <a:pPr eaLnBrk="1" hangingPunct="1">
              <a:lnSpc>
                <a:spcPct val="114000"/>
              </a:lnSpc>
              <a:buFont typeface="Arial" charset="0"/>
              <a:buNone/>
            </a:pPr>
            <a:r>
              <a:rPr lang="en-US" altLang="zh-CN" sz="2800" b="1" smtClean="0">
                <a:latin typeface="华文楷体"/>
                <a:ea typeface="华文楷体"/>
                <a:cs typeface="华文楷体"/>
              </a:rPr>
              <a:t>CD4+ T</a:t>
            </a:r>
            <a:r>
              <a:rPr lang="zh-CN" altLang="en-US" sz="2800" b="1" smtClean="0">
                <a:latin typeface="华文楷体"/>
                <a:ea typeface="华文楷体"/>
                <a:cs typeface="华文楷体"/>
              </a:rPr>
              <a:t>淋巴细胞检测用于：</a:t>
            </a:r>
            <a:endParaRPr lang="en-US" altLang="zh-CN" sz="2800" b="1" smtClean="0">
              <a:latin typeface="华文楷体"/>
              <a:ea typeface="华文楷体"/>
              <a:cs typeface="华文楷体"/>
            </a:endParaRPr>
          </a:p>
          <a:p>
            <a:pPr eaLnBrk="1" hangingPunct="1">
              <a:lnSpc>
                <a:spcPct val="114000"/>
              </a:lnSpc>
            </a:pP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决定开始抗病毒治疗还是预防性应用抗病毒药物</a:t>
            </a:r>
            <a:endParaRPr lang="en-US" altLang="zh-CN" sz="2800" smtClean="0">
              <a:latin typeface="华文楷体"/>
              <a:ea typeface="华文楷体"/>
              <a:cs typeface="华文楷体"/>
            </a:endParaRPr>
          </a:p>
          <a:p>
            <a:pPr eaLnBrk="1" hangingPunct="1">
              <a:lnSpc>
                <a:spcPct val="114000"/>
              </a:lnSpc>
            </a:pP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为判断抗病毒治疗成功或失败提供定量依据</a:t>
            </a:r>
            <a:endParaRPr lang="en-US" altLang="zh-CN" sz="2800" smtClean="0">
              <a:latin typeface="华文楷体"/>
              <a:ea typeface="华文楷体"/>
              <a:cs typeface="华文楷体"/>
            </a:endParaRPr>
          </a:p>
          <a:p>
            <a:pPr eaLnBrk="1" hangingPunct="1">
              <a:lnSpc>
                <a:spcPct val="114000"/>
              </a:lnSpc>
            </a:pP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对调整抗病毒治疗方案提供指导</a:t>
            </a:r>
            <a:endParaRPr lang="en-US" altLang="zh-CN" sz="2800" smtClean="0">
              <a:latin typeface="华文楷体"/>
              <a:ea typeface="华文楷体"/>
              <a:cs typeface="华文楷体"/>
            </a:endParaRPr>
          </a:p>
          <a:p>
            <a:pPr eaLnBrk="1" hangingPunct="1">
              <a:lnSpc>
                <a:spcPct val="114000"/>
              </a:lnSpc>
              <a:buFont typeface="Arial" charset="0"/>
              <a:buNone/>
            </a:pPr>
            <a:r>
              <a:rPr lang="zh-CN" altLang="en-US" sz="2800" b="1" smtClean="0">
                <a:latin typeface="华文楷体"/>
                <a:ea typeface="华文楷体"/>
                <a:cs typeface="华文楷体"/>
              </a:rPr>
              <a:t>孕期每</a:t>
            </a:r>
            <a:r>
              <a:rPr lang="en-US" altLang="zh-CN" sz="2800" b="1" smtClean="0">
                <a:latin typeface="华文楷体"/>
                <a:ea typeface="华文楷体"/>
                <a:cs typeface="华文楷体"/>
              </a:rPr>
              <a:t>3</a:t>
            </a:r>
            <a:r>
              <a:rPr lang="zh-CN" altLang="en-US" sz="2800" b="1" smtClean="0">
                <a:latin typeface="华文楷体"/>
                <a:ea typeface="华文楷体"/>
                <a:cs typeface="华文楷体"/>
              </a:rPr>
              <a:t>个月及产后</a:t>
            </a:r>
            <a:r>
              <a:rPr lang="en-US" altLang="zh-CN" sz="2800" b="1" smtClean="0">
                <a:latin typeface="华文楷体"/>
                <a:ea typeface="华文楷体"/>
                <a:cs typeface="华文楷体"/>
              </a:rPr>
              <a:t>4 – 6</a:t>
            </a:r>
            <a:r>
              <a:rPr lang="zh-CN" altLang="en-US" sz="2800" b="1" smtClean="0">
                <a:latin typeface="华文楷体"/>
                <a:ea typeface="华文楷体"/>
                <a:cs typeface="华文楷体"/>
              </a:rPr>
              <a:t>周应进行</a:t>
            </a:r>
            <a:r>
              <a:rPr lang="en-US" altLang="zh-CN" sz="2800" b="1" smtClean="0">
                <a:latin typeface="华文楷体"/>
                <a:ea typeface="华文楷体"/>
                <a:cs typeface="华文楷体"/>
              </a:rPr>
              <a:t>CD4+ T</a:t>
            </a:r>
            <a:r>
              <a:rPr lang="zh-CN" altLang="en-US" sz="2800" b="1" smtClean="0">
                <a:latin typeface="华文楷体"/>
                <a:ea typeface="华文楷体"/>
                <a:cs typeface="华文楷体"/>
              </a:rPr>
              <a:t>淋巴细胞检测</a:t>
            </a: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（急性感染时可适当推迟检测，因为在急性感染期，</a:t>
            </a:r>
            <a:r>
              <a:rPr lang="en-US" altLang="zh-CN" sz="2800" smtClean="0">
                <a:latin typeface="华文楷体"/>
                <a:ea typeface="华文楷体"/>
                <a:cs typeface="华文楷体"/>
              </a:rPr>
              <a:t>CD4+ T</a:t>
            </a: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淋巴细胞通常会下降）</a:t>
            </a:r>
          </a:p>
        </p:txBody>
      </p:sp>
      <p:sp>
        <p:nvSpPr>
          <p:cNvPr id="68610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en-US" altLang="zh-CN" sz="3600" b="1" smtClean="0">
                <a:latin typeface="华文新魏"/>
                <a:ea typeface="华文新魏"/>
                <a:cs typeface="华文新魏"/>
              </a:rPr>
              <a:t>CD4+ T</a:t>
            </a:r>
            <a:r>
              <a:rPr lang="zh-CN" altLang="en-US" sz="3600" b="1" smtClean="0">
                <a:latin typeface="华文新魏"/>
                <a:ea typeface="华文新魏"/>
                <a:cs typeface="华文新魏"/>
              </a:rPr>
              <a:t>淋巴细胞检测</a:t>
            </a:r>
          </a:p>
        </p:txBody>
      </p:sp>
      <p:sp>
        <p:nvSpPr>
          <p:cNvPr id="51203" name="灯片编号占位符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512B4DF-5655-4855-8786-DDE5ECCA2D95}" type="slidenum">
              <a:rPr lang="zh-CN" altLang="en-US" sz="140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43</a:t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内容占位符 2"/>
          <p:cNvSpPr>
            <a:spLocks noGrp="1"/>
          </p:cNvSpPr>
          <p:nvPr>
            <p:ph idx="1"/>
          </p:nvPr>
        </p:nvSpPr>
        <p:spPr>
          <a:xfrm>
            <a:off x="395288" y="1341438"/>
            <a:ext cx="8229600" cy="4525962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zh-CN" altLang="en-US" sz="2800" b="1" smtClean="0">
                <a:latin typeface="华文楷体"/>
                <a:ea typeface="华文楷体"/>
                <a:cs typeface="华文楷体"/>
              </a:rPr>
              <a:t>病毒载量测量血浆中的病毒数量</a:t>
            </a:r>
            <a:endParaRPr lang="en-US" altLang="zh-CN" sz="2800" b="1" smtClean="0">
              <a:latin typeface="华文楷体"/>
              <a:ea typeface="华文楷体"/>
              <a:cs typeface="华文楷体"/>
            </a:endParaRPr>
          </a:p>
          <a:p>
            <a:pPr eaLnBrk="1" hangingPunct="1">
              <a:buFont typeface="Arial" charset="0"/>
              <a:buNone/>
            </a:pPr>
            <a:r>
              <a:rPr lang="zh-CN" altLang="en-US" sz="2800" b="1" smtClean="0">
                <a:latin typeface="华文楷体"/>
                <a:ea typeface="华文楷体"/>
                <a:cs typeface="华文楷体"/>
              </a:rPr>
              <a:t>病毒载量检测可用于：</a:t>
            </a:r>
            <a:endParaRPr lang="en-US" altLang="zh-CN" sz="2800" b="1" smtClean="0">
              <a:latin typeface="华文楷体"/>
              <a:ea typeface="华文楷体"/>
              <a:cs typeface="华文楷体"/>
            </a:endParaRPr>
          </a:p>
          <a:p>
            <a:pPr eaLnBrk="1" hangingPunct="1"/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是抗病毒治疗失败早期、最可靠的标记物，抗病毒治疗失败的原因，如：</a:t>
            </a:r>
            <a:endParaRPr lang="en-US" altLang="zh-CN" sz="2800" smtClean="0">
              <a:latin typeface="华文楷体"/>
              <a:ea typeface="华文楷体"/>
              <a:cs typeface="华文楷体"/>
            </a:endParaRPr>
          </a:p>
          <a:p>
            <a:pPr lvl="1" eaLnBrk="1" hangingPunct="1"/>
            <a:r>
              <a:rPr lang="zh-CN" altLang="en-US" smtClean="0">
                <a:latin typeface="华文楷体"/>
                <a:ea typeface="华文楷体"/>
                <a:cs typeface="华文楷体"/>
              </a:rPr>
              <a:t>依从性差</a:t>
            </a:r>
            <a:endParaRPr lang="en-US" altLang="zh-CN" smtClean="0">
              <a:latin typeface="华文楷体"/>
              <a:ea typeface="华文楷体"/>
              <a:cs typeface="华文楷体"/>
            </a:endParaRPr>
          </a:p>
          <a:p>
            <a:pPr lvl="1" eaLnBrk="1" hangingPunct="1"/>
            <a:r>
              <a:rPr lang="zh-CN" altLang="en-US" smtClean="0">
                <a:latin typeface="华文楷体"/>
                <a:ea typeface="华文楷体"/>
                <a:cs typeface="华文楷体"/>
              </a:rPr>
              <a:t>耐药</a:t>
            </a:r>
            <a:endParaRPr lang="en-US" altLang="zh-CN" smtClean="0">
              <a:latin typeface="华文楷体"/>
              <a:ea typeface="华文楷体"/>
              <a:cs typeface="华文楷体"/>
            </a:endParaRPr>
          </a:p>
          <a:p>
            <a:pPr eaLnBrk="1" hangingPunct="1"/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监测对抗病毒治疗的反应</a:t>
            </a:r>
            <a:endParaRPr lang="en-US" altLang="zh-CN" sz="2800" smtClean="0">
              <a:latin typeface="华文楷体"/>
              <a:ea typeface="华文楷体"/>
              <a:cs typeface="华文楷体"/>
            </a:endParaRPr>
          </a:p>
          <a:p>
            <a:pPr eaLnBrk="1" hangingPunct="1">
              <a:buFont typeface="Arial" charset="0"/>
              <a:buNone/>
            </a:pPr>
            <a:r>
              <a:rPr lang="zh-CN" altLang="en-US" sz="2800" b="1" smtClean="0">
                <a:latin typeface="华文楷体"/>
                <a:ea typeface="华文楷体"/>
                <a:cs typeface="华文楷体"/>
              </a:rPr>
              <a:t>诊断</a:t>
            </a:r>
            <a:r>
              <a:rPr lang="en-US" altLang="zh-CN" sz="2800" b="1" smtClean="0">
                <a:latin typeface="华文楷体"/>
                <a:ea typeface="华文楷体"/>
                <a:cs typeface="华文楷体"/>
              </a:rPr>
              <a:t>HIV</a:t>
            </a:r>
            <a:r>
              <a:rPr lang="zh-CN" altLang="en-US" sz="2800" b="1" smtClean="0">
                <a:latin typeface="华文楷体"/>
                <a:ea typeface="华文楷体"/>
                <a:cs typeface="华文楷体"/>
              </a:rPr>
              <a:t>感染后和孕晚期各进行一次病毒载量检测</a:t>
            </a:r>
          </a:p>
        </p:txBody>
      </p:sp>
      <p:sp>
        <p:nvSpPr>
          <p:cNvPr id="6963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zh-CN" altLang="en-US" sz="3600" b="1" smtClean="0">
                <a:latin typeface="华文新魏"/>
                <a:ea typeface="华文新魏"/>
                <a:cs typeface="华文新魏"/>
              </a:rPr>
              <a:t>病毒载量（</a:t>
            </a:r>
            <a:r>
              <a:rPr lang="en-US" altLang="zh-CN" sz="3600" b="1" smtClean="0">
                <a:latin typeface="华文新魏"/>
                <a:ea typeface="华文新魏"/>
                <a:cs typeface="华文新魏"/>
              </a:rPr>
              <a:t>RNA-PCR</a:t>
            </a:r>
            <a:r>
              <a:rPr lang="zh-CN" altLang="en-US" sz="3600" b="1" smtClean="0">
                <a:latin typeface="华文新魏"/>
                <a:ea typeface="华文新魏"/>
                <a:cs typeface="华文新魏"/>
              </a:rPr>
              <a:t>）检测</a:t>
            </a:r>
          </a:p>
        </p:txBody>
      </p:sp>
      <p:sp>
        <p:nvSpPr>
          <p:cNvPr id="52227" name="灯片编号占位符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A5A0E99-7440-48B6-A76E-88BA50FFFF1A}" type="slidenum">
              <a:rPr lang="zh-CN" altLang="en-US" sz="140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44</a:t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5"/>
          <p:cNvGraphicFramePr>
            <a:graphicFrameLocks noGrp="1"/>
          </p:cNvGraphicFramePr>
          <p:nvPr>
            <p:ph idx="1"/>
          </p:nvPr>
        </p:nvGraphicFramePr>
        <p:xfrm>
          <a:off x="500063" y="1000125"/>
          <a:ext cx="8229600" cy="53133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0504"/>
                <a:gridCol w="1368152"/>
                <a:gridCol w="2520280"/>
                <a:gridCol w="2890664"/>
              </a:tblGrid>
              <a:tr h="84501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华文楷体" pitchFamily="2" charset="-122"/>
                          <a:ea typeface="华文楷体" pitchFamily="2" charset="-122"/>
                        </a:rPr>
                        <a:t>检测</a:t>
                      </a:r>
                      <a:endParaRPr lang="zh-CN" altLang="en-US" sz="240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华文楷体" pitchFamily="2" charset="-122"/>
                          <a:ea typeface="华文楷体" pitchFamily="2" charset="-122"/>
                        </a:rPr>
                        <a:t>检测</a:t>
                      </a:r>
                      <a:endParaRPr lang="en-US" altLang="zh-CN" sz="2400" dirty="0" smtClean="0"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 algn="ctr"/>
                      <a:r>
                        <a:rPr lang="zh-CN" altLang="en-US" sz="2400" dirty="0" smtClean="0">
                          <a:latin typeface="华文楷体" pitchFamily="2" charset="-122"/>
                          <a:ea typeface="华文楷体" pitchFamily="2" charset="-122"/>
                        </a:rPr>
                        <a:t>对象</a:t>
                      </a:r>
                      <a:endParaRPr lang="zh-CN" altLang="en-US" sz="240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华文楷体" pitchFamily="2" charset="-122"/>
                          <a:ea typeface="华文楷体" pitchFamily="2" charset="-122"/>
                        </a:rPr>
                        <a:t>原因</a:t>
                      </a:r>
                      <a:endParaRPr lang="zh-CN" altLang="en-US" sz="240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华文楷体" pitchFamily="2" charset="-122"/>
                          <a:ea typeface="华文楷体" pitchFamily="2" charset="-122"/>
                        </a:rPr>
                        <a:t>临床指导</a:t>
                      </a:r>
                      <a:endParaRPr lang="zh-CN" altLang="en-US" sz="240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/>
                </a:tc>
              </a:tr>
              <a:tr h="169123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CD4+ T</a:t>
                      </a:r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淋巴细胞计数</a:t>
                      </a:r>
                      <a:endParaRPr lang="zh-CN" altLang="en-US" sz="2000" b="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所有</a:t>
                      </a:r>
                      <a:r>
                        <a:rPr lang="en-US" altLang="zh-CN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HIV</a:t>
                      </a:r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感染孕产妇</a:t>
                      </a:r>
                      <a:endParaRPr lang="zh-CN" altLang="en-US" sz="2000" b="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基线</a:t>
                      </a:r>
                      <a:endParaRPr lang="en-US" altLang="zh-CN" sz="2000" b="0" dirty="0" smtClean="0"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评估是否需要抗病毒治疗</a:t>
                      </a:r>
                      <a:endParaRPr lang="zh-CN" altLang="en-US" sz="2000" b="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孕产妇：</a:t>
                      </a:r>
                      <a:endParaRPr lang="en-US" altLang="zh-CN" sz="2000" b="0" dirty="0" smtClean="0"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抗病毒治疗：</a:t>
                      </a:r>
                      <a:r>
                        <a:rPr lang="en-US" altLang="zh-CN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CD4</a:t>
                      </a:r>
                      <a:r>
                        <a:rPr lang="en-US" altLang="zh-CN" sz="2000" b="0" baseline="0" dirty="0" smtClean="0">
                          <a:latin typeface="华文楷体" pitchFamily="2" charset="-122"/>
                          <a:ea typeface="华文楷体" pitchFamily="2" charset="-122"/>
                        </a:rPr>
                        <a:t> &lt;350</a:t>
                      </a:r>
                      <a:r>
                        <a:rPr lang="zh-CN" altLang="en-US" sz="2000" b="0" baseline="0" dirty="0" smtClean="0">
                          <a:latin typeface="华文楷体" pitchFamily="2" charset="-122"/>
                          <a:ea typeface="华文楷体" pitchFamily="2" charset="-122"/>
                        </a:rPr>
                        <a:t>个细胞</a:t>
                      </a:r>
                      <a:r>
                        <a:rPr lang="en-US" altLang="zh-CN" sz="2000" b="0" baseline="0" dirty="0" smtClean="0">
                          <a:latin typeface="华文楷体" pitchFamily="2" charset="-122"/>
                          <a:ea typeface="华文楷体" pitchFamily="2" charset="-122"/>
                        </a:rPr>
                        <a:t>/mm3</a:t>
                      </a:r>
                    </a:p>
                    <a:p>
                      <a:r>
                        <a:rPr lang="zh-CN" altLang="en-US" sz="2000" b="0" baseline="0" dirty="0" smtClean="0">
                          <a:latin typeface="华文楷体" pitchFamily="2" charset="-122"/>
                          <a:ea typeface="华文楷体" pitchFamily="2" charset="-122"/>
                        </a:rPr>
                        <a:t>预防应用抗病毒药物：</a:t>
                      </a:r>
                      <a:r>
                        <a:rPr lang="en-US" altLang="zh-CN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CD4</a:t>
                      </a:r>
                      <a:r>
                        <a:rPr lang="en-US" altLang="zh-CN" sz="2000" b="0" baseline="0" dirty="0" smtClean="0">
                          <a:latin typeface="华文楷体" pitchFamily="2" charset="-122"/>
                          <a:ea typeface="华文楷体" pitchFamily="2" charset="-122"/>
                        </a:rPr>
                        <a:t> ≥ 350</a:t>
                      </a:r>
                      <a:r>
                        <a:rPr lang="zh-CN" altLang="en-US" sz="2000" b="0" baseline="0" dirty="0" smtClean="0">
                          <a:latin typeface="华文楷体" pitchFamily="2" charset="-122"/>
                          <a:ea typeface="华文楷体" pitchFamily="2" charset="-122"/>
                        </a:rPr>
                        <a:t>个细胞</a:t>
                      </a:r>
                      <a:r>
                        <a:rPr lang="en-US" altLang="zh-CN" sz="2000" b="0" baseline="0" dirty="0" smtClean="0">
                          <a:latin typeface="华文楷体" pitchFamily="2" charset="-122"/>
                          <a:ea typeface="华文楷体" pitchFamily="2" charset="-122"/>
                        </a:rPr>
                        <a:t>/mm3</a:t>
                      </a:r>
                      <a:endParaRPr lang="zh-CN" altLang="en-US" sz="2000" b="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/>
                </a:tc>
              </a:tr>
              <a:tr h="79789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全血细胞计数（</a:t>
                      </a:r>
                      <a:r>
                        <a:rPr lang="en-US" altLang="zh-CN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CBC</a:t>
                      </a:r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）</a:t>
                      </a:r>
                      <a:endParaRPr lang="zh-CN" altLang="en-US" sz="2000" b="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所有</a:t>
                      </a:r>
                      <a:r>
                        <a:rPr lang="en-US" altLang="zh-CN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HIV</a:t>
                      </a:r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感染孕产妇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AZT</a:t>
                      </a:r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可引起贫血或白细胞计数降低</a:t>
                      </a:r>
                      <a:endParaRPr lang="zh-CN" altLang="en-US" sz="2000" b="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如果</a:t>
                      </a:r>
                      <a:r>
                        <a:rPr lang="en-US" altLang="zh-CN" sz="2000" b="0" dirty="0" err="1" smtClean="0">
                          <a:latin typeface="华文楷体" pitchFamily="2" charset="-122"/>
                          <a:ea typeface="华文楷体" pitchFamily="2" charset="-122"/>
                        </a:rPr>
                        <a:t>Hb</a:t>
                      </a:r>
                      <a:r>
                        <a:rPr lang="en-US" altLang="zh-CN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&lt;9g/dl</a:t>
                      </a:r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，不用使用</a:t>
                      </a:r>
                      <a:r>
                        <a:rPr lang="en-US" altLang="zh-CN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AZT</a:t>
                      </a:r>
                      <a:endParaRPr lang="zh-CN" altLang="en-US" sz="2000" b="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/>
                </a:tc>
              </a:tr>
              <a:tr h="100811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转氨酶</a:t>
                      </a:r>
                      <a:endParaRPr lang="zh-CN" altLang="en-US" sz="2000" b="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所有</a:t>
                      </a:r>
                      <a:r>
                        <a:rPr lang="en-US" altLang="zh-CN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HIV</a:t>
                      </a:r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感染孕产妇</a:t>
                      </a:r>
                      <a:endParaRPr lang="zh-CN" altLang="en-US" sz="2000" b="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如果</a:t>
                      </a:r>
                      <a:r>
                        <a:rPr lang="en-US" altLang="zh-CN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ALT</a:t>
                      </a:r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或</a:t>
                      </a:r>
                      <a:r>
                        <a:rPr lang="en-US" altLang="zh-CN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AST</a:t>
                      </a:r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升高，</a:t>
                      </a:r>
                      <a:r>
                        <a:rPr lang="en-US" altLang="zh-CN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NVP</a:t>
                      </a:r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肝损害副作用的风险较高</a:t>
                      </a:r>
                      <a:endParaRPr lang="zh-CN" altLang="en-US" sz="2000" b="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如果</a:t>
                      </a:r>
                      <a:r>
                        <a:rPr lang="en-US" altLang="zh-CN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ALT/AST</a:t>
                      </a:r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升高超过</a:t>
                      </a:r>
                      <a:r>
                        <a:rPr lang="en-US" altLang="zh-CN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3</a:t>
                      </a:r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倍，不要使用</a:t>
                      </a:r>
                      <a:r>
                        <a:rPr lang="en-US" altLang="zh-CN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NVP</a:t>
                      </a:r>
                      <a:endParaRPr lang="zh-CN" altLang="en-US" sz="2000" b="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/>
                </a:tc>
              </a:tr>
              <a:tr h="76261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尿肌酐</a:t>
                      </a:r>
                      <a:endParaRPr lang="zh-CN" altLang="en-US" sz="2000" b="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所有</a:t>
                      </a:r>
                      <a:r>
                        <a:rPr lang="en-US" altLang="zh-CN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HIV</a:t>
                      </a:r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感染孕产妇</a:t>
                      </a:r>
                      <a:endParaRPr lang="zh-CN" altLang="en-US" sz="2000" b="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如果升高，需要调整抗病毒药物的剂量</a:t>
                      </a:r>
                      <a:endParaRPr lang="zh-CN" altLang="en-US" sz="2000" b="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需要参考各种抗病毒药物剂量说明</a:t>
                      </a:r>
                      <a:endParaRPr lang="zh-CN" altLang="en-US" sz="2000" b="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70689" name="标题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654050"/>
          </a:xfrm>
        </p:spPr>
        <p:txBody>
          <a:bodyPr/>
          <a:lstStyle/>
          <a:p>
            <a:pPr eaLnBrk="1" hangingPunct="1"/>
            <a:r>
              <a:rPr lang="en-US" altLang="zh-CN" sz="3600" b="1" smtClean="0">
                <a:latin typeface="华文新魏"/>
                <a:ea typeface="华文新魏"/>
                <a:cs typeface="华文新魏"/>
              </a:rPr>
              <a:t>HIV</a:t>
            </a:r>
            <a:r>
              <a:rPr lang="zh-CN" altLang="en-US" sz="3600" b="1" smtClean="0">
                <a:latin typeface="华文新魏"/>
                <a:ea typeface="华文新魏"/>
                <a:cs typeface="华文新魏"/>
              </a:rPr>
              <a:t>感染孕产妇常规实验室监测（</a:t>
            </a:r>
            <a:r>
              <a:rPr lang="en-US" altLang="zh-CN" sz="3600" b="1" smtClean="0">
                <a:latin typeface="华文新魏"/>
                <a:ea typeface="华文新魏"/>
                <a:cs typeface="华文新魏"/>
              </a:rPr>
              <a:t>1</a:t>
            </a:r>
            <a:r>
              <a:rPr lang="zh-CN" altLang="en-US" sz="3600" b="1" smtClean="0">
                <a:latin typeface="华文新魏"/>
                <a:ea typeface="华文新魏"/>
                <a:cs typeface="华文新魏"/>
              </a:rPr>
              <a:t>）</a:t>
            </a:r>
          </a:p>
        </p:txBody>
      </p:sp>
      <p:sp>
        <p:nvSpPr>
          <p:cNvPr id="53282" name="灯片编号占位符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758BB2-CE65-420D-9883-0B3BCC09E564}" type="slidenum">
              <a:rPr lang="zh-CN" altLang="en-US" sz="140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45</a:t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5"/>
          <p:cNvGraphicFramePr>
            <a:graphicFrameLocks noGrp="1"/>
          </p:cNvGraphicFramePr>
          <p:nvPr>
            <p:ph idx="1"/>
          </p:nvPr>
        </p:nvGraphicFramePr>
        <p:xfrm>
          <a:off x="214313" y="857250"/>
          <a:ext cx="8643937" cy="55467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3538"/>
                <a:gridCol w="1437039"/>
                <a:gridCol w="1674805"/>
                <a:gridCol w="4008584"/>
              </a:tblGrid>
              <a:tr h="80155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华文楷体" pitchFamily="2" charset="-122"/>
                          <a:ea typeface="华文楷体" pitchFamily="2" charset="-122"/>
                        </a:rPr>
                        <a:t>检测</a:t>
                      </a:r>
                      <a:endParaRPr lang="zh-CN" altLang="en-US" sz="240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华文楷体" pitchFamily="2" charset="-122"/>
                          <a:ea typeface="华文楷体" pitchFamily="2" charset="-122"/>
                        </a:rPr>
                        <a:t>检测</a:t>
                      </a:r>
                      <a:endParaRPr lang="en-US" altLang="zh-CN" sz="2400" dirty="0" smtClean="0"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 algn="ctr"/>
                      <a:r>
                        <a:rPr lang="zh-CN" altLang="en-US" sz="2400" dirty="0" smtClean="0">
                          <a:latin typeface="华文楷体" pitchFamily="2" charset="-122"/>
                          <a:ea typeface="华文楷体" pitchFamily="2" charset="-122"/>
                        </a:rPr>
                        <a:t>对象</a:t>
                      </a:r>
                      <a:endParaRPr lang="zh-CN" altLang="en-US" sz="240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华文楷体" pitchFamily="2" charset="-122"/>
                          <a:ea typeface="华文楷体" pitchFamily="2" charset="-122"/>
                        </a:rPr>
                        <a:t>原因</a:t>
                      </a:r>
                      <a:endParaRPr lang="zh-CN" altLang="en-US" sz="240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华文楷体" pitchFamily="2" charset="-122"/>
                          <a:ea typeface="华文楷体" pitchFamily="2" charset="-122"/>
                        </a:rPr>
                        <a:t>临床指导</a:t>
                      </a:r>
                      <a:endParaRPr lang="zh-CN" altLang="en-US" sz="240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/>
                </a:tc>
              </a:tr>
              <a:tr h="68280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血糖</a:t>
                      </a:r>
                      <a:endParaRPr lang="zh-CN" altLang="en-US" sz="2000" b="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所有</a:t>
                      </a:r>
                      <a:r>
                        <a:rPr lang="en-US" altLang="zh-CN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HIV</a:t>
                      </a:r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感染孕产妇</a:t>
                      </a:r>
                      <a:endParaRPr lang="zh-CN" altLang="en-US" sz="2000" b="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PI</a:t>
                      </a:r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类药物可致血糖升高</a:t>
                      </a:r>
                      <a:endParaRPr lang="zh-CN" altLang="en-US" sz="2000" b="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糖尿病人避免应用</a:t>
                      </a:r>
                      <a:r>
                        <a:rPr lang="en-US" altLang="zh-CN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PI</a:t>
                      </a:r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类药物</a:t>
                      </a:r>
                      <a:endParaRPr lang="zh-CN" altLang="en-US" sz="2000" b="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/>
                </a:tc>
              </a:tr>
              <a:tr h="68280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血脂</a:t>
                      </a:r>
                      <a:endParaRPr lang="zh-CN" altLang="en-US" sz="2000" b="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如果使用</a:t>
                      </a:r>
                      <a:r>
                        <a:rPr lang="en-US" altLang="zh-CN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PI</a:t>
                      </a:r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类药物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PI</a:t>
                      </a:r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类药物可致血脂升高</a:t>
                      </a:r>
                      <a:endParaRPr lang="zh-CN" altLang="en-US" sz="2000" b="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如果血脂升高，避免应用</a:t>
                      </a:r>
                      <a:r>
                        <a:rPr lang="en-US" altLang="zh-CN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PI</a:t>
                      </a:r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类药物</a:t>
                      </a:r>
                      <a:endParaRPr lang="zh-CN" altLang="en-US" sz="2000" b="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/>
                </a:tc>
              </a:tr>
              <a:tr h="68280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梅毒血清学试验</a:t>
                      </a:r>
                      <a:endParaRPr lang="zh-CN" altLang="en-US" sz="2000" b="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所有</a:t>
                      </a:r>
                      <a:r>
                        <a:rPr lang="en-US" altLang="zh-CN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HIV</a:t>
                      </a:r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感染孕产妇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筛查是否同时感染梅毒</a:t>
                      </a:r>
                      <a:endParaRPr lang="zh-CN" altLang="en-US" sz="2000" b="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如果梅毒检测阳性，治疗梅毒</a:t>
                      </a:r>
                      <a:endParaRPr lang="zh-CN" altLang="en-US" sz="2000" b="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/>
                </a:tc>
              </a:tr>
              <a:tr h="127655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err="1" smtClean="0">
                          <a:latin typeface="华文楷体" pitchFamily="2" charset="-122"/>
                          <a:ea typeface="华文楷体" pitchFamily="2" charset="-122"/>
                        </a:rPr>
                        <a:t>HBsAg</a:t>
                      </a:r>
                      <a:endParaRPr lang="en-US" altLang="zh-CN" sz="2000" b="0" dirty="0" smtClean="0"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 algn="ctr"/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如果需要，丙肝血清检测</a:t>
                      </a:r>
                      <a:endParaRPr lang="zh-CN" altLang="en-US" sz="2000" b="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所有</a:t>
                      </a:r>
                      <a:r>
                        <a:rPr lang="en-US" altLang="zh-CN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HIV</a:t>
                      </a:r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感染孕产妇</a:t>
                      </a:r>
                      <a:endParaRPr lang="zh-CN" altLang="en-US" sz="2000" b="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筛查</a:t>
                      </a:r>
                      <a:r>
                        <a:rPr lang="en-US" altLang="zh-CN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HBV/HCV</a:t>
                      </a:r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感染</a:t>
                      </a:r>
                      <a:endParaRPr lang="zh-CN" altLang="en-US" sz="2000" b="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HBV</a:t>
                      </a:r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暴露婴儿出生后</a:t>
                      </a:r>
                      <a:r>
                        <a:rPr lang="en-US" altLang="zh-CN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24</a:t>
                      </a:r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小时内给予</a:t>
                      </a:r>
                      <a:r>
                        <a:rPr lang="en-US" altLang="zh-CN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HBV</a:t>
                      </a:r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疫苗和免疫球蛋白注射；如果</a:t>
                      </a:r>
                      <a:r>
                        <a:rPr lang="en-US" altLang="zh-CN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HBV/HCV</a:t>
                      </a:r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阳性，避免使用</a:t>
                      </a:r>
                      <a:r>
                        <a:rPr lang="en-US" altLang="zh-CN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NVP</a:t>
                      </a:r>
                      <a:endParaRPr lang="zh-CN" altLang="en-US" sz="2000" b="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/>
                </a:tc>
              </a:tr>
              <a:tr h="127655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胸部</a:t>
                      </a:r>
                      <a:r>
                        <a:rPr lang="en-US" altLang="zh-CN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X</a:t>
                      </a:r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线片和</a:t>
                      </a:r>
                      <a:r>
                        <a:rPr lang="en-US" altLang="zh-CN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/</a:t>
                      </a:r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或结核皮肤试验</a:t>
                      </a:r>
                      <a:endParaRPr lang="zh-CN" altLang="en-US" sz="2000" b="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所有</a:t>
                      </a:r>
                      <a:r>
                        <a:rPr lang="en-US" altLang="zh-CN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HIV</a:t>
                      </a:r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感染孕产妇</a:t>
                      </a:r>
                      <a:endParaRPr lang="zh-CN" altLang="en-US" sz="2000" b="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筛查结核</a:t>
                      </a:r>
                      <a:endParaRPr lang="zh-CN" altLang="en-US" sz="2000" b="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进一步调查</a:t>
                      </a:r>
                      <a:endParaRPr lang="en-US" altLang="zh-CN" sz="2000" b="0" dirty="0" smtClean="0"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 algn="ctr"/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如果活动结核，治疗</a:t>
                      </a:r>
                      <a:endParaRPr lang="en-US" altLang="zh-CN" sz="2000" b="0" dirty="0" smtClean="0"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 algn="ctr"/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如果必要，考虑异烟肼预防性治疗（</a:t>
                      </a:r>
                      <a:r>
                        <a:rPr lang="en-US" altLang="zh-CN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IPT</a:t>
                      </a:r>
                      <a:r>
                        <a:rPr lang="zh-CN" altLang="en-US" sz="2000" b="0" dirty="0" smtClean="0">
                          <a:latin typeface="华文楷体" pitchFamily="2" charset="-122"/>
                          <a:ea typeface="华文楷体" pitchFamily="2" charset="-122"/>
                        </a:rPr>
                        <a:t>）</a:t>
                      </a:r>
                      <a:endParaRPr lang="zh-CN" altLang="en-US" sz="2000" b="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71718" name="标题 1"/>
          <p:cNvSpPr>
            <a:spLocks noGrp="1"/>
          </p:cNvSpPr>
          <p:nvPr>
            <p:ph type="title"/>
          </p:nvPr>
        </p:nvSpPr>
        <p:spPr>
          <a:xfrm>
            <a:off x="500063" y="142875"/>
            <a:ext cx="8229600" cy="714375"/>
          </a:xfrm>
        </p:spPr>
        <p:txBody>
          <a:bodyPr/>
          <a:lstStyle/>
          <a:p>
            <a:pPr eaLnBrk="1" hangingPunct="1"/>
            <a:r>
              <a:rPr lang="en-US" altLang="zh-CN" sz="3600" b="1" smtClean="0">
                <a:latin typeface="华文新魏"/>
                <a:ea typeface="华文新魏"/>
                <a:cs typeface="华文新魏"/>
              </a:rPr>
              <a:t>HIV</a:t>
            </a:r>
            <a:r>
              <a:rPr lang="zh-CN" altLang="en-US" sz="3600" b="1" smtClean="0">
                <a:latin typeface="华文新魏"/>
                <a:ea typeface="华文新魏"/>
                <a:cs typeface="华文新魏"/>
              </a:rPr>
              <a:t>感染孕产妇常规实验室监测（</a:t>
            </a:r>
            <a:r>
              <a:rPr lang="en-US" altLang="zh-CN" sz="3600" b="1" smtClean="0">
                <a:latin typeface="华文新魏"/>
                <a:ea typeface="华文新魏"/>
                <a:cs typeface="华文新魏"/>
              </a:rPr>
              <a:t>2</a:t>
            </a:r>
            <a:r>
              <a:rPr lang="zh-CN" altLang="en-US" sz="3600" b="1" smtClean="0">
                <a:latin typeface="华文新魏"/>
                <a:ea typeface="华文新魏"/>
                <a:cs typeface="华文新魏"/>
              </a:rPr>
              <a:t>）</a:t>
            </a:r>
          </a:p>
        </p:txBody>
      </p:sp>
      <p:sp>
        <p:nvSpPr>
          <p:cNvPr id="54311" name="灯片编号占位符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D6582CB-968B-41C6-9D89-1EB69292B2E5}" type="slidenum">
              <a:rPr lang="zh-CN" altLang="en-US" sz="140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46</a:t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2143125"/>
            <a:ext cx="7772400" cy="1362075"/>
          </a:xfrm>
        </p:spPr>
        <p:txBody>
          <a:bodyPr/>
          <a:lstStyle/>
          <a:p>
            <a:pPr eaLnBrk="1" hangingPunct="1"/>
            <a:r>
              <a:rPr lang="zh-CN" altLang="en-US" cap="none" smtClean="0">
                <a:latin typeface="华文楷体"/>
                <a:ea typeface="华文楷体"/>
                <a:cs typeface="华文楷体"/>
              </a:rPr>
              <a:t>五、</a:t>
            </a:r>
            <a:r>
              <a:rPr lang="en-US" altLang="zh-CN" cap="none" smtClean="0">
                <a:latin typeface="华文楷体"/>
                <a:ea typeface="华文楷体"/>
                <a:cs typeface="华文楷体"/>
              </a:rPr>
              <a:t>HBV</a:t>
            </a:r>
            <a:r>
              <a:rPr lang="zh-CN" altLang="en-US" cap="none" smtClean="0">
                <a:latin typeface="华文楷体"/>
                <a:ea typeface="华文楷体"/>
                <a:cs typeface="华文楷体"/>
              </a:rPr>
              <a:t>感染的检测</a:t>
            </a:r>
            <a:endParaRPr lang="en-GB" cap="none" smtClean="0">
              <a:latin typeface="华文楷体"/>
              <a:ea typeface="华文楷体"/>
              <a:cs typeface="华文楷体"/>
            </a:endParaRPr>
          </a:p>
        </p:txBody>
      </p:sp>
      <p:sp>
        <p:nvSpPr>
          <p:cNvPr id="72707" name="Text Placeholder 4"/>
          <p:cNvSpPr>
            <a:spLocks noGrp="1"/>
          </p:cNvSpPr>
          <p:nvPr>
            <p:ph type="body" idx="1"/>
          </p:nvPr>
        </p:nvSpPr>
        <p:spPr>
          <a:xfrm>
            <a:off x="571500" y="857250"/>
            <a:ext cx="7772400" cy="857250"/>
          </a:xfrm>
        </p:spPr>
        <p:txBody>
          <a:bodyPr/>
          <a:lstStyle/>
          <a:p>
            <a:pPr eaLnBrk="1" hangingPunct="1"/>
            <a:endParaRPr lang="en-GB" altLang="zh-CN" sz="4000" b="1" smtClean="0">
              <a:solidFill>
                <a:schemeClr val="tx1"/>
              </a:solidFill>
              <a:latin typeface="华文新魏"/>
              <a:ea typeface="华文新魏"/>
              <a:cs typeface="华文新魏"/>
            </a:endParaRPr>
          </a:p>
        </p:txBody>
      </p:sp>
      <p:sp>
        <p:nvSpPr>
          <p:cNvPr id="55300" name="灯片编号占位符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BE30DF2-07F1-41BF-B10F-6162A098754A}" type="slidenum">
              <a:rPr lang="zh-CN" altLang="en-US" sz="140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47</a:t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itle 1"/>
          <p:cNvSpPr>
            <a:spLocks noGrp="1"/>
          </p:cNvSpPr>
          <p:nvPr>
            <p:ph type="title"/>
          </p:nvPr>
        </p:nvSpPr>
        <p:spPr>
          <a:xfrm>
            <a:off x="1428750" y="285750"/>
            <a:ext cx="5857875" cy="939800"/>
          </a:xfrm>
        </p:spPr>
        <p:txBody>
          <a:bodyPr/>
          <a:lstStyle/>
          <a:p>
            <a:pPr eaLnBrk="1" hangingPunct="1"/>
            <a:r>
              <a:rPr lang="zh-CN" altLang="en-US" sz="3600" b="1" smtClean="0">
                <a:latin typeface="华文新魏"/>
                <a:ea typeface="华文新魏"/>
                <a:cs typeface="华文新魏"/>
              </a:rPr>
              <a:t>妊娠期</a:t>
            </a:r>
            <a:r>
              <a:rPr lang="en-US" altLang="zh-CN" sz="3600" b="1" smtClean="0">
                <a:latin typeface="华文新魏"/>
                <a:ea typeface="华文新魏"/>
                <a:cs typeface="华文新魏"/>
              </a:rPr>
              <a:t>HBV</a:t>
            </a:r>
            <a:r>
              <a:rPr lang="zh-CN" altLang="en-US" sz="3600" b="1" smtClean="0">
                <a:latin typeface="华文新魏"/>
                <a:ea typeface="华文新魏"/>
                <a:cs typeface="华文新魏"/>
              </a:rPr>
              <a:t>感染筛查</a:t>
            </a:r>
            <a:endParaRPr lang="en-GB" altLang="en-US" sz="3600" b="1" smtClean="0">
              <a:latin typeface="华文新魏"/>
              <a:ea typeface="华文新魏"/>
              <a:cs typeface="华文新魏"/>
            </a:endParaRPr>
          </a:p>
        </p:txBody>
      </p:sp>
      <p:graphicFrame>
        <p:nvGraphicFramePr>
          <p:cNvPr id="4" name="Table Placeholder 3"/>
          <p:cNvGraphicFramePr>
            <a:graphicFrameLocks noGrp="1"/>
          </p:cNvGraphicFramePr>
          <p:nvPr>
            <p:ph type="tbl" idx="1"/>
          </p:nvPr>
        </p:nvGraphicFramePr>
        <p:xfrm>
          <a:off x="500063" y="1500188"/>
          <a:ext cx="8229600" cy="15843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4560"/>
                <a:gridCol w="216024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标记物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描述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作用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动力学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乙肝表面抗原（</a:t>
                      </a:r>
                      <a:r>
                        <a:rPr kumimoji="0" lang="en-US" altLang="zh-CN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HBsAg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）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180975" marR="0" lvl="0" indent="-1809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感染过程中位于病毒表面的蛋白</a:t>
                      </a:r>
                      <a:endParaRPr kumimoji="0" lang="en-US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 marL="180975" marR="0" lvl="0" indent="-1809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血液中可检测到</a:t>
                      </a:r>
                      <a:endParaRPr kumimoji="0" lang="en-US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提示感染</a:t>
                      </a:r>
                      <a:endParaRPr kumimoji="0" lang="en-US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无法鉴别急性或慢性感染</a:t>
                      </a:r>
                      <a:endParaRPr kumimoji="0" lang="en-US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177800" marR="0" lvl="0" indent="-177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暴露后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3 – 5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周后出现，持续到感染消除</a:t>
                      </a:r>
                      <a:endParaRPr kumimoji="0" lang="en-US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sp>
        <p:nvSpPr>
          <p:cNvPr id="73747" name="TextBox 4"/>
          <p:cNvSpPr txBox="1">
            <a:spLocks noChangeArrowheads="1"/>
          </p:cNvSpPr>
          <p:nvPr/>
        </p:nvSpPr>
        <p:spPr bwMode="auto">
          <a:xfrm>
            <a:off x="500063" y="3500438"/>
            <a:ext cx="8072437" cy="246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1938" indent="-261938">
              <a:buFont typeface="Arial" charset="0"/>
              <a:buChar char="•"/>
            </a:pPr>
            <a:r>
              <a:rPr lang="zh-CN" altLang="en-US" sz="2400" b="1">
                <a:latin typeface="华文楷体"/>
                <a:ea typeface="华文楷体"/>
                <a:cs typeface="华文楷体"/>
              </a:rPr>
              <a:t>所有孕产妇</a:t>
            </a:r>
            <a:r>
              <a:rPr lang="zh-CN" altLang="en-US" sz="2400">
                <a:latin typeface="华文楷体"/>
                <a:ea typeface="华文楷体"/>
                <a:cs typeface="华文楷体"/>
              </a:rPr>
              <a:t>均应在孕期尽早接受</a:t>
            </a:r>
            <a:r>
              <a:rPr lang="de-DE" altLang="zh-CN" sz="2400">
                <a:latin typeface="华文楷体"/>
                <a:ea typeface="华文楷体"/>
                <a:cs typeface="华文楷体"/>
              </a:rPr>
              <a:t>HBsAg</a:t>
            </a:r>
            <a:r>
              <a:rPr lang="zh-CN" altLang="en-US" sz="2400">
                <a:latin typeface="华文楷体"/>
                <a:ea typeface="华文楷体"/>
                <a:cs typeface="华文楷体"/>
              </a:rPr>
              <a:t>检测筛查是否感染</a:t>
            </a:r>
            <a:r>
              <a:rPr lang="en-US" altLang="zh-CN" sz="2400">
                <a:latin typeface="华文楷体"/>
                <a:ea typeface="华文楷体"/>
                <a:cs typeface="华文楷体"/>
              </a:rPr>
              <a:t>HBV</a:t>
            </a:r>
            <a:endParaRPr lang="de-DE" altLang="zh-CN" sz="2400">
              <a:latin typeface="华文楷体"/>
              <a:ea typeface="华文楷体"/>
              <a:cs typeface="华文楷体"/>
            </a:endParaRPr>
          </a:p>
          <a:p>
            <a:pPr marL="261938" indent="-261938">
              <a:spcBef>
                <a:spcPts val="600"/>
              </a:spcBef>
              <a:buFont typeface="Arial" charset="0"/>
              <a:buChar char="•"/>
            </a:pPr>
            <a:r>
              <a:rPr lang="zh-CN" altLang="en-US" sz="2400">
                <a:latin typeface="华文楷体"/>
                <a:ea typeface="华文楷体"/>
                <a:cs typeface="华文楷体"/>
              </a:rPr>
              <a:t>如果分娩前尚未有检测结果，应在分娩前尽快进行检测</a:t>
            </a:r>
            <a:endParaRPr lang="de-DE" sz="2400">
              <a:latin typeface="华文楷体"/>
              <a:ea typeface="华文楷体"/>
              <a:cs typeface="华文楷体"/>
            </a:endParaRPr>
          </a:p>
          <a:p>
            <a:pPr marL="261938" indent="-261938">
              <a:spcBef>
                <a:spcPts val="600"/>
              </a:spcBef>
              <a:buFont typeface="Arial" charset="0"/>
              <a:buChar char="•"/>
            </a:pPr>
            <a:r>
              <a:rPr lang="zh-CN" altLang="en-US" sz="2400">
                <a:latin typeface="华文楷体"/>
                <a:ea typeface="华文楷体"/>
                <a:cs typeface="华文楷体"/>
              </a:rPr>
              <a:t>如果</a:t>
            </a:r>
            <a:r>
              <a:rPr lang="de-DE" altLang="zh-CN" sz="2400">
                <a:latin typeface="华文楷体"/>
                <a:ea typeface="华文楷体"/>
                <a:cs typeface="华文楷体"/>
              </a:rPr>
              <a:t>HBsAg</a:t>
            </a:r>
            <a:r>
              <a:rPr lang="zh-CN" altLang="en-US" sz="2400">
                <a:latin typeface="华文楷体"/>
                <a:ea typeface="华文楷体"/>
                <a:cs typeface="华文楷体"/>
              </a:rPr>
              <a:t>检测阳性，有条件可考虑进行其他</a:t>
            </a:r>
            <a:r>
              <a:rPr lang="de-DE" altLang="zh-CN" sz="2400">
                <a:latin typeface="华文楷体"/>
                <a:ea typeface="华文楷体"/>
                <a:cs typeface="华文楷体"/>
              </a:rPr>
              <a:t>HBV</a:t>
            </a:r>
            <a:r>
              <a:rPr lang="zh-CN" altLang="en-US" sz="2400">
                <a:latin typeface="华文楷体"/>
                <a:ea typeface="华文楷体"/>
                <a:cs typeface="华文楷体"/>
              </a:rPr>
              <a:t>标记物检测。注意，暴露婴儿的处置不受母亲其他</a:t>
            </a:r>
            <a:r>
              <a:rPr lang="en-US" altLang="zh-CN" sz="2400">
                <a:latin typeface="华文楷体"/>
                <a:ea typeface="华文楷体"/>
                <a:cs typeface="华文楷体"/>
              </a:rPr>
              <a:t>HBV</a:t>
            </a:r>
            <a:r>
              <a:rPr lang="zh-CN" altLang="en-US" sz="2400">
                <a:latin typeface="华文楷体"/>
                <a:ea typeface="华文楷体"/>
                <a:cs typeface="华文楷体"/>
              </a:rPr>
              <a:t>标记物检测结果的影响</a:t>
            </a:r>
            <a:endParaRPr lang="en-GB" sz="2400">
              <a:latin typeface="华文楷体"/>
              <a:ea typeface="华文楷体"/>
              <a:cs typeface="华文楷体"/>
            </a:endParaRPr>
          </a:p>
        </p:txBody>
      </p:sp>
      <p:sp>
        <p:nvSpPr>
          <p:cNvPr id="56340" name="灯片编号占位符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F763E0C-E8D5-46CD-807B-F37DECB55AD1}" type="slidenum">
              <a:rPr lang="zh-CN" altLang="en-US" sz="140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48</a:t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zh-CN" altLang="en-US" sz="3600" b="1" smtClean="0">
                <a:latin typeface="华文新魏"/>
                <a:ea typeface="华文新魏"/>
                <a:cs typeface="华文新魏"/>
              </a:rPr>
              <a:t>乙肝标记物列表</a:t>
            </a:r>
            <a:endParaRPr lang="en-GB" altLang="en-US" sz="3600" b="1" smtClean="0">
              <a:latin typeface="华文新魏"/>
              <a:ea typeface="华文新魏"/>
              <a:cs typeface="华文新魏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500063" y="1357313"/>
          <a:ext cx="8229600" cy="39417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1726"/>
                <a:gridCol w="3786214"/>
                <a:gridCol w="1971660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400" b="1" kern="1200" baseline="0" dirty="0" smtClean="0">
                          <a:solidFill>
                            <a:schemeClr val="lt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抗原</a:t>
                      </a:r>
                      <a:r>
                        <a:rPr lang="en-GB" sz="2400" b="1" kern="1200" baseline="0" dirty="0" smtClean="0">
                          <a:solidFill>
                            <a:schemeClr val="lt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/</a:t>
                      </a:r>
                      <a:r>
                        <a:rPr lang="zh-CN" altLang="en-US" sz="2400" b="1" kern="1200" baseline="0" dirty="0" smtClean="0">
                          <a:solidFill>
                            <a:schemeClr val="lt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抗体</a:t>
                      </a:r>
                      <a:endParaRPr lang="en-GB" sz="240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72000" marR="72000" marT="72000" marB="72000"/>
                </a:tc>
                <a:tc>
                  <a:txBody>
                    <a:bodyPr/>
                    <a:lstStyle/>
                    <a:p>
                      <a:r>
                        <a:rPr lang="zh-CN" altLang="en-US" sz="2400" b="1" kern="1200" baseline="0" dirty="0" smtClean="0">
                          <a:solidFill>
                            <a:schemeClr val="lt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解释</a:t>
                      </a:r>
                      <a:r>
                        <a:rPr lang="en-GB" sz="2400" b="1" kern="1200" baseline="0" dirty="0" smtClean="0">
                          <a:solidFill>
                            <a:schemeClr val="lt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 </a:t>
                      </a:r>
                      <a:endParaRPr lang="en-GB" sz="240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72000" marR="72000" marT="72000" marB="7200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kern="1200" baseline="0" dirty="0" smtClean="0">
                          <a:solidFill>
                            <a:schemeClr val="lt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临床意义</a:t>
                      </a:r>
                      <a:r>
                        <a:rPr lang="en-GB" sz="2400" b="1" kern="1200" baseline="0" dirty="0" smtClean="0">
                          <a:solidFill>
                            <a:schemeClr val="lt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 </a:t>
                      </a:r>
                      <a:endParaRPr lang="en-GB" sz="2400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72000" marR="72000" marT="72000" marB="72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baseline="0" dirty="0" err="1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HBsAg</a:t>
                      </a:r>
                      <a:r>
                        <a:rPr lang="en-GB" sz="2400" baseline="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	</a:t>
                      </a:r>
                    </a:p>
                  </a:txBody>
                  <a:tcPr marL="72000" marR="72000" marT="72000" marB="72000"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zh-CN" altLang="en-US" sz="2000" baseline="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潜在感染</a:t>
                      </a:r>
                      <a:endParaRPr lang="en-GB" sz="2000" baseline="0" dirty="0" smtClean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</a:pPr>
                      <a:r>
                        <a:rPr lang="zh-CN" altLang="en-US" sz="2000" baseline="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出现症状前数周或之后数月可检测到</a:t>
                      </a:r>
                      <a:endParaRPr lang="en-GB" sz="2000" baseline="0" dirty="0" smtClean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>
                        <a:lnSpc>
                          <a:spcPct val="90000"/>
                        </a:lnSpc>
                        <a:spcBef>
                          <a:spcPts val="600"/>
                        </a:spcBef>
                      </a:pPr>
                      <a:r>
                        <a:rPr lang="zh-CN" altLang="en-US" sz="2000" baseline="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慢性感染时持续存在</a:t>
                      </a:r>
                      <a:endParaRPr lang="en-GB" sz="2000" baseline="0" dirty="0" smtClean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72000" marR="72000" marT="72000" marB="72000"/>
                </a:tc>
                <a:tc>
                  <a:txBody>
                    <a:bodyPr/>
                    <a:lstStyle/>
                    <a:p>
                      <a:r>
                        <a:rPr lang="zh-CN" altLang="en-US" sz="2000" baseline="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感染</a:t>
                      </a:r>
                      <a:r>
                        <a:rPr lang="en-US" altLang="zh-CN" sz="2000" baseline="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HBV</a:t>
                      </a:r>
                      <a:endParaRPr lang="en-GB" sz="2000" baseline="0" dirty="0" smtClean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72000" marR="72000" marT="72000" marB="72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baseline="0" dirty="0" err="1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HBeAg</a:t>
                      </a:r>
                      <a:endParaRPr lang="en-GB" sz="2400" baseline="0" dirty="0" smtClean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72000" marR="72000" marT="72000" marB="72000"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zh-CN" altLang="en-US" sz="2000" baseline="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病毒复制，传染性高</a:t>
                      </a:r>
                      <a:endParaRPr lang="en-GB" sz="2000" baseline="0" dirty="0" smtClean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72000" marR="72000" marT="72000" marB="72000"/>
                </a:tc>
                <a:tc>
                  <a:txBody>
                    <a:bodyPr/>
                    <a:lstStyle/>
                    <a:p>
                      <a:r>
                        <a:rPr lang="zh-CN" altLang="en-US" sz="2000" baseline="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有传染性</a:t>
                      </a:r>
                      <a:endParaRPr lang="en-GB" sz="2000" baseline="0" dirty="0" smtClean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72000" marR="72000" marT="72000" marB="72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400" baseline="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抗</a:t>
                      </a:r>
                      <a:r>
                        <a:rPr lang="en-GB" sz="2400" baseline="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HBs</a:t>
                      </a:r>
                      <a:r>
                        <a:rPr lang="zh-CN" altLang="en-US" sz="2400" baseline="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抗体</a:t>
                      </a:r>
                      <a:endParaRPr lang="en-GB" sz="2400" baseline="0" dirty="0" smtClean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72000" marR="72000" marT="72000" marB="72000"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zh-CN" altLang="en-US" sz="2000" baseline="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对</a:t>
                      </a:r>
                      <a:r>
                        <a:rPr lang="en-GB" sz="2000" baseline="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HBV</a:t>
                      </a:r>
                      <a:r>
                        <a:rPr lang="zh-CN" altLang="en-US" sz="2000" baseline="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免疫（疫苗或既往感染）</a:t>
                      </a:r>
                      <a:endParaRPr lang="en-GB" sz="2000" baseline="0" dirty="0" smtClean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72000" marR="72000" marT="72000" marB="72000"/>
                </a:tc>
                <a:tc>
                  <a:txBody>
                    <a:bodyPr/>
                    <a:lstStyle/>
                    <a:p>
                      <a:r>
                        <a:rPr lang="zh-CN" altLang="en-US" sz="2000" baseline="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对</a:t>
                      </a:r>
                      <a:r>
                        <a:rPr lang="en-US" altLang="zh-CN" sz="2000" baseline="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HBV</a:t>
                      </a:r>
                      <a:r>
                        <a:rPr lang="zh-CN" altLang="en-US" sz="2000" baseline="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免疫</a:t>
                      </a:r>
                      <a:endParaRPr lang="en-GB" sz="2000" baseline="0" dirty="0" smtClean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72000" marR="72000" marT="72000" marB="72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400" baseline="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抗</a:t>
                      </a:r>
                      <a:r>
                        <a:rPr lang="en-GB" sz="2400" baseline="0" dirty="0" err="1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HBc</a:t>
                      </a:r>
                      <a:r>
                        <a:rPr lang="zh-CN" altLang="en-US" sz="2400" baseline="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抗体（总）</a:t>
                      </a:r>
                      <a:endParaRPr lang="en-GB" sz="2400" baseline="0" dirty="0" smtClean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72000" marR="72000" marT="72000" marB="72000"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zh-CN" altLang="en-US" sz="2000" baseline="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急性、慢性或既往感染</a:t>
                      </a:r>
                      <a:endParaRPr lang="en-GB" sz="2000" baseline="0" dirty="0" smtClean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72000" marR="72000" marT="72000" marB="72000"/>
                </a:tc>
                <a:tc>
                  <a:txBody>
                    <a:bodyPr/>
                    <a:lstStyle/>
                    <a:p>
                      <a:r>
                        <a:rPr lang="zh-CN" altLang="en-US" sz="2000" baseline="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暴露</a:t>
                      </a:r>
                      <a:endParaRPr lang="en-GB" sz="2000" baseline="0" dirty="0" smtClean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72000" marR="72000" marT="72000" marB="72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400" baseline="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抗</a:t>
                      </a:r>
                      <a:r>
                        <a:rPr lang="en-GB" sz="2400" baseline="0" dirty="0" err="1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HBc</a:t>
                      </a:r>
                      <a:r>
                        <a:rPr lang="en-GB" sz="2400" baseline="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 </a:t>
                      </a:r>
                      <a:r>
                        <a:rPr lang="en-GB" altLang="zh-CN" sz="2400" baseline="0" dirty="0" err="1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IgM</a:t>
                      </a:r>
                      <a:r>
                        <a:rPr lang="zh-CN" altLang="en-US" sz="2400" baseline="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抗体</a:t>
                      </a:r>
                      <a:endParaRPr lang="en-GB" sz="2400" baseline="0" dirty="0" smtClean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72000" marR="72000" marT="72000" marB="72000"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zh-CN" altLang="en-US" sz="2000" baseline="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急性感染</a:t>
                      </a:r>
                      <a:endParaRPr lang="en-GB" sz="2000" baseline="0" dirty="0" smtClean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72000" marR="72000" marT="72000" marB="72000"/>
                </a:tc>
                <a:tc>
                  <a:txBody>
                    <a:bodyPr/>
                    <a:lstStyle/>
                    <a:p>
                      <a:r>
                        <a:rPr lang="zh-CN" altLang="en-US" sz="2000" baseline="0" dirty="0" smtClean="0">
                          <a:solidFill>
                            <a:srgbClr val="0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急性感染</a:t>
                      </a:r>
                      <a:endParaRPr lang="en-GB" sz="2000" baseline="0" dirty="0" smtClean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L="72000" marR="72000" marT="72000" marB="72000"/>
                </a:tc>
              </a:tr>
            </a:tbl>
          </a:graphicData>
        </a:graphic>
      </p:graphicFrame>
      <p:sp>
        <p:nvSpPr>
          <p:cNvPr id="58400" name="灯片编号占位符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98DC16-EA4D-4A55-AA45-226A90D6CD93}" type="slidenum">
              <a:rPr lang="zh-CN" altLang="en-US" sz="140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49</a:t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 eaLnBrk="1" hangingPunct="1"/>
            <a:r>
              <a:rPr lang="en-US" altLang="zh-CN" b="1" smtClean="0">
                <a:latin typeface="华文新魏"/>
                <a:ea typeface="华文新魏"/>
                <a:cs typeface="华文新魏"/>
              </a:rPr>
              <a:t>HIV</a:t>
            </a:r>
            <a:r>
              <a:rPr lang="zh-CN" altLang="en-US" b="1" smtClean="0">
                <a:latin typeface="华文新魏"/>
                <a:ea typeface="华文新魏"/>
                <a:cs typeface="华文新魏"/>
              </a:rPr>
              <a:t>检测：病毒核酸检测</a:t>
            </a:r>
          </a:p>
        </p:txBody>
      </p:sp>
      <p:sp>
        <p:nvSpPr>
          <p:cNvPr id="19458" name="内容占位符 2"/>
          <p:cNvSpPr>
            <a:spLocks noGrp="1"/>
          </p:cNvSpPr>
          <p:nvPr>
            <p:ph idx="1"/>
          </p:nvPr>
        </p:nvSpPr>
        <p:spPr>
          <a:xfrm>
            <a:off x="457200" y="1268413"/>
            <a:ext cx="8229600" cy="5400675"/>
          </a:xfrm>
        </p:spPr>
        <p:txBody>
          <a:bodyPr/>
          <a:lstStyle/>
          <a:p>
            <a:pPr eaLnBrk="1" hangingPunct="1">
              <a:spcBef>
                <a:spcPts val="600"/>
              </a:spcBef>
              <a:buFont typeface="Arial" charset="0"/>
              <a:buNone/>
            </a:pP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这些检测</a:t>
            </a:r>
            <a:endParaRPr lang="en-US" altLang="zh-CN" sz="2800" smtClean="0">
              <a:latin typeface="华文楷体"/>
              <a:ea typeface="华文楷体"/>
              <a:cs typeface="华文楷体"/>
            </a:endParaRPr>
          </a:p>
          <a:p>
            <a:pPr eaLnBrk="1" hangingPunct="1">
              <a:spcBef>
                <a:spcPts val="600"/>
              </a:spcBef>
            </a:pP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检测</a:t>
            </a:r>
            <a:r>
              <a:rPr lang="en-US" altLang="zh-CN" sz="2800" smtClean="0">
                <a:latin typeface="华文楷体"/>
                <a:ea typeface="华文楷体"/>
                <a:cs typeface="华文楷体"/>
              </a:rPr>
              <a:t>HIV</a:t>
            </a: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感染者血液或血浆中的病毒</a:t>
            </a:r>
            <a:endParaRPr lang="en-US" altLang="zh-CN" sz="2800" smtClean="0">
              <a:latin typeface="华文楷体"/>
              <a:ea typeface="华文楷体"/>
              <a:cs typeface="华文楷体"/>
            </a:endParaRPr>
          </a:p>
          <a:p>
            <a:pPr eaLnBrk="1" hangingPunct="1">
              <a:spcBef>
                <a:spcPts val="600"/>
              </a:spcBef>
            </a:pP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必须由经过专门培训的实验室人员操作</a:t>
            </a:r>
            <a:endParaRPr lang="en-US" altLang="zh-CN" sz="2800" smtClean="0">
              <a:latin typeface="华文楷体"/>
              <a:ea typeface="华文楷体"/>
              <a:cs typeface="华文楷体"/>
            </a:endParaRPr>
          </a:p>
          <a:p>
            <a:pPr eaLnBrk="1" hangingPunct="1">
              <a:spcBef>
                <a:spcPts val="600"/>
              </a:spcBef>
            </a:pP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实验室需有资质，并配备专门设备</a:t>
            </a:r>
            <a:endParaRPr lang="en-US" altLang="zh-CN" sz="2800" smtClean="0">
              <a:latin typeface="华文楷体"/>
              <a:ea typeface="华文楷体"/>
              <a:cs typeface="华文楷体"/>
            </a:endParaRPr>
          </a:p>
          <a:p>
            <a:pPr eaLnBrk="1" hangingPunct="1">
              <a:spcBef>
                <a:spcPts val="600"/>
              </a:spcBef>
            </a:pP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昂贵，不是针对所有人进行的常规检测方法</a:t>
            </a:r>
            <a:endParaRPr lang="en-US" altLang="zh-CN" sz="2800" smtClean="0">
              <a:latin typeface="华文楷体"/>
              <a:ea typeface="华文楷体"/>
              <a:cs typeface="华文楷体"/>
            </a:endParaRPr>
          </a:p>
          <a:p>
            <a:pPr eaLnBrk="1" hangingPunct="1">
              <a:spcBef>
                <a:spcPts val="600"/>
              </a:spcBef>
              <a:buFont typeface="Arial" charset="0"/>
              <a:buNone/>
            </a:pPr>
            <a:r>
              <a:rPr lang="en-US" altLang="zh-CN" sz="2800" smtClean="0">
                <a:latin typeface="华文楷体"/>
                <a:ea typeface="华文楷体"/>
                <a:cs typeface="华文楷体"/>
              </a:rPr>
              <a:t>PCR</a:t>
            </a: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（多聚酶连反应法）检测</a:t>
            </a:r>
            <a:endParaRPr lang="en-US" altLang="zh-CN" sz="2800" smtClean="0">
              <a:latin typeface="华文楷体"/>
              <a:ea typeface="华文楷体"/>
              <a:cs typeface="华文楷体"/>
            </a:endParaRPr>
          </a:p>
          <a:p>
            <a:pPr eaLnBrk="1" hangingPunct="1">
              <a:spcBef>
                <a:spcPts val="600"/>
              </a:spcBef>
            </a:pPr>
            <a:r>
              <a:rPr lang="en-US" altLang="zh-CN" sz="2800" b="1" smtClean="0">
                <a:latin typeface="华文楷体"/>
                <a:ea typeface="华文楷体"/>
                <a:cs typeface="华文楷体"/>
              </a:rPr>
              <a:t>HIV DNA-PCR</a:t>
            </a:r>
            <a:r>
              <a:rPr lang="zh-CN" altLang="zh-CN" sz="2800" smtClean="0">
                <a:latin typeface="华文楷体"/>
                <a:ea typeface="华文楷体"/>
                <a:cs typeface="华文楷体"/>
              </a:rPr>
              <a:t>定性检测血液中是否含有病毒，用于</a:t>
            </a:r>
            <a:r>
              <a:rPr lang="zh-CN" altLang="zh-CN" sz="2800" b="1" smtClean="0">
                <a:latin typeface="华文楷体"/>
                <a:ea typeface="华文楷体"/>
                <a:cs typeface="华文楷体"/>
              </a:rPr>
              <a:t>诊断</a:t>
            </a:r>
            <a:r>
              <a:rPr lang="en-US" altLang="zh-CN" sz="2800" b="1" smtClean="0">
                <a:latin typeface="华文楷体"/>
                <a:ea typeface="华文楷体"/>
                <a:cs typeface="华文楷体"/>
              </a:rPr>
              <a:t>18</a:t>
            </a:r>
            <a:r>
              <a:rPr lang="zh-CN" altLang="zh-CN" sz="2800" b="1" smtClean="0">
                <a:latin typeface="华文楷体"/>
                <a:ea typeface="华文楷体"/>
                <a:cs typeface="华文楷体"/>
              </a:rPr>
              <a:t>月龄内婴儿是否感染</a:t>
            </a:r>
            <a:r>
              <a:rPr lang="en-US" altLang="zh-CN" sz="2800" b="1" smtClean="0">
                <a:latin typeface="华文楷体"/>
                <a:ea typeface="华文楷体"/>
                <a:cs typeface="华文楷体"/>
              </a:rPr>
              <a:t>HIV</a:t>
            </a:r>
          </a:p>
          <a:p>
            <a:pPr eaLnBrk="1" hangingPunct="1">
              <a:spcBef>
                <a:spcPts val="600"/>
              </a:spcBef>
            </a:pPr>
            <a:r>
              <a:rPr lang="en-US" altLang="zh-CN" sz="2800" b="1" smtClean="0">
                <a:latin typeface="华文楷体"/>
                <a:ea typeface="华文楷体"/>
                <a:cs typeface="华文楷体"/>
              </a:rPr>
              <a:t>HIV RNA-PCR</a:t>
            </a:r>
            <a:r>
              <a:rPr lang="zh-CN" altLang="zh-CN" sz="2800" smtClean="0">
                <a:latin typeface="华文楷体"/>
                <a:ea typeface="华文楷体"/>
                <a:cs typeface="华文楷体"/>
              </a:rPr>
              <a:t>定量检测</a:t>
            </a:r>
            <a:r>
              <a:rPr lang="zh-CN" altLang="zh-CN" sz="2800" b="1" smtClean="0">
                <a:latin typeface="华文楷体"/>
                <a:ea typeface="华文楷体"/>
                <a:cs typeface="华文楷体"/>
              </a:rPr>
              <a:t>病毒载量</a:t>
            </a:r>
            <a:r>
              <a:rPr lang="zh-CN" altLang="zh-CN" sz="2800" smtClean="0">
                <a:latin typeface="华文楷体"/>
                <a:ea typeface="华文楷体"/>
                <a:cs typeface="华文楷体"/>
              </a:rPr>
              <a:t>，即血</a:t>
            </a: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浆</a:t>
            </a:r>
            <a:r>
              <a:rPr lang="zh-CN" altLang="zh-CN" sz="2800" smtClean="0">
                <a:latin typeface="华文楷体"/>
                <a:ea typeface="华文楷体"/>
                <a:cs typeface="华文楷体"/>
              </a:rPr>
              <a:t>中的病毒数量，用于</a:t>
            </a:r>
            <a:r>
              <a:rPr lang="zh-CN" altLang="zh-CN" sz="2800" b="1" smtClean="0">
                <a:latin typeface="华文楷体"/>
                <a:ea typeface="华文楷体"/>
                <a:cs typeface="华文楷体"/>
              </a:rPr>
              <a:t>监测对抗病毒治疗的反应</a:t>
            </a:r>
            <a:r>
              <a:rPr lang="zh-CN" altLang="en-US" sz="2800" b="1" smtClean="0">
                <a:latin typeface="华文楷体"/>
                <a:ea typeface="华文楷体"/>
                <a:cs typeface="华文楷体"/>
              </a:rPr>
              <a:t>。</a:t>
            </a:r>
            <a:endParaRPr lang="en-US" altLang="zh-CN" sz="2800" b="1" smtClean="0">
              <a:latin typeface="华文楷体"/>
              <a:ea typeface="华文楷体"/>
              <a:cs typeface="华文楷体"/>
            </a:endParaRPr>
          </a:p>
        </p:txBody>
      </p:sp>
      <p:sp>
        <p:nvSpPr>
          <p:cNvPr id="27651" name="灯片编号占位符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C654A52-4548-460A-A414-9076310A7003}" type="slidenum">
              <a:rPr lang="zh-CN" altLang="en-US" sz="140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itle 3"/>
          <p:cNvSpPr>
            <a:spLocks noGrp="1"/>
          </p:cNvSpPr>
          <p:nvPr>
            <p:ph type="title"/>
          </p:nvPr>
        </p:nvSpPr>
        <p:spPr>
          <a:xfrm>
            <a:off x="785813" y="1928813"/>
            <a:ext cx="7772400" cy="1362075"/>
          </a:xfrm>
        </p:spPr>
        <p:txBody>
          <a:bodyPr/>
          <a:lstStyle/>
          <a:p>
            <a:pPr eaLnBrk="1" hangingPunct="1"/>
            <a:r>
              <a:rPr lang="zh-CN" altLang="en-US" cap="none" smtClean="0">
                <a:latin typeface="华文楷体"/>
                <a:ea typeface="华文楷体"/>
                <a:cs typeface="华文楷体"/>
              </a:rPr>
              <a:t>六、要点</a:t>
            </a:r>
            <a:endParaRPr lang="en-GB" cap="none" smtClean="0">
              <a:latin typeface="华文楷体"/>
              <a:ea typeface="华文楷体"/>
              <a:cs typeface="华文楷体"/>
            </a:endParaRPr>
          </a:p>
        </p:txBody>
      </p:sp>
      <p:sp>
        <p:nvSpPr>
          <p:cNvPr id="77827" name="Text Placeholder 4"/>
          <p:cNvSpPr>
            <a:spLocks noGrp="1"/>
          </p:cNvSpPr>
          <p:nvPr>
            <p:ph type="body" idx="1"/>
          </p:nvPr>
        </p:nvSpPr>
        <p:spPr>
          <a:xfrm>
            <a:off x="714375" y="785813"/>
            <a:ext cx="7772400" cy="785812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chemeClr val="tx1"/>
                </a:solidFill>
                <a:latin typeface="华文新魏"/>
                <a:ea typeface="华文新魏"/>
                <a:cs typeface="华文新魏"/>
              </a:rPr>
              <a:t>小结</a:t>
            </a:r>
            <a:endParaRPr lang="en-GB" sz="4000" b="1" smtClean="0">
              <a:solidFill>
                <a:schemeClr val="tx1"/>
              </a:solidFill>
              <a:latin typeface="华文新魏"/>
              <a:ea typeface="华文新魏"/>
              <a:cs typeface="华文新魏"/>
            </a:endParaRPr>
          </a:p>
        </p:txBody>
      </p:sp>
      <p:sp>
        <p:nvSpPr>
          <p:cNvPr id="65540" name="灯片编号占位符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163FAFE-0F08-423E-86E8-58FE8DC75565}" type="slidenum">
              <a:rPr lang="zh-CN" altLang="en-US" sz="140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50</a:t>
            </a:fld>
            <a:endParaRPr lang="en-US" altLang="zh-CN" sz="140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latin typeface="华文新魏"/>
                <a:ea typeface="华文新魏"/>
                <a:cs typeface="华文新魏"/>
              </a:rPr>
              <a:t>要点</a:t>
            </a:r>
            <a:r>
              <a:rPr lang="en-US" altLang="zh-CN" sz="4000" b="1" smtClean="0">
                <a:latin typeface="华文新魏"/>
                <a:ea typeface="华文新魏"/>
                <a:cs typeface="华文新魏"/>
              </a:rPr>
              <a:t>-</a:t>
            </a:r>
            <a:r>
              <a:rPr lang="de-DE" altLang="en-US" sz="4000" b="1" smtClean="0">
                <a:latin typeface="华文新魏"/>
                <a:ea typeface="华文新魏"/>
                <a:cs typeface="华文新魏"/>
              </a:rPr>
              <a:t>HIV</a:t>
            </a:r>
            <a:endParaRPr lang="en-GB" altLang="en-US" sz="4000" b="1" smtClean="0">
              <a:latin typeface="华文新魏"/>
              <a:ea typeface="华文新魏"/>
              <a:cs typeface="华文新魏"/>
            </a:endParaRPr>
          </a:p>
        </p:txBody>
      </p:sp>
      <p:sp>
        <p:nvSpPr>
          <p:cNvPr id="78850" name="Content Placeholder 2"/>
          <p:cNvSpPr>
            <a:spLocks noGrp="1"/>
          </p:cNvSpPr>
          <p:nvPr>
            <p:ph idx="1"/>
          </p:nvPr>
        </p:nvSpPr>
        <p:spPr>
          <a:xfrm>
            <a:off x="214313" y="908050"/>
            <a:ext cx="8715375" cy="5564188"/>
          </a:xfrm>
        </p:spPr>
        <p:txBody>
          <a:bodyPr/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使用快速筛查试验诊断</a:t>
            </a:r>
            <a:r>
              <a:rPr lang="en-US" altLang="zh-CN" sz="2800" smtClean="0">
                <a:latin typeface="华文楷体"/>
                <a:ea typeface="华文楷体"/>
                <a:cs typeface="华文楷体"/>
              </a:rPr>
              <a:t>HIV</a:t>
            </a: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感染。筛查检测结果阳性，进行确认试验以保证结果的准确性。</a:t>
            </a:r>
            <a:endParaRPr lang="en-GB" sz="2800" smtClean="0">
              <a:latin typeface="华文楷体"/>
              <a:ea typeface="华文楷体"/>
              <a:cs typeface="华文楷体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r>
              <a:rPr lang="en-US" altLang="zh-CN" sz="2800" smtClean="0">
                <a:latin typeface="华文楷体"/>
                <a:ea typeface="华文楷体"/>
                <a:cs typeface="华文楷体"/>
              </a:rPr>
              <a:t>HIV</a:t>
            </a: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感染抗病毒治疗应根据：</a:t>
            </a:r>
            <a:endParaRPr lang="en-GB" sz="2800" smtClean="0">
              <a:latin typeface="华文楷体"/>
              <a:ea typeface="华文楷体"/>
              <a:cs typeface="华文楷体"/>
            </a:endParaRPr>
          </a:p>
          <a:p>
            <a:pPr lvl="1" eaLnBrk="1" hangingPunct="1">
              <a:lnSpc>
                <a:spcPct val="120000"/>
              </a:lnSpc>
              <a:spcBef>
                <a:spcPct val="0"/>
              </a:spcBef>
            </a:pPr>
            <a:r>
              <a:rPr lang="en-GB" altLang="zh-CN" sz="2600" smtClean="0">
                <a:latin typeface="华文楷体"/>
                <a:ea typeface="华文楷体"/>
                <a:cs typeface="华文楷体"/>
              </a:rPr>
              <a:t>CD</a:t>
            </a:r>
            <a:r>
              <a:rPr lang="en-GB" altLang="zh-CN" baseline="30000" smtClean="0">
                <a:latin typeface="华文楷体"/>
                <a:ea typeface="华文楷体"/>
                <a:cs typeface="华文楷体"/>
              </a:rPr>
              <a:t>4</a:t>
            </a:r>
            <a:r>
              <a:rPr lang="en-US" altLang="zh-CN" sz="2600" smtClean="0">
                <a:latin typeface="华文楷体"/>
                <a:ea typeface="华文楷体"/>
                <a:cs typeface="华文楷体"/>
              </a:rPr>
              <a:t>+ T</a:t>
            </a:r>
            <a:r>
              <a:rPr lang="zh-CN" altLang="en-US" sz="2600" smtClean="0">
                <a:latin typeface="华文楷体"/>
                <a:ea typeface="华文楷体"/>
                <a:cs typeface="华文楷体"/>
              </a:rPr>
              <a:t>淋巴细胞计数检测结果，反映</a:t>
            </a:r>
            <a:r>
              <a:rPr lang="en-US" altLang="zh-CN" sz="2600" smtClean="0">
                <a:latin typeface="华文楷体"/>
                <a:ea typeface="华文楷体"/>
                <a:cs typeface="华文楷体"/>
              </a:rPr>
              <a:t>HIV</a:t>
            </a:r>
            <a:r>
              <a:rPr lang="zh-CN" altLang="en-US" sz="2600" smtClean="0">
                <a:latin typeface="华文楷体"/>
                <a:ea typeface="华文楷体"/>
                <a:cs typeface="华文楷体"/>
              </a:rPr>
              <a:t>对免疫系统的影响</a:t>
            </a:r>
            <a:endParaRPr lang="en-GB" sz="2600" smtClean="0">
              <a:latin typeface="华文楷体"/>
              <a:ea typeface="华文楷体"/>
              <a:cs typeface="华文楷体"/>
            </a:endParaRPr>
          </a:p>
          <a:p>
            <a:pPr lvl="1" eaLnBrk="1" hangingPunct="1">
              <a:lnSpc>
                <a:spcPct val="120000"/>
              </a:lnSpc>
              <a:spcBef>
                <a:spcPct val="0"/>
              </a:spcBef>
            </a:pPr>
            <a:r>
              <a:rPr lang="en-GB" altLang="zh-CN" sz="2600" smtClean="0">
                <a:latin typeface="华文楷体"/>
                <a:ea typeface="华文楷体"/>
                <a:cs typeface="华文楷体"/>
              </a:rPr>
              <a:t>HIV</a:t>
            </a:r>
            <a:r>
              <a:rPr lang="zh-CN" altLang="en-US" sz="2600" smtClean="0">
                <a:latin typeface="华文楷体"/>
                <a:ea typeface="华文楷体"/>
                <a:cs typeface="华文楷体"/>
              </a:rPr>
              <a:t>病毒载量检测结果，反映血液中</a:t>
            </a:r>
            <a:r>
              <a:rPr lang="en-US" altLang="zh-CN" sz="2600" smtClean="0">
                <a:latin typeface="华文楷体"/>
                <a:ea typeface="华文楷体"/>
                <a:cs typeface="华文楷体"/>
              </a:rPr>
              <a:t>HIV</a:t>
            </a:r>
            <a:r>
              <a:rPr lang="zh-CN" altLang="en-US" sz="2600" smtClean="0">
                <a:latin typeface="华文楷体"/>
                <a:ea typeface="华文楷体"/>
                <a:cs typeface="华文楷体"/>
              </a:rPr>
              <a:t>病毒的数量</a:t>
            </a:r>
            <a:endParaRPr lang="en-GB" sz="2600" smtClean="0">
              <a:latin typeface="华文楷体"/>
              <a:ea typeface="华文楷体"/>
              <a:cs typeface="华文楷体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如果有条件，</a:t>
            </a:r>
            <a:r>
              <a:rPr lang="ja-JP" altLang="zh-CN" sz="2600" smtClean="0">
                <a:latin typeface="华文楷体"/>
                <a:ea typeface="华文楷体"/>
                <a:cs typeface="华文楷体"/>
              </a:rPr>
              <a:t>应</a:t>
            </a:r>
            <a:r>
              <a:rPr lang="zh-CN" altLang="zh-CN" sz="2600" smtClean="0">
                <a:latin typeface="华文楷体"/>
                <a:ea typeface="华文楷体"/>
                <a:cs typeface="华文楷体"/>
              </a:rPr>
              <a:t>用</a:t>
            </a:r>
            <a:r>
              <a:rPr lang="en-GB" altLang="zh-CN" sz="2600" smtClean="0">
                <a:latin typeface="华文楷体"/>
                <a:ea typeface="华文楷体"/>
                <a:cs typeface="华文楷体"/>
              </a:rPr>
              <a:t>HIV-DNA PCR</a:t>
            </a:r>
            <a:r>
              <a:rPr lang="ja-JP" altLang="zh-CN" sz="2600" smtClean="0">
                <a:latin typeface="华文楷体"/>
                <a:ea typeface="华文楷体"/>
                <a:cs typeface="华文楷体"/>
              </a:rPr>
              <a:t>检测</a:t>
            </a:r>
            <a:r>
              <a:rPr lang="zh-CN" altLang="zh-CN" sz="2600" smtClean="0">
                <a:latin typeface="华文楷体"/>
                <a:ea typeface="华文楷体"/>
                <a:cs typeface="华文楷体"/>
              </a:rPr>
              <a:t>方法诊断</a:t>
            </a:r>
            <a:r>
              <a:rPr lang="ja-JP" altLang="zh-CN" sz="2600" smtClean="0">
                <a:latin typeface="华文楷体"/>
                <a:ea typeface="华文楷体"/>
                <a:cs typeface="华文楷体"/>
              </a:rPr>
              <a:t>婴</a:t>
            </a:r>
            <a:r>
              <a:rPr lang="zh-CN" altLang="en-US" sz="2600" smtClean="0">
                <a:latin typeface="华文楷体"/>
                <a:ea typeface="华文楷体"/>
                <a:cs typeface="华文楷体"/>
              </a:rPr>
              <a:t>儿</a:t>
            </a:r>
            <a:r>
              <a:rPr lang="zh-CN" altLang="zh-CN" sz="2600" smtClean="0">
                <a:latin typeface="华文楷体"/>
                <a:ea typeface="华文楷体"/>
                <a:cs typeface="华文楷体"/>
              </a:rPr>
              <a:t>是否</a:t>
            </a:r>
            <a:r>
              <a:rPr lang="en-GB" altLang="zh-CN" sz="2600" smtClean="0">
                <a:latin typeface="华文楷体"/>
                <a:ea typeface="华文楷体"/>
                <a:cs typeface="华文楷体"/>
              </a:rPr>
              <a:t>HIV</a:t>
            </a:r>
            <a:r>
              <a:rPr lang="zh-CN" altLang="zh-CN" sz="2600" smtClean="0">
                <a:latin typeface="华文楷体"/>
                <a:ea typeface="华文楷体"/>
                <a:cs typeface="华文楷体"/>
              </a:rPr>
              <a:t>感染</a:t>
            </a:r>
            <a:r>
              <a:rPr lang="zh-CN" altLang="en-US" sz="2600" smtClean="0">
                <a:latin typeface="华文楷体"/>
                <a:ea typeface="华文楷体"/>
                <a:cs typeface="华文楷体"/>
              </a:rPr>
              <a:t>。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儿童满</a:t>
            </a:r>
            <a:r>
              <a:rPr lang="en-US" altLang="zh-CN" sz="2800" smtClean="0">
                <a:latin typeface="华文楷体"/>
                <a:ea typeface="华文楷体"/>
                <a:cs typeface="华文楷体"/>
              </a:rPr>
              <a:t>12-18</a:t>
            </a: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月龄，</a:t>
            </a:r>
            <a:r>
              <a:rPr lang="en-GB" altLang="zh-CN" sz="2800" smtClean="0">
                <a:latin typeface="华文楷体"/>
                <a:ea typeface="华文楷体"/>
                <a:cs typeface="华文楷体"/>
              </a:rPr>
              <a:t>HIV</a:t>
            </a: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抗体检测方可确认儿童是否感染</a:t>
            </a:r>
            <a:endParaRPr lang="en-GB" sz="2800" smtClean="0">
              <a:latin typeface="华文楷体"/>
              <a:ea typeface="华文楷体"/>
              <a:cs typeface="华文楷体"/>
            </a:endParaRPr>
          </a:p>
        </p:txBody>
      </p:sp>
      <p:sp>
        <p:nvSpPr>
          <p:cNvPr id="66563" name="灯片编号占位符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AF0C297-5D0A-416C-817E-C6056228A61C}" type="slidenum">
              <a:rPr lang="zh-CN" altLang="en-US" sz="140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51</a:t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87"/>
          </a:xfrm>
        </p:spPr>
        <p:txBody>
          <a:bodyPr/>
          <a:lstStyle/>
          <a:p>
            <a:pPr eaLnBrk="1" hangingPunct="1"/>
            <a:r>
              <a:rPr lang="zh-CN" altLang="en-US" sz="3600" b="1" smtClean="0">
                <a:latin typeface="华文新魏"/>
                <a:ea typeface="华文新魏"/>
                <a:cs typeface="华文新魏"/>
              </a:rPr>
              <a:t>要点</a:t>
            </a:r>
            <a:r>
              <a:rPr lang="en-US" altLang="zh-CN" sz="3600" b="1" smtClean="0">
                <a:latin typeface="华文新魏"/>
                <a:ea typeface="华文新魏"/>
                <a:cs typeface="华文新魏"/>
              </a:rPr>
              <a:t>--</a:t>
            </a:r>
            <a:r>
              <a:rPr lang="de-DE" altLang="en-US" sz="3600" b="1" smtClean="0">
                <a:latin typeface="华文新魏"/>
                <a:ea typeface="华文新魏"/>
                <a:cs typeface="华文新魏"/>
              </a:rPr>
              <a:t>HBV</a:t>
            </a:r>
            <a:endParaRPr lang="en-GB" altLang="en-US" sz="3600" b="1" smtClean="0">
              <a:latin typeface="华文新魏"/>
              <a:ea typeface="华文新魏"/>
              <a:cs typeface="华文新魏"/>
            </a:endParaRPr>
          </a:p>
        </p:txBody>
      </p:sp>
      <p:sp>
        <p:nvSpPr>
          <p:cNvPr id="79874" name="Content Placeholder 2"/>
          <p:cNvSpPr>
            <a:spLocks noGrp="1"/>
          </p:cNvSpPr>
          <p:nvPr>
            <p:ph idx="1"/>
          </p:nvPr>
        </p:nvSpPr>
        <p:spPr>
          <a:xfrm>
            <a:off x="500063" y="1357313"/>
            <a:ext cx="8143875" cy="4643437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通过筛查</a:t>
            </a:r>
            <a:r>
              <a:rPr lang="en-GB" altLang="zh-CN" sz="2800" smtClean="0">
                <a:latin typeface="华文楷体"/>
                <a:ea typeface="华文楷体"/>
                <a:cs typeface="华文楷体"/>
              </a:rPr>
              <a:t>HBsAg</a:t>
            </a: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诊断</a:t>
            </a:r>
            <a:r>
              <a:rPr lang="en-GB" altLang="zh-CN" sz="2800" smtClean="0">
                <a:latin typeface="华文楷体"/>
                <a:ea typeface="华文楷体"/>
                <a:cs typeface="华文楷体"/>
              </a:rPr>
              <a:t>HBV</a:t>
            </a: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感染</a:t>
            </a:r>
            <a:endParaRPr lang="en-GB" sz="2800" smtClean="0">
              <a:latin typeface="华文楷体"/>
              <a:ea typeface="华文楷体"/>
              <a:cs typeface="华文楷体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如有条件，筛查</a:t>
            </a:r>
            <a:r>
              <a:rPr lang="en-GB" altLang="zh-CN" sz="2800" smtClean="0">
                <a:latin typeface="华文楷体"/>
                <a:ea typeface="华文楷体"/>
                <a:cs typeface="华文楷体"/>
              </a:rPr>
              <a:t>HBsAg</a:t>
            </a: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结果阳性，可进一步检测其他</a:t>
            </a:r>
            <a:r>
              <a:rPr lang="en-US" altLang="zh-CN" sz="2800" smtClean="0">
                <a:latin typeface="华文楷体"/>
                <a:ea typeface="华文楷体"/>
                <a:cs typeface="华文楷体"/>
              </a:rPr>
              <a:t>HBV</a:t>
            </a: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标记物</a:t>
            </a:r>
            <a:endParaRPr lang="en-GB" sz="2800" smtClean="0">
              <a:latin typeface="华文楷体"/>
              <a:ea typeface="华文楷体"/>
              <a:cs typeface="华文楷体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smtClean="0">
                <a:latin typeface="华文楷体"/>
                <a:ea typeface="华文楷体"/>
                <a:cs typeface="华文楷体"/>
              </a:rPr>
              <a:t>HBsAg</a:t>
            </a: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阳性母亲所生婴儿，出生时接受乙肝疫苗接种，应在出生后</a:t>
            </a:r>
            <a:r>
              <a:rPr lang="en-US" altLang="zh-CN" sz="2800" smtClean="0">
                <a:latin typeface="华文楷体"/>
                <a:ea typeface="华文楷体"/>
                <a:cs typeface="华文楷体"/>
              </a:rPr>
              <a:t>12</a:t>
            </a: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个月接受</a:t>
            </a:r>
            <a:r>
              <a:rPr lang="en-US" altLang="zh-CN" sz="2800" smtClean="0">
                <a:latin typeface="华文楷体"/>
                <a:ea typeface="华文楷体"/>
                <a:cs typeface="华文楷体"/>
              </a:rPr>
              <a:t>HBsAg</a:t>
            </a: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和抗</a:t>
            </a:r>
            <a:r>
              <a:rPr lang="en-US" altLang="zh-CN" sz="2800" smtClean="0">
                <a:latin typeface="华文楷体"/>
                <a:ea typeface="华文楷体"/>
                <a:cs typeface="华文楷体"/>
              </a:rPr>
              <a:t>HBs</a:t>
            </a:r>
            <a:r>
              <a:rPr lang="zh-CN" altLang="en-US" sz="2800" smtClean="0">
                <a:latin typeface="华文楷体"/>
                <a:ea typeface="华文楷体"/>
                <a:cs typeface="华文楷体"/>
              </a:rPr>
              <a:t>抗体检测</a:t>
            </a:r>
            <a:endParaRPr lang="en-US" altLang="zh-CN" sz="2800" smtClean="0">
              <a:latin typeface="华文楷体"/>
              <a:ea typeface="华文楷体"/>
              <a:cs typeface="华文楷体"/>
            </a:endParaRPr>
          </a:p>
        </p:txBody>
      </p:sp>
      <p:sp>
        <p:nvSpPr>
          <p:cNvPr id="67587" name="灯片编号占位符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81528A5-50F3-443D-9E38-28CAF92B6B7E}" type="slidenum">
              <a:rPr lang="zh-CN" altLang="en-US" sz="140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52</a:t>
            </a:fld>
            <a:endParaRPr lang="en-US" altLang="zh-CN" sz="140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14348" y="2000240"/>
            <a:ext cx="7276288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ea typeface="+mn-ea"/>
              </a:rPr>
              <a:t>谢   谢！</a:t>
            </a:r>
          </a:p>
        </p:txBody>
      </p:sp>
      <p:sp>
        <p:nvSpPr>
          <p:cNvPr id="80898" name="灯片编号占位符 5"/>
          <p:cNvSpPr txBox="1">
            <a:spLocks/>
          </p:cNvSpPr>
          <p:nvPr/>
        </p:nvSpPr>
        <p:spPr bwMode="auto">
          <a:xfrm>
            <a:off x="6705600" y="65087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30BC999E-7286-444E-B014-954E175ED2B8}" type="slidenum">
              <a:rPr lang="zh-CN" altLang="en-US" sz="1400">
                <a:latin typeface="Calibri" pitchFamily="34" charset="0"/>
              </a:rPr>
              <a:pPr algn="r"/>
              <a:t>53</a:t>
            </a:fld>
            <a:endParaRPr lang="en-US" altLang="zh-CN" sz="140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"/>
          <p:cNvSpPr>
            <a:spLocks noGrp="1"/>
          </p:cNvSpPr>
          <p:nvPr>
            <p:ph type="title"/>
          </p:nvPr>
        </p:nvSpPr>
        <p:spPr>
          <a:xfrm>
            <a:off x="857250" y="285750"/>
            <a:ext cx="7543800" cy="796925"/>
          </a:xfrm>
        </p:spPr>
        <p:txBody>
          <a:bodyPr/>
          <a:lstStyle/>
          <a:p>
            <a:pPr eaLnBrk="1" hangingPunct="1"/>
            <a:r>
              <a:rPr lang="en-US" altLang="zh-CN" sz="4000" b="1" smtClean="0">
                <a:latin typeface="华文新魏"/>
                <a:ea typeface="华文新魏"/>
                <a:cs typeface="华文新魏"/>
              </a:rPr>
              <a:t>HIV</a:t>
            </a:r>
            <a:r>
              <a:rPr lang="zh-CN" altLang="en-US" sz="4000" b="1" smtClean="0">
                <a:latin typeface="华文新魏"/>
                <a:ea typeface="华文新魏"/>
                <a:cs typeface="华文新魏"/>
              </a:rPr>
              <a:t>筛查检测结果的含义</a:t>
            </a:r>
          </a:p>
        </p:txBody>
      </p:sp>
      <p:sp>
        <p:nvSpPr>
          <p:cNvPr id="20482" name="内容占位符 4"/>
          <p:cNvSpPr>
            <a:spLocks noGrp="1"/>
          </p:cNvSpPr>
          <p:nvPr>
            <p:ph idx="1"/>
          </p:nvPr>
        </p:nvSpPr>
        <p:spPr>
          <a:xfrm>
            <a:off x="747713" y="1711325"/>
            <a:ext cx="80010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US" altLang="zh-CN" smtClean="0">
                <a:solidFill>
                  <a:srgbClr val="339933"/>
                </a:solidFill>
                <a:latin typeface="华文楷体"/>
                <a:ea typeface="华文楷体"/>
                <a:cs typeface="华文楷体"/>
              </a:rPr>
              <a:t>HIV</a:t>
            </a:r>
            <a:r>
              <a:rPr lang="zh-CN" altLang="en-US" smtClean="0">
                <a:solidFill>
                  <a:srgbClr val="339933"/>
                </a:solidFill>
                <a:latin typeface="华文楷体"/>
                <a:ea typeface="华文楷体"/>
                <a:cs typeface="华文楷体"/>
              </a:rPr>
              <a:t>筛查检测结果</a:t>
            </a:r>
            <a:r>
              <a:rPr lang="zh-CN" altLang="en-US" b="1" smtClean="0">
                <a:solidFill>
                  <a:srgbClr val="339933"/>
                </a:solidFill>
                <a:latin typeface="华文楷体"/>
                <a:ea typeface="华文楷体"/>
                <a:cs typeface="华文楷体"/>
              </a:rPr>
              <a:t>“阴性</a:t>
            </a:r>
            <a:r>
              <a:rPr lang="en-US" altLang="zh-CN" b="1" smtClean="0">
                <a:solidFill>
                  <a:srgbClr val="339933"/>
                </a:solidFill>
                <a:latin typeface="华文楷体"/>
                <a:ea typeface="华文楷体"/>
                <a:cs typeface="华文楷体"/>
              </a:rPr>
              <a:t>(-)</a:t>
            </a:r>
            <a:r>
              <a:rPr lang="zh-CN" altLang="en-US" b="1" smtClean="0">
                <a:solidFill>
                  <a:srgbClr val="339933"/>
                </a:solidFill>
                <a:latin typeface="华文楷体"/>
                <a:ea typeface="华文楷体"/>
                <a:cs typeface="华文楷体"/>
              </a:rPr>
              <a:t>”</a:t>
            </a:r>
            <a:r>
              <a:rPr lang="zh-CN" altLang="en-US" smtClean="0">
                <a:solidFill>
                  <a:srgbClr val="339933"/>
                </a:solidFill>
                <a:latin typeface="华文楷体"/>
                <a:ea typeface="华文楷体"/>
                <a:cs typeface="华文楷体"/>
              </a:rPr>
              <a:t>：</a:t>
            </a:r>
            <a:endParaRPr lang="en-US" altLang="zh-CN" smtClean="0">
              <a:solidFill>
                <a:srgbClr val="339933"/>
              </a:solidFill>
              <a:latin typeface="华文楷体"/>
              <a:ea typeface="华文楷体"/>
              <a:cs typeface="华文楷体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b="1" u="sng" smtClean="0">
                <a:solidFill>
                  <a:srgbClr val="00B050"/>
                </a:solidFill>
                <a:latin typeface="华文楷体"/>
                <a:ea typeface="华文楷体"/>
                <a:cs typeface="华文楷体"/>
              </a:rPr>
              <a:t>受检者没有</a:t>
            </a:r>
            <a:r>
              <a:rPr lang="zh-CN" altLang="en-US" smtClean="0">
                <a:latin typeface="华文楷体"/>
                <a:ea typeface="华文楷体"/>
                <a:cs typeface="华文楷体"/>
              </a:rPr>
              <a:t>感染</a:t>
            </a:r>
            <a:r>
              <a:rPr lang="en-US" altLang="zh-CN" smtClean="0">
                <a:latin typeface="华文楷体"/>
                <a:ea typeface="华文楷体"/>
                <a:cs typeface="华文楷体"/>
              </a:rPr>
              <a:t>HIV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zh-CN" altLang="en-US" b="1" smtClean="0">
                <a:latin typeface="华文楷体"/>
                <a:ea typeface="华文楷体"/>
                <a:cs typeface="华文楷体"/>
              </a:rPr>
              <a:t>或者</a:t>
            </a:r>
            <a:endParaRPr lang="en-US" altLang="zh-CN" b="1" smtClean="0">
              <a:latin typeface="华文楷体"/>
              <a:ea typeface="华文楷体"/>
              <a:cs typeface="华文楷体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mtClean="0">
                <a:latin typeface="华文楷体"/>
                <a:ea typeface="华文楷体"/>
                <a:cs typeface="华文楷体"/>
              </a:rPr>
              <a:t>受检者已经感染了</a:t>
            </a:r>
            <a:r>
              <a:rPr lang="en-US" altLang="zh-CN" smtClean="0">
                <a:latin typeface="华文楷体"/>
                <a:ea typeface="华文楷体"/>
                <a:cs typeface="华文楷体"/>
              </a:rPr>
              <a:t>HIV</a:t>
            </a:r>
            <a:r>
              <a:rPr lang="zh-CN" altLang="en-US" smtClean="0">
                <a:latin typeface="华文楷体"/>
                <a:ea typeface="华文楷体"/>
                <a:cs typeface="华文楷体"/>
              </a:rPr>
              <a:t>，但处于</a:t>
            </a:r>
            <a:r>
              <a:rPr lang="zh-CN" altLang="en-US" b="1" smtClean="0">
                <a:latin typeface="华文楷体"/>
                <a:ea typeface="华文楷体"/>
                <a:cs typeface="华文楷体"/>
              </a:rPr>
              <a:t>窗口期</a:t>
            </a:r>
            <a:r>
              <a:rPr lang="zh-CN" altLang="en-US" smtClean="0">
                <a:latin typeface="华文楷体"/>
                <a:ea typeface="华文楷体"/>
                <a:cs typeface="华文楷体"/>
              </a:rPr>
              <a:t>：</a:t>
            </a:r>
            <a:r>
              <a:rPr lang="en-US" altLang="zh-CN" smtClean="0">
                <a:latin typeface="华文楷体"/>
                <a:ea typeface="华文楷体"/>
                <a:cs typeface="华文楷体"/>
              </a:rPr>
              <a:t>3</a:t>
            </a:r>
            <a:r>
              <a:rPr lang="zh-CN" altLang="en-US" smtClean="0">
                <a:latin typeface="华文楷体"/>
                <a:ea typeface="华文楷体"/>
                <a:cs typeface="华文楷体"/>
              </a:rPr>
              <a:t>个月后再次进行检测</a:t>
            </a:r>
            <a:endParaRPr lang="en-US" altLang="zh-CN" smtClean="0">
              <a:latin typeface="华文楷体"/>
              <a:ea typeface="华文楷体"/>
              <a:cs typeface="华文楷体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US" altLang="zh-CN" smtClean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HIV</a:t>
            </a:r>
            <a:r>
              <a:rPr lang="zh-CN" altLang="en-US" smtClean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筛查检测结果</a:t>
            </a:r>
            <a:r>
              <a:rPr lang="zh-CN" altLang="en-US" b="1" smtClean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“阳性</a:t>
            </a:r>
            <a:r>
              <a:rPr lang="en-US" altLang="zh-CN" b="1" smtClean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(+)</a:t>
            </a:r>
            <a:r>
              <a:rPr lang="zh-CN" altLang="en-US" b="1" smtClean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”</a:t>
            </a:r>
            <a:r>
              <a:rPr lang="zh-CN" altLang="en-US" smtClean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：</a:t>
            </a:r>
            <a:endParaRPr lang="en-US" altLang="zh-CN" smtClean="0">
              <a:solidFill>
                <a:srgbClr val="FF0000"/>
              </a:solidFill>
              <a:latin typeface="华文楷体"/>
              <a:ea typeface="华文楷体"/>
              <a:cs typeface="华文楷体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mtClean="0">
                <a:latin typeface="华文楷体"/>
                <a:ea typeface="华文楷体"/>
                <a:cs typeface="华文楷体"/>
              </a:rPr>
              <a:t>病人</a:t>
            </a:r>
            <a:r>
              <a:rPr lang="zh-CN" altLang="en-US" b="1" u="sng" smtClean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可能</a:t>
            </a:r>
            <a:r>
              <a:rPr lang="zh-CN" altLang="en-US" smtClean="0">
                <a:latin typeface="华文楷体"/>
                <a:ea typeface="华文楷体"/>
                <a:cs typeface="华文楷体"/>
              </a:rPr>
              <a:t>已经感染</a:t>
            </a:r>
            <a:r>
              <a:rPr lang="en-US" altLang="zh-CN" smtClean="0">
                <a:latin typeface="华文楷体"/>
                <a:ea typeface="华文楷体"/>
                <a:cs typeface="华文楷体"/>
              </a:rPr>
              <a:t>HIV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mtClean="0">
                <a:latin typeface="华文楷体"/>
                <a:ea typeface="华文楷体"/>
                <a:cs typeface="华文楷体"/>
              </a:rPr>
              <a:t>但应再次重复检测</a:t>
            </a:r>
          </a:p>
        </p:txBody>
      </p:sp>
      <p:sp>
        <p:nvSpPr>
          <p:cNvPr id="28675" name="灯片编号占位符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32B4D1F-F45F-41AE-9D0B-E4599DC26F2C}" type="slidenum">
              <a:rPr lang="zh-CN" altLang="en-US" sz="140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/>
          </p:cNvSpPr>
          <p:nvPr>
            <p:ph type="title"/>
          </p:nvPr>
        </p:nvSpPr>
        <p:spPr>
          <a:xfrm>
            <a:off x="1143000" y="285750"/>
            <a:ext cx="6929438" cy="868363"/>
          </a:xfrm>
        </p:spPr>
        <p:txBody>
          <a:bodyPr/>
          <a:lstStyle/>
          <a:p>
            <a:pPr eaLnBrk="1" hangingPunct="1"/>
            <a:r>
              <a:rPr lang="en-US" altLang="zh-CN" sz="4000" b="1" smtClean="0">
                <a:latin typeface="华文新魏"/>
                <a:ea typeface="华文新魏"/>
                <a:cs typeface="华文新魏"/>
              </a:rPr>
              <a:t>HIV</a:t>
            </a:r>
            <a:r>
              <a:rPr lang="zh-CN" altLang="en-US" sz="4000" b="1" smtClean="0">
                <a:latin typeface="华文新魏"/>
                <a:ea typeface="华文新魏"/>
                <a:cs typeface="华文新魏"/>
              </a:rPr>
              <a:t>确认试验结果的含义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46125" y="1600200"/>
            <a:ext cx="7858125" cy="4708525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如果筛查检测结果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阳性</a:t>
            </a:r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，两次重复检测中</a:t>
            </a:r>
            <a:r>
              <a:rPr lang="en-US" altLang="zh-CN" sz="36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次或</a:t>
            </a:r>
            <a:r>
              <a:rPr lang="en-US" altLang="zh-CN" sz="36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次检测结果为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阳性</a:t>
            </a:r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，需要进行确认试验</a:t>
            </a:r>
            <a:endParaRPr lang="en-US" altLang="zh-CN" sz="3600" dirty="0" smtClean="0">
              <a:latin typeface="华文楷体" pitchFamily="2" charset="-122"/>
              <a:ea typeface="华文楷体" pitchFamily="2" charset="-122"/>
            </a:endParaRPr>
          </a:p>
          <a:p>
            <a:pPr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免疫印迹法（</a:t>
            </a:r>
            <a:r>
              <a:rPr lang="en-US" altLang="zh-CN" sz="3600" dirty="0" smtClean="0">
                <a:latin typeface="华文楷体" pitchFamily="2" charset="-122"/>
                <a:ea typeface="华文楷体" pitchFamily="2" charset="-122"/>
              </a:rPr>
              <a:t>WB</a:t>
            </a:r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）确认试验结果：</a:t>
            </a:r>
            <a:endParaRPr lang="en-US" altLang="zh-CN" sz="3600" dirty="0" smtClean="0">
              <a:latin typeface="华文楷体" pitchFamily="2" charset="-122"/>
              <a:ea typeface="华文楷体" pitchFamily="2" charset="-122"/>
            </a:endParaRPr>
          </a:p>
          <a:p>
            <a:pPr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阳性</a:t>
            </a:r>
            <a:endParaRPr lang="en-US" altLang="zh-CN" sz="36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lvl="1"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病人</a:t>
            </a:r>
            <a:r>
              <a:rPr lang="zh-CN" altLang="en-US" b="1" u="sng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确认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感染</a:t>
            </a: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HIV</a:t>
            </a:r>
          </a:p>
          <a:p>
            <a:pPr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3600" b="1" dirty="0" smtClean="0">
                <a:solidFill>
                  <a:srgbClr val="339933"/>
                </a:solidFill>
                <a:latin typeface="华文楷体" pitchFamily="2" charset="-122"/>
                <a:ea typeface="华文楷体" pitchFamily="2" charset="-122"/>
              </a:rPr>
              <a:t>阴性</a:t>
            </a:r>
            <a:endParaRPr lang="en-US" altLang="zh-CN" sz="3600" b="1" dirty="0" smtClean="0">
              <a:solidFill>
                <a:srgbClr val="339933"/>
              </a:solidFill>
              <a:latin typeface="华文楷体" pitchFamily="2" charset="-122"/>
              <a:ea typeface="华文楷体" pitchFamily="2" charset="-122"/>
            </a:endParaRPr>
          </a:p>
          <a:p>
            <a:pPr lvl="1"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zh-CN" altLang="en-US" b="1" u="sng" dirty="0" smtClean="0">
                <a:solidFill>
                  <a:srgbClr val="339933"/>
                </a:solidFill>
                <a:latin typeface="华文楷体" pitchFamily="2" charset="-122"/>
                <a:ea typeface="华文楷体" pitchFamily="2" charset="-122"/>
              </a:rPr>
              <a:t>受检者没有</a:t>
            </a: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感染</a:t>
            </a: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HIV</a:t>
            </a:r>
          </a:p>
          <a:p>
            <a:pPr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3600" b="1" dirty="0" smtClean="0">
                <a:solidFill>
                  <a:srgbClr val="9900CC"/>
                </a:solidFill>
                <a:latin typeface="华文楷体" pitchFamily="2" charset="-122"/>
                <a:ea typeface="华文楷体" pitchFamily="2" charset="-122"/>
              </a:rPr>
              <a:t>不确定</a:t>
            </a:r>
            <a:endParaRPr lang="en-US" altLang="zh-CN" sz="3600" b="1" dirty="0" smtClean="0">
              <a:solidFill>
                <a:srgbClr val="9900CC"/>
              </a:solidFill>
              <a:latin typeface="华文楷体" pitchFamily="2" charset="-122"/>
              <a:ea typeface="华文楷体" pitchFamily="2" charset="-122"/>
            </a:endParaRPr>
          </a:p>
          <a:p>
            <a:pPr lvl="1"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结果为</a:t>
            </a:r>
            <a:r>
              <a:rPr lang="zh-CN" altLang="en-US" dirty="0" smtClean="0">
                <a:solidFill>
                  <a:srgbClr val="9900CC"/>
                </a:solidFill>
                <a:latin typeface="华文楷体" pitchFamily="2" charset="-122"/>
                <a:ea typeface="华文楷体" pitchFamily="2" charset="-122"/>
              </a:rPr>
              <a:t>“不确定”</a:t>
            </a:r>
            <a:endParaRPr lang="en-US" altLang="zh-CN" dirty="0" smtClean="0">
              <a:solidFill>
                <a:srgbClr val="9900CC"/>
              </a:solidFill>
              <a:latin typeface="华文楷体" pitchFamily="2" charset="-122"/>
              <a:ea typeface="华文楷体" pitchFamily="2" charset="-122"/>
            </a:endParaRPr>
          </a:p>
          <a:p>
            <a:pPr lvl="1"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受检者</a:t>
            </a:r>
            <a:r>
              <a:rPr lang="zh-CN" altLang="zh-CN" dirty="0" smtClean="0">
                <a:latin typeface="华文楷体" pitchFamily="2" charset="-122"/>
                <a:ea typeface="华文楷体" pitchFamily="2" charset="-122"/>
              </a:rPr>
              <a:t>必须在</a:t>
            </a:r>
            <a:r>
              <a:rPr lang="en-US" altLang="zh-CN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zh-CN" dirty="0" smtClean="0">
                <a:latin typeface="华文楷体" pitchFamily="2" charset="-122"/>
                <a:ea typeface="华文楷体" pitchFamily="2" charset="-122"/>
              </a:rPr>
              <a:t>周后再次采血，重复前述所有步骤进行检测</a:t>
            </a:r>
            <a:endParaRPr lang="en-US" altLang="zh-CN" dirty="0" smtClean="0">
              <a:latin typeface="华文楷体" pitchFamily="2" charset="-122"/>
              <a:ea typeface="华文楷体" pitchFamily="2" charset="-122"/>
            </a:endParaRPr>
          </a:p>
          <a:p>
            <a:pPr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CN" altLang="en-US" dirty="0"/>
          </a:p>
        </p:txBody>
      </p:sp>
      <p:sp>
        <p:nvSpPr>
          <p:cNvPr id="29699" name="灯片编号占位符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8B5C9B9-EE7F-471A-AC83-649770119504}" type="slidenum">
              <a:rPr lang="zh-CN" altLang="en-US" sz="140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549275"/>
            <a:ext cx="8501062" cy="580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Text Box 3"/>
          <p:cNvSpPr txBox="1">
            <a:spLocks noChangeArrowheads="1"/>
          </p:cNvSpPr>
          <p:nvPr/>
        </p:nvSpPr>
        <p:spPr bwMode="auto">
          <a:xfrm>
            <a:off x="0" y="6154738"/>
            <a:ext cx="2987675" cy="6921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just">
              <a:lnSpc>
                <a:spcPct val="150000"/>
              </a:lnSpc>
            </a:pPr>
            <a:r>
              <a:rPr lang="zh-CN" altLang="en-US" sz="1600" b="1">
                <a:latin typeface="Calibri" pitchFamily="34" charset="0"/>
              </a:rPr>
              <a:t>中国预防艾滋病、梅毒和乙肝母婴传播</a:t>
            </a:r>
            <a:r>
              <a:rPr lang="en-US" altLang="zh-CN" sz="1600" b="1">
                <a:latin typeface="Calibri" pitchFamily="34" charset="0"/>
              </a:rPr>
              <a:t>HIV</a:t>
            </a:r>
            <a:r>
              <a:rPr lang="zh-CN" altLang="en-US" sz="1600" b="1">
                <a:latin typeface="Calibri" pitchFamily="34" charset="0"/>
              </a:rPr>
              <a:t>检测流程</a:t>
            </a:r>
            <a:endParaRPr lang="zh-CN" altLang="en-US" sz="2400" b="1"/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14288" y="34925"/>
            <a:ext cx="6645275" cy="3794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just">
              <a:lnSpc>
                <a:spcPct val="150000"/>
              </a:lnSpc>
            </a:pPr>
            <a:r>
              <a:rPr lang="zh-CN" altLang="en-US" sz="1600" b="1">
                <a:latin typeface="Calibri" pitchFamily="34" charset="0"/>
              </a:rPr>
              <a:t>在产前检查服务中开展整合的检测咨询所采用的</a:t>
            </a:r>
            <a:r>
              <a:rPr lang="en-US" altLang="zh-CN" sz="1600" b="1">
                <a:latin typeface="Calibri" pitchFamily="34" charset="0"/>
              </a:rPr>
              <a:t>HIV</a:t>
            </a:r>
            <a:r>
              <a:rPr lang="zh-CN" altLang="en-US" sz="1600" b="1">
                <a:latin typeface="Calibri" pitchFamily="34" charset="0"/>
              </a:rPr>
              <a:t>检测流程</a:t>
            </a:r>
            <a:endParaRPr lang="zh-CN" altLang="en-US" sz="2400" b="1"/>
          </a:p>
        </p:txBody>
      </p:sp>
      <p:sp>
        <p:nvSpPr>
          <p:cNvPr id="30724" name="灯片编号占位符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455B132-0F18-4A19-8CE5-D7C14CBB91E1}" type="slidenum">
              <a:rPr lang="zh-CN" altLang="en-US" sz="140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>
            <a:spLocks noGrp="1"/>
          </p:cNvSpPr>
          <p:nvPr>
            <p:ph type="title"/>
          </p:nvPr>
        </p:nvSpPr>
        <p:spPr>
          <a:xfrm>
            <a:off x="928688" y="214313"/>
            <a:ext cx="7400925" cy="796925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latin typeface="华文新魏"/>
                <a:ea typeface="华文新魏"/>
                <a:cs typeface="华文新魏"/>
              </a:rPr>
              <a:t>产时</a:t>
            </a:r>
            <a:r>
              <a:rPr lang="en-US" altLang="zh-CN" sz="4000" b="1" smtClean="0">
                <a:latin typeface="华文新魏"/>
                <a:ea typeface="华文新魏"/>
                <a:cs typeface="华文新魏"/>
              </a:rPr>
              <a:t>HIV</a:t>
            </a:r>
            <a:r>
              <a:rPr lang="zh-CN" altLang="en-US" sz="4000" b="1" smtClean="0">
                <a:latin typeface="华文新魏"/>
                <a:ea typeface="华文新魏"/>
                <a:cs typeface="华文新魏"/>
              </a:rPr>
              <a:t>抗体检测流程</a:t>
            </a: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0" y="1214438"/>
            <a:ext cx="6442075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214313" y="5143500"/>
            <a:ext cx="3816350" cy="9366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just">
              <a:lnSpc>
                <a:spcPct val="150000"/>
              </a:lnSpc>
            </a:pPr>
            <a:r>
              <a:rPr lang="zh-CN" altLang="en-US" sz="2000">
                <a:latin typeface="华文楷体"/>
                <a:ea typeface="华文楷体"/>
                <a:cs typeface="华文楷体"/>
              </a:rPr>
              <a:t>中国预防艾滋病、梅毒和乙肝母婴传播</a:t>
            </a:r>
            <a:r>
              <a:rPr lang="en-US" altLang="zh-CN" sz="2000">
                <a:latin typeface="华文楷体"/>
                <a:ea typeface="华文楷体"/>
                <a:cs typeface="华文楷体"/>
              </a:rPr>
              <a:t>HIV</a:t>
            </a:r>
            <a:r>
              <a:rPr lang="zh-CN" altLang="en-US" sz="2000">
                <a:latin typeface="华文楷体"/>
                <a:ea typeface="华文楷体"/>
                <a:cs typeface="华文楷体"/>
              </a:rPr>
              <a:t>检测流程</a:t>
            </a:r>
          </a:p>
        </p:txBody>
      </p:sp>
      <p:sp>
        <p:nvSpPr>
          <p:cNvPr id="23556" name="TextBox 5"/>
          <p:cNvSpPr txBox="1">
            <a:spLocks noChangeArrowheads="1"/>
          </p:cNvSpPr>
          <p:nvPr/>
        </p:nvSpPr>
        <p:spPr bwMode="auto">
          <a:xfrm>
            <a:off x="4576763" y="5149850"/>
            <a:ext cx="43926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华文楷体"/>
                <a:ea typeface="华文楷体"/>
                <a:cs typeface="华文楷体"/>
              </a:rPr>
              <a:t>*有关确认试验详见幻灯片</a:t>
            </a:r>
            <a:r>
              <a:rPr lang="en-US" altLang="zh-CN" sz="2400">
                <a:latin typeface="华文楷体"/>
                <a:ea typeface="华文楷体"/>
                <a:cs typeface="华文楷体"/>
              </a:rPr>
              <a:t>14</a:t>
            </a:r>
            <a:endParaRPr lang="zh-CN" altLang="en-US" sz="2400">
              <a:latin typeface="华文楷体"/>
              <a:ea typeface="华文楷体"/>
              <a:cs typeface="华文楷体"/>
            </a:endParaRPr>
          </a:p>
        </p:txBody>
      </p:sp>
      <p:sp>
        <p:nvSpPr>
          <p:cNvPr id="31749" name="灯片编号占位符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AB95CC-46B1-433F-AB6D-5404E9E32ABC}" type="slidenum">
              <a:rPr lang="zh-CN" altLang="en-US" sz="140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4410</TotalTime>
  <Words>3560</Words>
  <Application>Microsoft Office PowerPoint</Application>
  <PresentationFormat>On-screen Show (4:3)</PresentationFormat>
  <Paragraphs>328</Paragraphs>
  <Slides>53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62" baseType="lpstr">
      <vt:lpstr>Arial</vt:lpstr>
      <vt:lpstr>宋体</vt:lpstr>
      <vt:lpstr>Calibri</vt:lpstr>
      <vt:lpstr>黑体</vt:lpstr>
      <vt:lpstr>华文楷体</vt:lpstr>
      <vt:lpstr>华文新魏</vt:lpstr>
      <vt:lpstr>Wingdings</vt:lpstr>
      <vt:lpstr>楷体_GB2312</vt:lpstr>
      <vt:lpstr>Office 主题</vt:lpstr>
      <vt:lpstr>HIV和HBV的实验室检测</vt:lpstr>
      <vt:lpstr>幻灯片 2</vt:lpstr>
      <vt:lpstr>HIV检测：抗体检测</vt:lpstr>
      <vt:lpstr>HIV抗体检测类型</vt:lpstr>
      <vt:lpstr>HIV检测：病毒核酸检测</vt:lpstr>
      <vt:lpstr>HIV筛查检测结果的含义</vt:lpstr>
      <vt:lpstr>HIV确认试验结果的含义</vt:lpstr>
      <vt:lpstr>幻灯片 8</vt:lpstr>
      <vt:lpstr>产时HIV抗体检测流程</vt:lpstr>
      <vt:lpstr>幻灯片 10</vt:lpstr>
      <vt:lpstr>HIV暴露婴儿和儿童的HIV抗体检测</vt:lpstr>
      <vt:lpstr>婴儿感染早期诊断（EID） HIV病毒检测（DNA-PCR）</vt:lpstr>
      <vt:lpstr>应用DNA-PCR方法进行 婴儿感染早期诊断（EID）（1）</vt:lpstr>
      <vt:lpstr>应用DNA-PCR方法进行 婴儿感染早期诊断（EID）（2）</vt:lpstr>
      <vt:lpstr>婴儿HIV感染早期诊断流程</vt:lpstr>
      <vt:lpstr>HIV暴露婴儿/儿童的HIV抗体检测</vt:lpstr>
      <vt:lpstr>HIV暴露儿童HIV抗体检测流程</vt:lpstr>
      <vt:lpstr>幻灯片 18</vt:lpstr>
      <vt:lpstr>什么是干血斑（DBS）？</vt:lpstr>
      <vt:lpstr>如何采集干血斑血样本（1）</vt:lpstr>
      <vt:lpstr>如何采集干血斑血样本（2）</vt:lpstr>
      <vt:lpstr>如何采集干血斑血样本（3）</vt:lpstr>
      <vt:lpstr>采集样本所需要的设备</vt:lpstr>
      <vt:lpstr>怎样采集抗凝静脉血DBS</vt:lpstr>
      <vt:lpstr>幻灯片 25</vt:lpstr>
      <vt:lpstr>在包装前DBS充分干燥</vt:lpstr>
      <vt:lpstr>怎样包装DBS易于保存</vt:lpstr>
      <vt:lpstr>幻灯片 28</vt:lpstr>
      <vt:lpstr>幻灯片 29</vt:lpstr>
      <vt:lpstr>幻灯片 30</vt:lpstr>
      <vt:lpstr>幻灯片 31</vt:lpstr>
      <vt:lpstr>怎样保存DBS</vt:lpstr>
      <vt:lpstr>怎样为运输样本包装</vt:lpstr>
      <vt:lpstr>幻灯片 34</vt:lpstr>
      <vt:lpstr>幻灯片 35</vt:lpstr>
      <vt:lpstr>幻灯片 36</vt:lpstr>
      <vt:lpstr>幻灯片 37</vt:lpstr>
      <vt:lpstr>幻灯片 38</vt:lpstr>
      <vt:lpstr>幻灯片 39</vt:lpstr>
      <vt:lpstr>干血斑送检 </vt:lpstr>
      <vt:lpstr>幻灯片 41</vt:lpstr>
      <vt:lpstr>HIV感染的实验室监测</vt:lpstr>
      <vt:lpstr>CD4+ T淋巴细胞检测</vt:lpstr>
      <vt:lpstr>病毒载量（RNA-PCR）检测</vt:lpstr>
      <vt:lpstr>HIV感染孕产妇常规实验室监测（1）</vt:lpstr>
      <vt:lpstr>HIV感染孕产妇常规实验室监测（2）</vt:lpstr>
      <vt:lpstr>五、HBV感染的检测</vt:lpstr>
      <vt:lpstr>妊娠期HBV感染筛查</vt:lpstr>
      <vt:lpstr>乙肝标记物列表</vt:lpstr>
      <vt:lpstr>六、要点</vt:lpstr>
      <vt:lpstr>要点-HIV</vt:lpstr>
      <vt:lpstr>要点--HBV</vt:lpstr>
      <vt:lpstr>幻灯片 53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HIV、梅毒和HBV筛查检测</dc:title>
  <dc:creator>pkuedu430U</dc:creator>
  <cp:lastModifiedBy>杨治理</cp:lastModifiedBy>
  <cp:revision>124</cp:revision>
  <dcterms:modified xsi:type="dcterms:W3CDTF">2014-11-17T02:15:27Z</dcterms:modified>
</cp:coreProperties>
</file>